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7561263" cy="10691813"/>
  <p:notesSz cx="7561263" cy="10691813"/>
  <p:embeddedFontLst>
    <p:embeddedFont>
      <p:font typeface="TimesNewRomanPSMT" panose="020B0604020202020204" charset="0"/>
      <p:regular r:id="rId102"/>
    </p:embeddedFont>
    <p:embeddedFont>
      <p:font typeface="Calibri" panose="020F0502020204030204" pitchFamily="34" charset="0"/>
      <p:regular r:id="rId103"/>
      <p:bold r:id="rId104"/>
      <p:italic r:id="rId105"/>
      <p:boldItalic r:id="rId106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2.fntdata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22/01/estudio-de-la-reforma-laboral-de-2021-i.html" TargetMode="External"/><Relationship Id="rId2" Type="http://schemas.openxmlformats.org/officeDocument/2006/relationships/hyperlink" Target="https://www.boe.es/diario_boe/txt.php?id=BOE-A-2021-21788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oe/dias/2021/12/29/pdfs/BOE-A-2021-21651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14/06/el-tribunal-supremo-se-pronuncia-sobre.html" TargetMode="External"/><Relationship Id="rId2" Type="http://schemas.openxmlformats.org/officeDocument/2006/relationships/hyperlink" Target="http://www.eduardorojotorrecilla.es/2013/03/de-andalucia-y-canarias-estepona-y-la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uscar/doc.php?id=BOE-A-2021-21653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diario_boe/txt.php?id=BOE-A-2021-21788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nsa.mites.gob.es/WebPrensa/noticias/ministro/detalle/4059" TargetMode="External"/><Relationship Id="rId2" Type="http://schemas.openxmlformats.org/officeDocument/2006/relationships/hyperlink" Target="https://prensa.inclusion.gob.es/WebPrensaInclusion/noticias/ministro/detalle/417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ensa.mites.gob.es/WebPrensa/noticias/ministro/detalle/406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greso.es/public_oficiales/L14/SEN/BOCG/2021/BOCG_D_14_277_2626.PDF" TargetMode="External"/><Relationship Id="rId3" Type="http://schemas.openxmlformats.org/officeDocument/2006/relationships/hyperlink" Target="http://www.eduardorojotorrecilla.es/2012/11/la-nueva-o-no-tan-nueva-regulacion-del.html" TargetMode="External"/><Relationship Id="rId7" Type="http://schemas.openxmlformats.org/officeDocument/2006/relationships/hyperlink" Target="https://www.sepe.es/HomeSepe/que-es-el-sepe/comunicacion-institucional/publicaciones/publicaciones-oficiales/listado-pub-empleo/contrato-practicas." TargetMode="External"/><Relationship Id="rId2" Type="http://schemas.openxmlformats.org/officeDocument/2006/relationships/hyperlink" Target="http://www.eduardorojotorrecilla.es/2021/10/el-empleo-y-la-formacion-medida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t21.org/propuestas-para-realizar-la-contratacion-formativa-en-el-contexto-de-la-reforma-del-estatuto-de-los-trabajadores/" TargetMode="External"/><Relationship Id="rId5" Type="http://schemas.openxmlformats.org/officeDocument/2006/relationships/hyperlink" Target="https://www.net21.org/" TargetMode="External"/><Relationship Id="rId4" Type="http://schemas.openxmlformats.org/officeDocument/2006/relationships/hyperlink" Target="https://revistes.uab.cat/anuarioiet/article/view/v6-esteban/82-pdf-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epe.es/HomeSepe/que-es-el-sepe/observatorio/informes-mercado-trabajo/informes-anuales-mercado-trabajo-estatal/ver-resultados.html?documentType=informes&amp;amp;tipo=2&amp;amp;periodo=anual&amp;amp;ambito=Nacional&amp;amp;tema=1" TargetMode="External"/><Relationship Id="rId2" Type="http://schemas.openxmlformats.org/officeDocument/2006/relationships/hyperlink" Target="https://www.sepe.es/HomeSepe/que-es-el-sepe/observatorio/informes-mercado-trabajo/informes-anuales-mercado-trabajo-estatal/ver-resultados.html?documentType=informes&amp;amp;tipo=1&amp;amp;periodo=anual&amp;amp;ambito=Naciona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ensa.mites.gob.es/WebPrensa/noticias/laboral/detalle/406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19-3642" TargetMode="External"/><Relationship Id="rId2" Type="http://schemas.openxmlformats.org/officeDocument/2006/relationships/hyperlink" Target="http://www.eduardorojotorrecilla.es/2021/12/reforma-laboral-2021-texto-comparado-de.htm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S/TXT/?uri=CELEX%3A52021DC0770&amp;amp;qid=1641317809187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gnasibeltran.com/" TargetMode="External"/><Relationship Id="rId2" Type="http://schemas.openxmlformats.org/officeDocument/2006/relationships/hyperlink" Target="https://www.boe.es/boe/dias/2021/12/30/pdfs/BOE-A-2021-21788.pdf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17/10/el-impacto-de-la-jurisprudencia-del.html" TargetMode="External"/><Relationship Id="rId2" Type="http://schemas.openxmlformats.org/officeDocument/2006/relationships/hyperlink" Target="https://www.psoe.es/media-content/2019/12/30122019-Coalici%C3%B3n-progresista.pdf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20/12/contratas-la-recuperacion-de-la-letra-y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21/06/ue-limites-la-utilizacion-del-contrato.html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nsa.mites.gob.es/WebPrensa/noticias/ministro/detalle/4060" TargetMode="External"/><Relationship Id="rId2" Type="http://schemas.openxmlformats.org/officeDocument/2006/relationships/hyperlink" Target="https://prensa.inclusion.gob.es/WebPrensaInclusion/noticias/ministro/detalle/417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ensa.mites.gob.es/WebPrensa/noticias/ministro/detalle/405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22/01/estudio-de-la-reforma-laboral-de-2021.html" TargetMode="External"/><Relationship Id="rId2" Type="http://schemas.openxmlformats.org/officeDocument/2006/relationships/hyperlink" Target="http://www.eduardorojotorrecilla.es/2022/01/estudio-de-la-reforma-laboral-de-2021_4.html.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epe.es/HomeSepe/que-es-el-sepe/observatorio/informes-mercado-trabajo/informes-anuales-mercado-trabajo-estatal/ver-resultados.html?documentType=informes&amp;amp;tipo=1&amp;amp;periodo=anual&amp;amp;ambito=Nacional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nsa.mites.gob.es/WebPrensa/noticias/laboral/detalle/4062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tes.gob.es/es/Guia/texto/guia_4/contenidos/guia_4_10_1.htm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18/08/extincion-de-contratos-de-trabajados.html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eli/es/rdl/2021/12/28/32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editorialbomarzo.es/comprar/titulo/la-negociacion-colectiva-como-institucion-central-del-sistema-de-relaciones-laborale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o.es/public_oficiales/L14/CONG/BOCG/D/BOCG-14-D-326.PDF" TargetMode="External"/><Relationship Id="rId2" Type="http://schemas.openxmlformats.org/officeDocument/2006/relationships/hyperlink" Target="https://www.psoe.es/media-content/2019/12/30122019-Coalici%C3%B3n-progresista.pdf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21/10/avanza-el-debate-negociacion-sobre-la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12/02/primeros-comentarios-sobre-el-contenido.html" TargetMode="External"/><Relationship Id="rId2" Type="http://schemas.openxmlformats.org/officeDocument/2006/relationships/hyperlink" Target="https://www.boe.es/buscar/doc.php?id=BOE-A-2015-1896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oral-social.com/sites/laboral-social.com/files/eduardo-rojo_1.pdf%20.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17/10/el-inicio-de-la-contrarreforma-laboral.html" TargetMode="External"/><Relationship Id="rId2" Type="http://schemas.openxmlformats.org/officeDocument/2006/relationships/hyperlink" Target="http://cemical.diba.cat/es/publicaciones/ficheros/Rojo_Torrecilla_Eduardo_SAFPL_2016.pdf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16/11/derecho-de-negociacion-colectiva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18/08/convenio-colectivo-fin-de-la.html" TargetMode="External"/><Relationship Id="rId2" Type="http://schemas.openxmlformats.org/officeDocument/2006/relationships/hyperlink" Target="https://www.mites.gob.es/ficheros/ministerio/sec_trabajo/ccncc/B_Actuaciones/Boletin/No_80_noviembre_2021.pdf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21-21788" TargetMode="External"/><Relationship Id="rId2" Type="http://schemas.openxmlformats.org/officeDocument/2006/relationships/hyperlink" Target="https://diaritreball.cat/algunes-claus-per-entendre-la-reforma-laboral-2021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soe.es/media-content/2019/12/30122019-Coalici%C3%B3n-progresista.pdf" TargetMode="External"/><Relationship Id="rId4" Type="http://schemas.openxmlformats.org/officeDocument/2006/relationships/hyperlink" Target="http://www.eduardorojotorrecilla.es/2022/01/estudio-de-la-reforma-laboral-de-2021_7.html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ilegal.com/20220104-el-nuevo-erte-bautizado-por-el-gobierno-como-mecanismo-red-sume-a-expertos-en-derecho-laboral-y-empresas-en-un-mar-de-dudas/" TargetMode="External"/><Relationship Id="rId7" Type="http://schemas.openxmlformats.org/officeDocument/2006/relationships/hyperlink" Target="https://www.congreso.es/public_oficiales/L14/CONG/BOCG/D/BOCG-14-D-326.PDF" TargetMode="External"/><Relationship Id="rId2" Type="http://schemas.openxmlformats.org/officeDocument/2006/relationships/hyperlink" Target="https://www.msn.com/es-es/noticias/espana/calvi%C3%B1o-se-hace-con-el-control-de-la-reforma-laboral-y-pilotar%C3%A1-los-nuevos-erte/ar-AAQvDM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ensa.mites.gob.es/WebPrensa/noticias/ministro/detalle/4060" TargetMode="External"/><Relationship Id="rId5" Type="http://schemas.openxmlformats.org/officeDocument/2006/relationships/hyperlink" Target="https://prensa.mites.gob.es/WebPrensa/noticias/ministro/detalle/4059" TargetMode="External"/><Relationship Id="rId4" Type="http://schemas.openxmlformats.org/officeDocument/2006/relationships/hyperlink" Target="https://prensa.inclusion.gob.es/WebPrensaInclusion/noticias/ministro/detalle/4179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21/10/avanza-el-debate-negociacion-sobre-la.html" TargetMode="External"/><Relationship Id="rId2" Type="http://schemas.openxmlformats.org/officeDocument/2006/relationships/hyperlink" Target="https://www.congreso.es/public_oficiales/L14/CONG/BOCG/D/BOCG-14-D-326.PDF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nsa.inclusion.gob.es/WebPrensaInclusion/noticias/seguridadsocial/detalle/4184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21/01/emergencia-sanitaria-y-legislacion.html" TargetMode="External"/><Relationship Id="rId2" Type="http://schemas.openxmlformats.org/officeDocument/2006/relationships/hyperlink" Target="https://www.boe.es/buscar/doc.php?id=BOE-A-2021-1576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e.es/daco/daco42/daco4211/epa0321.pdf" TargetMode="External"/><Relationship Id="rId5" Type="http://schemas.openxmlformats.org/officeDocument/2006/relationships/hyperlink" Target="http://www.eduardorojotorrecilla.es/2020/10/emergencia-sanitaria-y-legislacion_7.html" TargetMode="External"/><Relationship Id="rId4" Type="http://schemas.openxmlformats.org/officeDocument/2006/relationships/hyperlink" Target="http://www.eduardorojotorrecilla.es/2020/06/emergencia-sanitaria-y-legislacion_28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orialbomarzo.es/wp-content/uploads/La-Ciudad-del-Trabajo-N%C3%9AMERO-50.pdf" TargetMode="External"/><Relationship Id="rId2" Type="http://schemas.openxmlformats.org/officeDocument/2006/relationships/hyperlink" Target="https://ignasibeltran.com/2022/01/03/nueva-reforma-laboral-2021-rdley-32-2021-valoraciones-criticas-sobre-el-nuevo-regimen-juridico-de-los-erte-ex-art-47-et-y-erte-mecanismo-red-art-47-bis-et/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21/08/procedimientos-para-la-imposicion-de.html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uscar/act.php?id=BOE-A-2021-21788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cientificas.us.es/index.php/Trabajo-Persona-Derecho-Merca/article/view/19702/17640" TargetMode="External"/><Relationship Id="rId2" Type="http://schemas.openxmlformats.org/officeDocument/2006/relationships/hyperlink" Target="https://www.sepe.es/HomeSepe/Personas/encontrar-trabajo/empleo-para-personas-con-discapacidad/centros-especiales-emple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t21.org/negociacion-colectiva-dialogo-social-acuerdo-de-gobernanza-la-reforma-laboral-2021-de-la-devaluacion-salarial-de-la-subcontratacion/" TargetMode="Externa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greso.es/public_oficiales/L12/CONG/BOCG/B/BOCG-12-B-25-1.PDF#page=1" TargetMode="External"/><Relationship Id="rId3" Type="http://schemas.openxmlformats.org/officeDocument/2006/relationships/hyperlink" Target="https://www.upf.edu/documents/3885005/224374284/1.Editorial.pdf/19842760-144c-7d2a-5276-779011a8054b" TargetMode="External"/><Relationship Id="rId7" Type="http://schemas.openxmlformats.org/officeDocument/2006/relationships/hyperlink" Target="https://cepymenews.es/comunicado-ceoe-cepyme-reforma-laboral-diciembre/" TargetMode="External"/><Relationship Id="rId2" Type="http://schemas.openxmlformats.org/officeDocument/2006/relationships/hyperlink" Target="https://www.net21.org/hacia-la-dignificacion-del-trabajo-externalizado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gt.es/ahora-si-ganamos-derechos" TargetMode="External"/><Relationship Id="rId5" Type="http://schemas.openxmlformats.org/officeDocument/2006/relationships/hyperlink" Target="https://www.aedtss.com/primeras-aproximaciones-a-la-reforma-laboral-del-rdl-32-2021/" TargetMode="External"/><Relationship Id="rId4" Type="http://schemas.openxmlformats.org/officeDocument/2006/relationships/hyperlink" Target="https://ignasibeltran.com/2021/12/29/la-nueva-reforma-laboral-2021-rdley-32-2021-impacto-en-contratas-y-subcontratas-y-el-trabajo-externalizado-primeras-valoraciones-sobre-los-nuevos-arts-42-6-84-2-15-y-16-et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o.es/public_oficiales/L14/CONG/BOCG/D/BOCG-14-D-199.PDF" TargetMode="External"/><Relationship Id="rId2" Type="http://schemas.openxmlformats.org/officeDocument/2006/relationships/hyperlink" Target="https://www.psoe.es/media-content/2019/12/30122019-Coalici%C3%B3n-progresista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duardorojotorrecilla.es/2021/10/avanza-el-debate-negociacion-sobre-la.html" TargetMode="External"/><Relationship Id="rId4" Type="http://schemas.openxmlformats.org/officeDocument/2006/relationships/hyperlink" Target="https://www.congreso.es/public_oficiales/L14/CONG/BOCG/D/BOCG-14-D-326.PDF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13/07/ere-la-externalizacion-de-actividades.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16/03/las-camareras-de-pisos-de-hoteles-la.html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ardorojotorrecilla.es/2017/05/seis-directivas-de-la-union-europea.html" TargetMode="External"/><Relationship Id="rId2" Type="http://schemas.openxmlformats.org/officeDocument/2006/relationships/hyperlink" Target="http://www.eduardorojotorrecilla.es/2017/10/el-inicio-de-la-contrarreforma-laboral.html,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ensa.mites.gob.es/WebPrensa/noticias/ministro/detalle/4060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derjudicial.es/search/AN/openDocument/1a017d5983b4b420/20200707,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tral.es/reforma-laboral-kellys/20220105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080820" y="1583689"/>
            <a:ext cx="5400421" cy="15240"/>
          </a:xfrm>
          <a:custGeom>
            <a:avLst/>
            <a:gdLst/>
            <a:ahLst/>
            <a:cxnLst/>
            <a:rect l="0" t="0" r="0" b="0"/>
            <a:pathLst>
              <a:path w="5400421" h="15240">
                <a:moveTo>
                  <a:pt x="0" y="15240"/>
                </a:moveTo>
                <a:lnTo>
                  <a:pt x="5400421" y="15240"/>
                </a:lnTo>
                <a:lnTo>
                  <a:pt x="540042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>
            <a:hlinkClick r:id="rId2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Rectangle 148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 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1080820" y="10468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1080820" y="1397396"/>
            <a:ext cx="551327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Estudio</a:t>
            </a:r>
            <a:r>
              <a:rPr lang="en-US" sz="1200" b="1" i="0" spc="-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reforma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laboral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2021.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Real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Decreto-Ley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32/2021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28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diciembr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-13" baseline="0" dirty="0">
                <a:latin typeface="Times New Roman"/>
              </a:rPr>
              <a:t>.</a:t>
            </a:r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1" i="0" spc="-13" baseline="0" dirty="0">
                <a:latin typeface="Times New Roman"/>
              </a:rPr>
              <a:t>  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1080820" y="15726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1080820" y="2624216"/>
            <a:ext cx="135059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13 de enero de 2022.  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1080820" y="31499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1080820" y="35008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1080820" y="47277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1080820" y="4902977"/>
            <a:ext cx="673557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Sumario.  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1080820" y="5253497"/>
            <a:ext cx="375114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. Introducción. Unas primeras reflexiones generales previas. 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1080820" y="5604017"/>
            <a:ext cx="4845761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II. Examen de las disposiciones adicionales, derogatoria, transitorias y finales.  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1080820" y="5954791"/>
            <a:ext cx="253169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III. Los renovados contratos formativos.  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1080820" y="6305311"/>
            <a:ext cx="5434584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IV.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contratación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estructural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potenciación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fijo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discontinuo. 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1080820" y="6831091"/>
            <a:ext cx="5436260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V. La restricción de la prioridad aplicativa del convenio de empresa en materia salarial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 recuperación de la ultraactividad.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1080820" y="71816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080820" y="7356871"/>
            <a:ext cx="5435193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V</a:t>
            </a:r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.</a:t>
            </a:r>
            <a:r>
              <a:rPr lang="en-US" sz="1200" b="0" i="0" spc="2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apuesta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reforzada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flexibilidad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interna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incorporación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adoptadas durante la pandemia. Expediente de regulación temporal de empleo (ERTE) </a:t>
            </a:r>
            <a:r>
              <a:rPr lang="en-US" sz="1200" b="0" i="0" spc="-13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nuevo Mecanismo RED.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1080820" y="8057911"/>
            <a:ext cx="1393266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VI</a:t>
            </a:r>
            <a:r>
              <a:rPr lang="en-US" sz="1200" b="0" i="0" spc="-20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. Subcontratación. 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1080820" y="85840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1080820" y="893459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1080820" y="91098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1080820" y="92850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1080820" y="946032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Freeform 68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>
            <a:off x="1080820" y="8244204"/>
            <a:ext cx="5062093" cy="15240"/>
          </a:xfrm>
          <a:custGeom>
            <a:avLst/>
            <a:gdLst/>
            <a:ahLst/>
            <a:cxnLst/>
            <a:rect l="0" t="0" r="0" b="0"/>
            <a:pathLst>
              <a:path w="5062093" h="15240">
                <a:moveTo>
                  <a:pt x="0" y="15240"/>
                </a:moveTo>
                <a:lnTo>
                  <a:pt x="5062093" y="15240"/>
                </a:lnTo>
                <a:lnTo>
                  <a:pt x="506209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Rectangle 74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10 </a:t>
            </a:r>
          </a:p>
        </p:txBody>
      </p:sp>
      <p:sp>
        <p:nvSpPr>
          <p:cNvPr id="741" name="Rectangle 74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742" name="Rectangle 742"/>
          <p:cNvSpPr/>
          <p:nvPr/>
        </p:nvSpPr>
        <p:spPr>
          <a:xfrm>
            <a:off x="1080820" y="871361"/>
            <a:ext cx="5437911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Tribunal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Supremo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prestare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pronuncia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sentido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contrario.  </a:t>
            </a:r>
          </a:p>
        </p:txBody>
      </p:sp>
      <p:sp>
        <p:nvSpPr>
          <p:cNvPr id="743" name="Rectangle 743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744" name="Rectangle 744"/>
          <p:cNvSpPr/>
          <p:nvPr/>
        </p:nvSpPr>
        <p:spPr>
          <a:xfrm>
            <a:off x="1080820" y="1397396"/>
            <a:ext cx="5436590" cy="16045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¿Son suficientes estas omisiones, o imposibilidad de plantearlas en la mesa negociadora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sindical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llegar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acuerdo,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dureza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cuestiona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marco jurídico vigente? No a mi parecer, porque la negociación en la vida laboral 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permanente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fortalecimiento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llevar a conseguir, junto con la potenciación de los mecanismos antes referenciados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interna,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fuerza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contribuya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reducir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desigualdades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existentes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individual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trabajo.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esperanza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convicción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planteamiento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pasar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prueba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nueve,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consolidarse en la práctica, y ello ciertamente llevará tiempo. </a:t>
            </a:r>
          </a:p>
        </p:txBody>
      </p:sp>
      <p:sp>
        <p:nvSpPr>
          <p:cNvPr id="745" name="Rectangle 745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746" name="Rectangle 746"/>
          <p:cNvSpPr/>
          <p:nvPr/>
        </p:nvSpPr>
        <p:spPr>
          <a:xfrm>
            <a:off x="1080820" y="3149996"/>
            <a:ext cx="5438444" cy="3007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8.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terminar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notas,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espero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comentarios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iré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ejercicio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intelectual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 por la no convalidación en el Congreso de los Diputados de la norma, aunque sí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descartable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tramitación como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proyecto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alcanza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 con los grupos políticos que le dan apoyo en razón de sus propios intereses, 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ERC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PNV,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estrategias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supongo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pasarán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5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conseguir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tramitación</a:t>
            </a:r>
            <a:r>
              <a:rPr lang="en-US" sz="1200" b="0" i="0" spc="5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introducir</a:t>
            </a:r>
            <a:r>
              <a:rPr lang="en-US" sz="1200" b="0" i="0" spc="5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reformas</a:t>
            </a:r>
            <a:r>
              <a:rPr lang="en-US" sz="1200" b="0" i="0" spc="5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otorguen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poder 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convenios autonómicos,  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prospere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petición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grupo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recuperar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autorización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administrativ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procedimientos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entendiendo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muy bien por mi parte, lo dejo aquí apuntado, la “magia” (= ¿poder?) que algunos creen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tiene o tenía la autorización administrativa previa para resolver los conflictos y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realidad era una vía para seguir negociando hasta alcanzar acuerdos de incremento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indemnizaciones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diferir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gradual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suspensiones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extinciones, o al menos ese es mi parecer. En fin, también cabe otra posibilidad, que no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 desde luego que sea del agrado del gobierno, cual es un acuerdo con algún grupo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político (¿Ciudadanos?) muy crítico con las políticas gubernamentales hasta ahora. </a:t>
            </a:r>
          </a:p>
        </p:txBody>
      </p:sp>
      <p:sp>
        <p:nvSpPr>
          <p:cNvPr id="747" name="Rectangle 747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748" name="Rectangle 748"/>
          <p:cNvSpPr/>
          <p:nvPr/>
        </p:nvSpPr>
        <p:spPr>
          <a:xfrm>
            <a:off x="1080820" y="6305311"/>
            <a:ext cx="5435676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Dejemos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negociaciones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convalidación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sigan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curso,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focos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mediáticos, y que la reformas que sí es estructural y mira hacia el futuro siga adelante. </a:t>
            </a:r>
          </a:p>
        </p:txBody>
      </p:sp>
      <p:sp>
        <p:nvSpPr>
          <p:cNvPr id="749" name="Rectangle 749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751" name="Rectangle 751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BF9000"/>
                </a:solidFill>
                <a:latin typeface="Times New Roman"/>
              </a:rPr>
              <a:t> </a:t>
            </a:r>
          </a:p>
        </p:txBody>
      </p:sp>
      <p:sp>
        <p:nvSpPr>
          <p:cNvPr id="752" name="Rectangle 752"/>
          <p:cNvSpPr/>
          <p:nvPr/>
        </p:nvSpPr>
        <p:spPr>
          <a:xfrm>
            <a:off x="1080820" y="8057911"/>
            <a:ext cx="5138369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II. Examen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las disp</a:t>
            </a:r>
            <a:r>
              <a:rPr lang="en-US" sz="1200" b="1" i="0" spc="-12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siciones adicionales, derogatoria, transitorias y finales.  </a:t>
            </a:r>
          </a:p>
        </p:txBody>
      </p:sp>
      <p:sp>
        <p:nvSpPr>
          <p:cNvPr id="753" name="Rectangle 753"/>
          <p:cNvSpPr/>
          <p:nvPr/>
        </p:nvSpPr>
        <p:spPr>
          <a:xfrm>
            <a:off x="1080820" y="82335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754" name="Rectangle 754"/>
          <p:cNvSpPr/>
          <p:nvPr/>
        </p:nvSpPr>
        <p:spPr>
          <a:xfrm>
            <a:off x="1080820" y="8408812"/>
            <a:ext cx="5437200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 luego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contenido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excepción ni much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prestar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vigor,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inmediata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diferida,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parcialmente,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fecha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posterior. </a:t>
            </a:r>
          </a:p>
        </p:txBody>
      </p:sp>
      <p:sp>
        <p:nvSpPr>
          <p:cNvPr id="755" name="Rectangle 755"/>
          <p:cNvSpPr/>
          <p:nvPr/>
        </p:nvSpPr>
        <p:spPr>
          <a:xfrm>
            <a:off x="1080820" y="91098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756" name="Rectangle 756"/>
          <p:cNvSpPr/>
          <p:nvPr/>
        </p:nvSpPr>
        <p:spPr>
          <a:xfrm>
            <a:off x="1080820" y="9285061"/>
            <a:ext cx="543702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gualmente, y dado que la normativa que se deroga ha generado ya situaciones jurídica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perviven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legal,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regular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" name="Freeform 6174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5" name="Freeform 6175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6" name="Freeform 6176"/>
          <p:cNvSpPr/>
          <p:nvPr/>
        </p:nvSpPr>
        <p:spPr>
          <a:xfrm>
            <a:off x="1062532" y="1249934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7" name="Freeform 6177"/>
          <p:cNvSpPr/>
          <p:nvPr/>
        </p:nvSpPr>
        <p:spPr>
          <a:xfrm>
            <a:off x="1062532" y="16035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8" name="Freeform 6178"/>
          <p:cNvSpPr/>
          <p:nvPr/>
        </p:nvSpPr>
        <p:spPr>
          <a:xfrm>
            <a:off x="1062532" y="17787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9" name="Freeform 6179"/>
          <p:cNvSpPr/>
          <p:nvPr/>
        </p:nvSpPr>
        <p:spPr>
          <a:xfrm>
            <a:off x="1062532" y="19540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0" name="Freeform 6180"/>
          <p:cNvSpPr/>
          <p:nvPr/>
        </p:nvSpPr>
        <p:spPr>
          <a:xfrm>
            <a:off x="1062532" y="2129282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1" name="Freeform 6181"/>
          <p:cNvSpPr/>
          <p:nvPr/>
        </p:nvSpPr>
        <p:spPr>
          <a:xfrm>
            <a:off x="1062532" y="24828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2" name="Freeform 6182"/>
          <p:cNvSpPr/>
          <p:nvPr/>
        </p:nvSpPr>
        <p:spPr>
          <a:xfrm>
            <a:off x="1062532" y="26581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3" name="Freeform 6183"/>
          <p:cNvSpPr/>
          <p:nvPr/>
        </p:nvSpPr>
        <p:spPr>
          <a:xfrm>
            <a:off x="1062532" y="2833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4" name="Freeform 6184"/>
          <p:cNvSpPr/>
          <p:nvPr/>
        </p:nvSpPr>
        <p:spPr>
          <a:xfrm>
            <a:off x="1062532" y="300863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5" name="Freeform 6185"/>
          <p:cNvSpPr/>
          <p:nvPr/>
        </p:nvSpPr>
        <p:spPr>
          <a:xfrm>
            <a:off x="1062532" y="31838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6" name="Freeform 6186"/>
          <p:cNvSpPr/>
          <p:nvPr/>
        </p:nvSpPr>
        <p:spPr>
          <a:xfrm>
            <a:off x="1062532" y="33591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7" name="Freeform 6187"/>
          <p:cNvSpPr/>
          <p:nvPr/>
        </p:nvSpPr>
        <p:spPr>
          <a:xfrm>
            <a:off x="1062532" y="3534486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8" name="Freeform 6188"/>
          <p:cNvSpPr/>
          <p:nvPr/>
        </p:nvSpPr>
        <p:spPr>
          <a:xfrm>
            <a:off x="1062532" y="3710050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9" name="Freeform 6189"/>
          <p:cNvSpPr/>
          <p:nvPr/>
        </p:nvSpPr>
        <p:spPr>
          <a:xfrm>
            <a:off x="1062532" y="40620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0" name="Freeform 6190"/>
          <p:cNvSpPr/>
          <p:nvPr/>
        </p:nvSpPr>
        <p:spPr>
          <a:xfrm>
            <a:off x="1062532" y="42373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1" name="Freeform 6191"/>
          <p:cNvSpPr/>
          <p:nvPr/>
        </p:nvSpPr>
        <p:spPr>
          <a:xfrm>
            <a:off x="1062532" y="44126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2" name="Freeform 6192"/>
          <p:cNvSpPr/>
          <p:nvPr/>
        </p:nvSpPr>
        <p:spPr>
          <a:xfrm>
            <a:off x="1062532" y="45878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3" name="Freeform 6193"/>
          <p:cNvSpPr/>
          <p:nvPr/>
        </p:nvSpPr>
        <p:spPr>
          <a:xfrm>
            <a:off x="1062532" y="47631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4" name="Freeform 6194"/>
          <p:cNvSpPr/>
          <p:nvPr/>
        </p:nvSpPr>
        <p:spPr>
          <a:xfrm>
            <a:off x="1062532" y="4938394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5" name="Freeform 6195"/>
          <p:cNvSpPr/>
          <p:nvPr/>
        </p:nvSpPr>
        <p:spPr>
          <a:xfrm>
            <a:off x="1062532" y="52919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6" name="Rectangle 6196"/>
          <p:cNvSpPr/>
          <p:nvPr/>
        </p:nvSpPr>
        <p:spPr>
          <a:xfrm>
            <a:off x="6269482" y="9902037"/>
            <a:ext cx="243522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100 </a:t>
            </a:r>
          </a:p>
        </p:txBody>
      </p:sp>
      <p:sp>
        <p:nvSpPr>
          <p:cNvPr id="6197" name="Rectangle 619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6198" name="Rectangle 6198"/>
          <p:cNvSpPr/>
          <p:nvPr/>
        </p:nvSpPr>
        <p:spPr>
          <a:xfrm>
            <a:off x="1080820" y="871361"/>
            <a:ext cx="5437327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limpieza, que ya es mej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 que no tener convenio. Se les seguiría sin aplicar el convenio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empresa matriz. En este caso, por ejemplo, aunque hay matices, en líneas generales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podemos decir que el de hostelería es algo mejor que el de limpieza”.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199" name="Rectangle 6199"/>
          <p:cNvSpPr/>
          <p:nvPr/>
        </p:nvSpPr>
        <p:spPr>
          <a:xfrm>
            <a:off x="1080820" y="1575704"/>
            <a:ext cx="5438444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fin, es una cuestión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q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ue sin duda también ge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erará no solo debates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doctrinales sino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nuevamente llegará a los tribunales, y no se olvide que debería incorporarse en sus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resoluciones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perspectiva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elevado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prestan tan actividad. </a:t>
            </a:r>
          </a:p>
        </p:txBody>
      </p:sp>
      <p:sp>
        <p:nvSpPr>
          <p:cNvPr id="6200" name="Rectangle 6200"/>
          <p:cNvSpPr/>
          <p:nvPr/>
        </p:nvSpPr>
        <p:spPr>
          <a:xfrm>
            <a:off x="1080820" y="2455052"/>
            <a:ext cx="5437657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9.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Concluyo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mera,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forzosamente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provisional,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próximos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sin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brá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riqueza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publicó,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incluso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RDL 32/2021. En los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últimos días he tenido c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nocimiento, y no me duelen prendas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 he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podido efectuar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rápida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ojeada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textos ya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reanudación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actividad académica implica estar muy pendiente de las evaluaciones de las distinta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asignaturas, de la incorporación a los debates de los profesores Jaime Cabeza, Gabriela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F. Moratu, Margarita I. Ramos y Juan Carlos Álvarez.  </a:t>
            </a:r>
          </a:p>
        </p:txBody>
      </p:sp>
      <p:sp>
        <p:nvSpPr>
          <p:cNvPr id="6201" name="Rectangle 6201"/>
          <p:cNvSpPr/>
          <p:nvPr/>
        </p:nvSpPr>
        <p:spPr>
          <a:xfrm>
            <a:off x="1080820" y="4034297"/>
            <a:ext cx="5437022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Bienvenido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espero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participar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tranquila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pausada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aportaciones,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perspectiva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elemento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cohesión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calidad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vida,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población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apéndice,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pretendió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de 2012, de la vida económica. Queda dicho. </a:t>
            </a:r>
          </a:p>
        </p:txBody>
      </p:sp>
      <p:sp>
        <p:nvSpPr>
          <p:cNvPr id="6202" name="Rectangle 6202"/>
          <p:cNvSpPr/>
          <p:nvPr/>
        </p:nvSpPr>
        <p:spPr>
          <a:xfrm>
            <a:off x="1080820" y="5264165"/>
            <a:ext cx="185351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 tanto, buena lectura. </a:t>
            </a:r>
          </a:p>
        </p:txBody>
      </p:sp>
      <p:sp>
        <p:nvSpPr>
          <p:cNvPr id="6203" name="Rectangle 6203"/>
          <p:cNvSpPr/>
          <p:nvPr/>
        </p:nvSpPr>
        <p:spPr>
          <a:xfrm>
            <a:off x="1080820" y="561773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Freeform 75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>
            <a:hlinkClick r:id="rId2"/>
          </p:cNvPr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>
            <a:hlinkClick r:id="rId2"/>
          </p:cNvPr>
          <p:cNvSpPr/>
          <p:nvPr/>
        </p:nvSpPr>
        <p:spPr>
          <a:xfrm>
            <a:off x="3703954" y="3161030"/>
            <a:ext cx="2054987" cy="7620"/>
          </a:xfrm>
          <a:custGeom>
            <a:avLst/>
            <a:gdLst/>
            <a:ahLst/>
            <a:cxnLst/>
            <a:rect l="0" t="0" r="0" b="0"/>
            <a:pathLst>
              <a:path w="2054987" h="7620">
                <a:moveTo>
                  <a:pt x="0" y="7620"/>
                </a:moveTo>
                <a:lnTo>
                  <a:pt x="2054987" y="7620"/>
                </a:lnTo>
                <a:lnTo>
                  <a:pt x="205498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>
            <a:hlinkClick r:id="rId3"/>
          </p:cNvPr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>
            <a:hlinkClick r:id="rId3"/>
          </p:cNvPr>
          <p:cNvSpPr/>
          <p:nvPr/>
        </p:nvSpPr>
        <p:spPr>
          <a:xfrm>
            <a:off x="6007353" y="3336289"/>
            <a:ext cx="473964" cy="7621"/>
          </a:xfrm>
          <a:custGeom>
            <a:avLst/>
            <a:gdLst/>
            <a:ahLst/>
            <a:cxnLst/>
            <a:rect l="0" t="0" r="0" b="0"/>
            <a:pathLst>
              <a:path w="473964" h="7621">
                <a:moveTo>
                  <a:pt x="0" y="7621"/>
                </a:moveTo>
                <a:lnTo>
                  <a:pt x="473964" y="7621"/>
                </a:lnTo>
                <a:lnTo>
                  <a:pt x="473964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>
            <a:hlinkClick r:id="rId3"/>
          </p:cNvPr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>
            <a:hlinkClick r:id="rId3"/>
          </p:cNvPr>
          <p:cNvSpPr/>
          <p:nvPr/>
        </p:nvSpPr>
        <p:spPr>
          <a:xfrm>
            <a:off x="1080820" y="3511549"/>
            <a:ext cx="484632" cy="7620"/>
          </a:xfrm>
          <a:custGeom>
            <a:avLst/>
            <a:gdLst/>
            <a:ahLst/>
            <a:cxnLst/>
            <a:rect l="0" t="0" r="0" b="0"/>
            <a:pathLst>
              <a:path w="484632" h="7620">
                <a:moveTo>
                  <a:pt x="0" y="7620"/>
                </a:moveTo>
                <a:lnTo>
                  <a:pt x="484632" y="7620"/>
                </a:lnTo>
                <a:lnTo>
                  <a:pt x="48463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>
            <a:hlinkClick r:id="rId3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Rectangle 81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11 </a:t>
            </a:r>
          </a:p>
        </p:txBody>
      </p:sp>
      <p:sp>
        <p:nvSpPr>
          <p:cNvPr id="811" name="Rectangle 81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812" name="Rectangle 812"/>
          <p:cNvSpPr/>
          <p:nvPr/>
        </p:nvSpPr>
        <p:spPr>
          <a:xfrm>
            <a:off x="1080820" y="871361"/>
            <a:ext cx="5434279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mantiene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 de sus efectos, es decir del plazo pactado o regulado. </a:t>
            </a:r>
          </a:p>
        </p:txBody>
      </p:sp>
      <p:sp>
        <p:nvSpPr>
          <p:cNvPr id="813" name="Rectangle 813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14" name="Rectangle 814"/>
          <p:cNvSpPr/>
          <p:nvPr/>
        </p:nvSpPr>
        <p:spPr>
          <a:xfrm>
            <a:off x="1080820" y="1397396"/>
            <a:ext cx="5434584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estrecha relación con las disposiciones anteriores, se encuentran las derogatorias, 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la derogación puede producirse de inmediato o bien quedar diferida en el tiempo. </a:t>
            </a:r>
          </a:p>
        </p:txBody>
      </p:sp>
      <p:sp>
        <p:nvSpPr>
          <p:cNvPr id="815" name="Rectangle 815"/>
          <p:cNvSpPr/>
          <p:nvPr/>
        </p:nvSpPr>
        <p:spPr>
          <a:xfrm>
            <a:off x="1080820" y="17479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16" name="Rectangle 816"/>
          <p:cNvSpPr/>
          <p:nvPr/>
        </p:nvSpPr>
        <p:spPr>
          <a:xfrm>
            <a:off x="1080820" y="1923176"/>
            <a:ext cx="5437123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contar,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mundo jurí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ico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laboralista,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p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ortancia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adicionales,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ocasiones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algún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jurídico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indudable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suscita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razón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incorporado su contenido en el texto articulado. </a:t>
            </a:r>
          </a:p>
        </p:txBody>
      </p:sp>
      <p:sp>
        <p:nvSpPr>
          <p:cNvPr id="817" name="Rectangle 817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18" name="Rectangle 818"/>
          <p:cNvSpPr/>
          <p:nvPr/>
        </p:nvSpPr>
        <p:spPr>
          <a:xfrm>
            <a:off x="1080820" y="2799476"/>
            <a:ext cx="5438444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 parecer,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adentrarnos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estudio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texto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reforma laboral de 2021, es decir del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RDL 32/2021 de 28 de diciembre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proceder 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examen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tales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disposiciones,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explique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primera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entrada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producido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quizás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añadidos,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suscrito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agentes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22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justificándose la entrada en vigor gradual, y arrastrando consigo la derogación también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gradual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preceptos,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vacatio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artículos,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“resulta</a:t>
            </a:r>
            <a:r>
              <a:rPr lang="en-US" sz="1200" b="0" i="0" spc="-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necesario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posibilitar,</a:t>
            </a:r>
            <a:r>
              <a:rPr lang="en-US" sz="1200" b="0" i="0" spc="-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junto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conocimiento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material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gestión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imprescindibles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constituir una exigencia básica del principio de seguridad jurídica”.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19" name="Rectangle 819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20" name="Rectangle 820"/>
          <p:cNvSpPr/>
          <p:nvPr/>
        </p:nvSpPr>
        <p:spPr>
          <a:xfrm>
            <a:off x="1080820" y="4727717"/>
            <a:ext cx="5435193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nicio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ición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derogatoria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única,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ubicada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 transitorias y las ocho finales. </a:t>
            </a:r>
          </a:p>
        </p:txBody>
      </p:sp>
      <p:sp>
        <p:nvSpPr>
          <p:cNvPr id="821" name="Rectangle 821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22" name="Rectangle 822"/>
          <p:cNvSpPr/>
          <p:nvPr/>
        </p:nvSpPr>
        <p:spPr>
          <a:xfrm>
            <a:off x="1080820" y="5253497"/>
            <a:ext cx="543699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 Su apartado 1 contiene una formula clásica en todo texto normativo, en aplicación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principios de jerarquía normativa y de modernidad. Se derogan “cuantas normas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 o inferior rango contradigan o se opongan a lo dispuesto en este real decreto-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ley”.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23" name="Rectangle 823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24" name="Rectangle 824"/>
          <p:cNvSpPr/>
          <p:nvPr/>
        </p:nvSpPr>
        <p:spPr>
          <a:xfrm>
            <a:off x="1080820" y="5954791"/>
            <a:ext cx="5436717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 más interés concreto tienen los apartados 2, 3 y 4, ya que nos obligan a recordar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cuáles son las normas, o artículos y disposiciones, derogados, y si dicha derogación 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mismo momento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fecha posterior. </a:t>
            </a:r>
          </a:p>
        </p:txBody>
      </p:sp>
      <p:sp>
        <p:nvSpPr>
          <p:cNvPr id="825" name="Rectangle 825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26" name="Rectangle 826"/>
          <p:cNvSpPr/>
          <p:nvPr/>
        </p:nvSpPr>
        <p:spPr>
          <a:xfrm>
            <a:off x="1080820" y="6831091"/>
            <a:ext cx="5438292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 Vayamos por partes. El apartado 2 deroga en primer lugar el art. 12.3 de la LET,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disponía lo siguiente: “Sin perjuicio de lo señalado en el apartado anterior, el contrato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parcial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entenderá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concierte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realizar</a:t>
            </a:r>
            <a:r>
              <a:rPr lang="en-US" sz="1200" b="0" i="0" spc="3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trabajos</a:t>
            </a:r>
            <a:r>
              <a:rPr lang="en-US" sz="1200" b="0" i="0" spc="3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fijos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periódicos</a:t>
            </a:r>
            <a:r>
              <a:rPr lang="en-US" sz="1200" b="0" i="0" spc="3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dentro</a:t>
            </a:r>
            <a:r>
              <a:rPr lang="en-US" sz="1200" b="0" i="0" spc="3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volumen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normal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empresa”.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bien,</a:t>
            </a:r>
            <a:r>
              <a:rPr lang="en-US" sz="1200" b="0" i="0" spc="1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apartado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anterior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estipulaba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tiempo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parcial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 concertarse por tiempo indefinido o por duración determinada en los supuestos 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que legalmente se permita la utilización de esta modalidad de contratación, excepto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 el contrato para la formación y el aprendizaje”.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27" name="Rectangle 827"/>
          <p:cNvSpPr/>
          <p:nvPr/>
        </p:nvSpPr>
        <p:spPr>
          <a:xfrm>
            <a:off x="1080820" y="8233552"/>
            <a:ext cx="5437352" cy="142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producido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inmediata,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siguiente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38/2021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BOE,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menciona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 de la disposición final octava que regula la derogación diferida, tres meses, de algunos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preceptos.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plenamente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coherente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unificada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6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LET),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añadir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apartado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desaparece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prohibición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llevar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 formativa a tiempo parcial, en coherencia con las modificaciones operadas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el art. 11 para el nuevo contrato de formación en alternancia.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Freeform 828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Freeform 837">
            <a:hlinkClick r:id="rId2"/>
          </p:cNvPr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>
            <a:hlinkClick r:id="rId2"/>
          </p:cNvPr>
          <p:cNvSpPr/>
          <p:nvPr/>
        </p:nvSpPr>
        <p:spPr>
          <a:xfrm>
            <a:off x="2452751" y="2635249"/>
            <a:ext cx="1940306" cy="7620"/>
          </a:xfrm>
          <a:custGeom>
            <a:avLst/>
            <a:gdLst/>
            <a:ahLst/>
            <a:cxnLst/>
            <a:rect l="0" t="0" r="0" b="0"/>
            <a:pathLst>
              <a:path w="1940306" h="7620">
                <a:moveTo>
                  <a:pt x="0" y="7620"/>
                </a:moveTo>
                <a:lnTo>
                  <a:pt x="1940306" y="7620"/>
                </a:lnTo>
                <a:lnTo>
                  <a:pt x="194030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>
            <a:hlinkClick r:id="rId2"/>
          </p:cNvPr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Rectangle 87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12 </a:t>
            </a:r>
          </a:p>
        </p:txBody>
      </p:sp>
      <p:sp>
        <p:nvSpPr>
          <p:cNvPr id="880" name="Rectangle 88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881" name="Rectangle 881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82" name="Rectangle 882"/>
          <p:cNvSpPr/>
          <p:nvPr/>
        </p:nvSpPr>
        <p:spPr>
          <a:xfrm>
            <a:off x="1080820" y="1046876"/>
            <a:ext cx="5434431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 En el mismo apartado 2 se procede a la derogación de tres disposiciones adicionales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LET. </a:t>
            </a:r>
          </a:p>
        </p:txBody>
      </p:sp>
      <p:sp>
        <p:nvSpPr>
          <p:cNvPr id="883" name="Rectangle 883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84" name="Rectangle 884"/>
          <p:cNvSpPr/>
          <p:nvPr/>
        </p:nvSpPr>
        <p:spPr>
          <a:xfrm>
            <a:off x="1080820" y="1572656"/>
            <a:ext cx="5436997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primer lugar, la decimoquinta, que regulaba la aplicación de los límites de 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encadenamiento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Públicas,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coherente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supresión de la modalidad contractual de obra o servicio determinado regulado en el art.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15.1 a) LET, en segundo término con las modifi</a:t>
            </a:r>
            <a:r>
              <a:rPr lang="en-US" sz="1200" b="0" i="0" spc="-18" baseline="0" dirty="0">
                <a:solidFill>
                  <a:srgbClr val="333333"/>
                </a:solidFill>
                <a:latin typeface="Times New Roman"/>
              </a:rPr>
              <a:t>c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aciones operadas en la regulación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 público por 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Ley 20/2021de 28 de diciembre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 y en tercer lugar con la remisión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cuarta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discontinua en el empleo público, “cuando resulten esenciales para el cumplimiento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fines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entidades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conforman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 institucional tengan encomendados, previa expresa acreditación”.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85" name="Rectangle 885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86" name="Rectangle 886"/>
          <p:cNvSpPr/>
          <p:nvPr/>
        </p:nvSpPr>
        <p:spPr>
          <a:xfrm>
            <a:off x="1080820" y="3500897"/>
            <a:ext cx="5438597" cy="16045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respecto a esta nueva regulación posible en el sector público, cabe preguntarse si 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forma,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20/2021,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intentar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cumplimiento a la jurisprudencia del Tribunal de Justicia de la Unión Europea (TJUE)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efectiva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Directiva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1999/70/CE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críticas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formulado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nombramiento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funcionario interino, en nuestras Administraciones Públicas. Es una duda más de la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 surgen a medida que voy analizando con detalle el RDL 38/2021 y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voy dejando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apuntadas para seguir en otro momento, y despué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de leer y conocer otros pareceres, 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examen.   </a:t>
            </a:r>
          </a:p>
        </p:txBody>
      </p:sp>
      <p:sp>
        <p:nvSpPr>
          <p:cNvPr id="887" name="Rectangle 887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88" name="Rectangle 888"/>
          <p:cNvSpPr/>
          <p:nvPr/>
        </p:nvSpPr>
        <p:spPr>
          <a:xfrm>
            <a:off x="1080820" y="5253497"/>
            <a:ext cx="5438597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consiguiente,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apartados</a:t>
            </a:r>
            <a:r>
              <a:rPr lang="en-US" sz="1200" b="0" i="0" spc="4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4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derogatoria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única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estrechamente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expresa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15.1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 LET sea cual fuera la norma del ordenamiento jurídico que permitiera su utilización,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mención expresa a la normativa universitaria y de investigación, en concreto la Ley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orgánica 6/2001 de 21 de diciembre de Universidades y la Ley 14/2011 de 1 de junio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Ciencia, la Tecnología y la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nnovación. Cabe pensar, es una hipótesis de trabajo,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mención expresa a la normativa universitaria e investigadora guarda relación con 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producirse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próximo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futuro,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concreto cuando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llegue a ver la luz pública, actualmente se encuentra aún en fase de anteproyecto, la Ley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Orgánica de ordenación del sistema universitario. </a:t>
            </a:r>
          </a:p>
        </p:txBody>
      </p:sp>
      <p:sp>
        <p:nvSpPr>
          <p:cNvPr id="889" name="Rectangle 889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90" name="Rectangle 890"/>
          <p:cNvSpPr/>
          <p:nvPr/>
        </p:nvSpPr>
        <p:spPr>
          <a:xfrm>
            <a:off x="1080820" y="7181611"/>
            <a:ext cx="5434126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caso,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diferida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entrará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 a los tres meses de su publicación en el BOE, es decir, el 30 de marzo de 2022. </a:t>
            </a:r>
          </a:p>
        </p:txBody>
      </p:sp>
      <p:sp>
        <p:nvSpPr>
          <p:cNvPr id="891" name="Rectangle 891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892" name="Rectangle 892"/>
          <p:cNvSpPr/>
          <p:nvPr/>
        </p:nvSpPr>
        <p:spPr>
          <a:xfrm>
            <a:off x="1080820" y="7707391"/>
            <a:ext cx="5437200" cy="1955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apuntada,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entonces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 que se utilice para dar cumplimiento a lo previsto en la disposición adicional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quinta,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permite</a:t>
            </a:r>
            <a:r>
              <a:rPr lang="en-US" sz="1200" b="0" i="0" spc="3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38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contratación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determinada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“solo</a:t>
            </a:r>
            <a:r>
              <a:rPr lang="en-US" sz="1200" b="0" i="0" spc="3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36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3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tiempo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necesario” para la 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jecución de proyectos que se lleven a cabo por parte de entidades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público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asociados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estricta</a:t>
            </a:r>
            <a:r>
              <a:rPr lang="en-US" sz="1200" b="0" i="0" spc="-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ejecución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Plan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Recuperación,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transformación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resiliencia”.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Recordemos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</a:t>
            </a:r>
            <a:r>
              <a:rPr lang="en-US" sz="1200" b="0" i="0" spc="1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público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está</a:t>
            </a:r>
            <a:r>
              <a:rPr lang="en-US" sz="1200" b="0" i="0" spc="1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definido</a:t>
            </a:r>
            <a:r>
              <a:rPr lang="en-US" sz="1200" b="0" i="0" spc="17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40/2015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octubre,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jurídico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3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público,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comprende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Administración</a:t>
            </a:r>
            <a:r>
              <a:rPr lang="en-US" sz="1200" b="0" i="0" spc="6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6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6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Estado,</a:t>
            </a:r>
            <a:r>
              <a:rPr lang="en-US" sz="1200" b="0" i="0" spc="6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6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ministraciones</a:t>
            </a:r>
            <a:r>
              <a:rPr lang="en-US" sz="1200" b="0" i="0" spc="6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6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Comunidades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Autónomas,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integran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Local,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institucional que está int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grado por “a) Cualesquiera organismos públicos y entidades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dependientes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Públicas,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19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Freeform 893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Freeform 913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>
            <a:hlinkClick r:id="rId2"/>
          </p:cNvPr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>
            <a:hlinkClick r:id="rId2"/>
          </p:cNvPr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>
            <a:hlinkClick r:id="rId3"/>
          </p:cNvPr>
          <p:cNvSpPr/>
          <p:nvPr/>
        </p:nvSpPr>
        <p:spPr>
          <a:xfrm>
            <a:off x="3286378" y="8770365"/>
            <a:ext cx="274320" cy="7620"/>
          </a:xfrm>
          <a:custGeom>
            <a:avLst/>
            <a:gdLst/>
            <a:ahLst/>
            <a:cxnLst/>
            <a:rect l="0" t="0" r="0" b="0"/>
            <a:pathLst>
              <a:path w="274320" h="7620">
                <a:moveTo>
                  <a:pt x="0" y="7620"/>
                </a:moveTo>
                <a:lnTo>
                  <a:pt x="274320" y="7620"/>
                </a:lnTo>
                <a:lnTo>
                  <a:pt x="274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>
            <a:hlinkClick r:id="rId2"/>
          </p:cNvPr>
          <p:cNvSpPr/>
          <p:nvPr/>
        </p:nvSpPr>
        <p:spPr>
          <a:xfrm>
            <a:off x="3713098" y="8770365"/>
            <a:ext cx="274625" cy="7620"/>
          </a:xfrm>
          <a:custGeom>
            <a:avLst/>
            <a:gdLst/>
            <a:ahLst/>
            <a:cxnLst/>
            <a:rect l="0" t="0" r="0" b="0"/>
            <a:pathLst>
              <a:path w="274625" h="7620">
                <a:moveTo>
                  <a:pt x="0" y="7620"/>
                </a:moveTo>
                <a:lnTo>
                  <a:pt x="274625" y="7620"/>
                </a:lnTo>
                <a:lnTo>
                  <a:pt x="27462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Rectangle 945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13 </a:t>
            </a:r>
          </a:p>
        </p:txBody>
      </p:sp>
      <p:sp>
        <p:nvSpPr>
          <p:cNvPr id="946" name="Rectangle 946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947" name="Rectangle 947"/>
          <p:cNvSpPr/>
          <p:nvPr/>
        </p:nvSpPr>
        <p:spPr>
          <a:xfrm>
            <a:off x="1080820" y="871361"/>
            <a:ext cx="5436133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privado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dependientes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quedarán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sujetas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dispuesto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específicamente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refieran a las mismas, en particular a los principios previstos en el artículo 3, y en todo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caso,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ejerzan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potestades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administrativas,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Universidades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regirán por su normativa específica y supletoriamente por las previsiones de la presente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Ley”.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948" name="Rectangle 948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949" name="Rectangle 949"/>
          <p:cNvSpPr/>
          <p:nvPr/>
        </p:nvSpPr>
        <p:spPr>
          <a:xfrm>
            <a:off x="1080820" y="2098435"/>
            <a:ext cx="5438597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surge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citada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permite</a:t>
            </a:r>
            <a:r>
              <a:rPr lang="en-US" sz="1200" b="0" i="0" spc="3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determinada,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3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especificación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actual,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cuando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ello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necesario</a:t>
            </a:r>
            <a:r>
              <a:rPr lang="en-US" sz="1200" b="0" i="0" spc="28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ejecución</a:t>
            </a:r>
            <a:r>
              <a:rPr lang="en-US" sz="1200" b="0" i="0" spc="2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programas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carácter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cuya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financiación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provenga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fondos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Unión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Europea”.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tenemos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cuenta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únicas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 contratos de duración determinada, y con los requisitos fijados por el nuevo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 normativo que analizaré en una entrada posterior, mediante contratos eventuales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sustitución,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fórmula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utilizada,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añadiendo además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 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 que refuerza si cabe lo regulado en la Ley 20/2021 respecto a los requisitos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cumplir el sector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proceder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 temporal, cuáles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proceso de contratación se ajuste a los principios constitucionales de igualdad, mérito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capacidad. </a:t>
            </a:r>
          </a:p>
        </p:txBody>
      </p:sp>
      <p:sp>
        <p:nvSpPr>
          <p:cNvPr id="950" name="Rectangle 950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951" name="Rectangle 951"/>
          <p:cNvSpPr/>
          <p:nvPr/>
        </p:nvSpPr>
        <p:spPr>
          <a:xfrm>
            <a:off x="1080820" y="4552457"/>
            <a:ext cx="5437606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Sigamos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derogatoria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única,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decimosexta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 para su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 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 que la ya expuesta con anterioridad, es decir tres meses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 la publicación del RDL 38/2021 en el BOE. </a:t>
            </a:r>
          </a:p>
        </p:txBody>
      </p:sp>
      <p:sp>
        <p:nvSpPr>
          <p:cNvPr id="952" name="Rectangle 952"/>
          <p:cNvSpPr/>
          <p:nvPr/>
        </p:nvSpPr>
        <p:spPr>
          <a:xfrm>
            <a:off x="1080820" y="52534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953" name="Rectangle 953"/>
          <p:cNvSpPr/>
          <p:nvPr/>
        </p:nvSpPr>
        <p:spPr>
          <a:xfrm>
            <a:off x="1080820" y="5428757"/>
            <a:ext cx="5438597" cy="2481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 bien, esta es una modificación muy relevante a mi parecer y que ha sido muy po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c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analizada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implica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dejará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51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52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económicas,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técnicas,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organizativas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desapareciendo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recogidas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Locales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grave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 económica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vivida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años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(RDL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3/2012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3/2012),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abierto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interrogante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jurídico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adoptar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 que se vean afectadas por problemas de índole económica, si bien todo parece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apuntar a que deberán acudir, cuando ello sea posible, a la aplicación de la Ley 20/2021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posibilidades</a:t>
            </a:r>
            <a:r>
              <a:rPr lang="en-US" sz="1200" b="0" i="0" spc="3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extinción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3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temporales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nombramientos</a:t>
            </a:r>
            <a:r>
              <a:rPr lang="en-US" sz="1200" b="0" i="0" spc="3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funcionarios interinos cuando ello sea posible, siendo más difícil de prever cómo puede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afectar una situación de crisis al personal laboral fijo de plantilla. </a:t>
            </a:r>
          </a:p>
        </p:txBody>
      </p:sp>
      <p:sp>
        <p:nvSpPr>
          <p:cNvPr id="954" name="Rectangle 954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955" name="Rectangle 955"/>
          <p:cNvSpPr/>
          <p:nvPr/>
        </p:nvSpPr>
        <p:spPr>
          <a:xfrm>
            <a:off x="1080820" y="8057911"/>
            <a:ext cx="5686750" cy="16209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just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allá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jurídico,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preguntaban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había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 algn="just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 de la posibilidad de proceder a despidos colectivos en las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</a:p>
          <a:p>
            <a:pPr marL="0" algn="just">
              <a:lnSpc>
                <a:spcPts val="1379"/>
              </a:lnSpc>
            </a:pP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Locales, y mi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respuesta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era que no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eran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muchos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casos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que he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conocido</a:t>
            </a:r>
            <a:r>
              <a:rPr lang="en-US" sz="1200" dirty="0" smtClean="0">
                <a:solidFill>
                  <a:srgbClr val="333333"/>
                </a:solidFill>
                <a:latin typeface="Times New Roman"/>
              </a:rPr>
              <a:t>.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427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3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todos</a:t>
            </a:r>
            <a:endParaRPr lang="en-US" sz="1200" b="0" i="0" spc="0" baseline="0" dirty="0" smtClean="0">
              <a:solidFill>
                <a:srgbClr val="333333"/>
              </a:solidFill>
              <a:latin typeface="Times New Roman"/>
            </a:endParaRPr>
          </a:p>
          <a:p>
            <a:pPr marL="0" algn="just">
              <a:lnSpc>
                <a:spcPts val="1379"/>
              </a:lnSpc>
            </a:pP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ellos</a:t>
            </a:r>
            <a:r>
              <a:rPr lang="en-US" sz="1200" b="0" i="0" spc="432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eran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importantes</a:t>
            </a:r>
            <a:r>
              <a:rPr lang="en-US" sz="1200" b="0" i="0" spc="-5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habían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significado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bastantes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endParaRPr lang="en-US" sz="1200" b="0" i="0" spc="-45" baseline="0" dirty="0" smtClean="0">
              <a:solidFill>
                <a:srgbClr val="333333"/>
              </a:solidFill>
              <a:latin typeface="Times New Roman"/>
            </a:endParaRPr>
          </a:p>
          <a:p>
            <a:pPr marL="0" algn="just">
              <a:lnSpc>
                <a:spcPts val="1379"/>
              </a:lnSpc>
            </a:pP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de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 del personal laboral, y no solo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tem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p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oral. </a:t>
            </a:r>
            <a:endParaRPr lang="en-US" sz="1200" b="0" i="0" spc="0" baseline="0" dirty="0" smtClean="0">
              <a:solidFill>
                <a:srgbClr val="333333"/>
              </a:solidFill>
              <a:latin typeface="Times New Roman"/>
            </a:endParaRPr>
          </a:p>
          <a:p>
            <a:pPr marL="0" algn="just">
              <a:lnSpc>
                <a:spcPts val="1379"/>
              </a:lnSpc>
            </a:pP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ello, </a:t>
            </a:r>
            <a:r>
              <a:rPr lang="en-US" sz="1200" b="0" i="0" spc="0" baseline="0" dirty="0" err="1">
                <a:solidFill>
                  <a:srgbClr val="333333"/>
                </a:solidFill>
                <a:latin typeface="Times New Roman"/>
              </a:rPr>
              <a:t>entenderé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perfectamente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la</a:t>
            </a:r>
            <a:r>
              <a:rPr lang="en-US" sz="1200" b="0" i="0" spc="116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tristeza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tengan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endParaRPr lang="en-US" sz="1200" b="0" i="0" spc="118" baseline="0" dirty="0" smtClean="0">
              <a:solidFill>
                <a:srgbClr val="333333"/>
              </a:solidFill>
              <a:latin typeface="Times New Roman"/>
            </a:endParaRPr>
          </a:p>
          <a:p>
            <a:pPr marL="0" algn="just">
              <a:lnSpc>
                <a:spcPts val="1379"/>
              </a:lnSpc>
            </a:pP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ayuntamientos</a:t>
            </a:r>
            <a:r>
              <a:rPr lang="en-US" sz="1200" b="0" i="0" spc="119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Jerez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Frontera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Estepona,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Oliva,</a:t>
            </a:r>
            <a:r>
              <a:rPr lang="en-US" sz="1200" b="0" i="0" spc="3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Gáldar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>
                <a:solidFill>
                  <a:srgbClr val="333333"/>
                </a:solidFill>
                <a:latin typeface="Times New Roman"/>
              </a:rPr>
              <a:t>otros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endParaRPr lang="en-US" sz="1200" b="0" i="0" spc="346" baseline="0" dirty="0" smtClean="0">
              <a:solidFill>
                <a:srgbClr val="333333"/>
              </a:solidFill>
              <a:latin typeface="Times New Roman"/>
            </a:endParaRPr>
          </a:p>
          <a:p>
            <a:pPr marL="0" algn="just">
              <a:lnSpc>
                <a:spcPts val="1379"/>
              </a:lnSpc>
            </a:pP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perdido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consecuencia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una reforma laboral que ahora </a:t>
            </a:r>
            <a:r>
              <a:rPr lang="en-US" sz="1200" b="0" i="0" spc="0" baseline="0" dirty="0" err="1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endParaRPr lang="en-US" sz="1200" b="0" i="0" spc="0" baseline="0" dirty="0" smtClean="0">
              <a:solidFill>
                <a:srgbClr val="333333"/>
              </a:solidFill>
              <a:latin typeface="Times New Roman"/>
            </a:endParaRPr>
          </a:p>
          <a:p>
            <a:pPr marL="0" algn="just">
              <a:lnSpc>
                <a:spcPts val="1379"/>
              </a:lnSpc>
            </a:pP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expresamente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derogada.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Freeform 95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8" name="Freeform 98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" name="Freeform 99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2" name="Freeform 100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" name="Freeform 100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Rectangle 100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14 </a:t>
            </a:r>
          </a:p>
        </p:txBody>
      </p:sp>
      <p:sp>
        <p:nvSpPr>
          <p:cNvPr id="1007" name="Rectangle 100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008" name="Rectangle 1008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09" name="Rectangle 1009"/>
          <p:cNvSpPr/>
          <p:nvPr/>
        </p:nvSpPr>
        <p:spPr>
          <a:xfrm>
            <a:off x="1080820" y="1046876"/>
            <a:ext cx="5437606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E)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último,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vigesimoprimera de la LET, que regulaba la sustitución de trabajadores excedentes po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cuidado de familiares, con derecho a la reducción en las cotizaciones empresariales a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contingencias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comunes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contratara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beneficiarios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prestaciones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encontraran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sustituir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aquellos.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Supongo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debido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contrato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interinidad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sustitución, 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deseo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legislador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reordenar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incentivos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económicos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poner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acento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vayan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dirigido principalmente a incentivar la contratación indefinida. </a:t>
            </a:r>
          </a:p>
        </p:txBody>
      </p:sp>
      <p:sp>
        <p:nvSpPr>
          <p:cNvPr id="1010" name="Rectangle 1010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11" name="Rectangle 1011"/>
          <p:cNvSpPr/>
          <p:nvPr/>
        </p:nvSpPr>
        <p:spPr>
          <a:xfrm>
            <a:off x="1080820" y="2799476"/>
            <a:ext cx="5519140" cy="23391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F) Para finalizar el examen de la disposición  derogatoria, cabe indicar que su apartado 4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cuarta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16/2014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19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 por el que se regula el programa de activación para el empleo, que regulaba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exoneración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pago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cuotas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supuestos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fuerza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3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favorecer</a:t>
            </a:r>
            <a:r>
              <a:rPr lang="en-US" sz="1200" b="0" i="0" spc="3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mantenimiento del empleo, en coherencia con la nueva regulación de dicha causa y 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incentivos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38/2021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exactamente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adicional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trigésimo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novena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incorporada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LGSS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(“1…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b)</a:t>
            </a:r>
            <a:r>
              <a:rPr lang="en-US" sz="1200" b="0" i="0" spc="2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90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ciento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expedientes de regulación temporal de empleo por causa de fuerza mayor temporal a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47.5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refundido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Estatuto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  <a:tabLst>
                <a:tab pos="1149045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Trabajadores. c) 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El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90 por ciento a los expedientes de regulación temporal de empleo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causa de fuerza mayor temporal determinada por impedimentos o limitaciones en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normalizada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47.6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refundido de la Ley del Estatuto de los Trabajadores….”.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12" name="Rectangle 1012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13" name="Rectangle 1013"/>
          <p:cNvSpPr/>
          <p:nvPr/>
        </p:nvSpPr>
        <p:spPr>
          <a:xfrm>
            <a:off x="1080820" y="5253497"/>
            <a:ext cx="5434584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3.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Paso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examen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octava,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completar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diferida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publicación del RDL 32/2021 en el BOE. </a:t>
            </a:r>
          </a:p>
        </p:txBody>
      </p:sp>
      <p:sp>
        <p:nvSpPr>
          <p:cNvPr id="1014" name="Rectangle 1014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15" name="Rectangle 1015"/>
          <p:cNvSpPr/>
          <p:nvPr/>
        </p:nvSpPr>
        <p:spPr>
          <a:xfrm>
            <a:off x="1080820" y="5954791"/>
            <a:ext cx="5438140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 El apartado Uno del artículo primero, de modificación del art. 11 de la LET, inicia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incluyendo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definición,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regulándolos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después de forma parcialmente separada, tanto el que tiene por objeto “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formación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alternancia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retribuido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cuenta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ajena”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(nueva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versión,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sustancialmente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modificada 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aras,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auténtico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para la formación y el aprendizaje), como el que bus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 “el desempeño de 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5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5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destinada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adquirir</a:t>
            </a:r>
            <a:r>
              <a:rPr lang="en-US" sz="1200" b="0" i="0" spc="5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5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5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correspondientes niveles de estudios”.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   </a:t>
            </a:r>
          </a:p>
        </p:txBody>
      </p:sp>
      <p:sp>
        <p:nvSpPr>
          <p:cNvPr id="1016" name="Rectangle 1016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17" name="Rectangle 1017"/>
          <p:cNvSpPr/>
          <p:nvPr/>
        </p:nvSpPr>
        <p:spPr>
          <a:xfrm>
            <a:off x="1080820" y="7532131"/>
            <a:ext cx="5436565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vacatio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primero,</a:t>
            </a:r>
            <a:r>
              <a:rPr lang="en-US" sz="1200" b="0" i="0" spc="3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sustitución, una variante del anterior contrato de interinidad y que tiene como novedad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destacada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coexistencia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breve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quince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días,</a:t>
            </a:r>
            <a:r>
              <a:rPr lang="en-US" sz="1200" b="0" i="0" spc="4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sustituida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sustituye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“coincidiendo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desarrollo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funciones…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garantizar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desempeño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adecuado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 puesto”.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18" name="Rectangle 1018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19" name="Rectangle 1019"/>
          <p:cNvSpPr/>
          <p:nvPr/>
        </p:nvSpPr>
        <p:spPr>
          <a:xfrm>
            <a:off x="1080820" y="8934592"/>
            <a:ext cx="5436108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 una excepción a esta regla general, cuál es la recogida en la disposición transitoria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tercera,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4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4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transitorio</a:t>
            </a:r>
            <a:r>
              <a:rPr lang="en-US" sz="1200" b="0" i="0" spc="4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</a:t>
            </a:r>
            <a:r>
              <a:rPr lang="en-US" sz="1200" b="0" i="0" spc="4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4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celebrados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31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RDL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38/2021, que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interinidad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Freeform 102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Rectangle 107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15 </a:t>
            </a:r>
          </a:p>
        </p:txBody>
      </p:sp>
      <p:sp>
        <p:nvSpPr>
          <p:cNvPr id="1071" name="Rectangle 107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072" name="Rectangle 1072"/>
          <p:cNvSpPr/>
          <p:nvPr/>
        </p:nvSpPr>
        <p:spPr>
          <a:xfrm>
            <a:off x="1080820" y="871361"/>
            <a:ext cx="5436666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regirán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establecido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redacción anterior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art.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15.1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 LET. </a:t>
            </a:r>
          </a:p>
        </p:txBody>
      </p:sp>
      <p:sp>
        <p:nvSpPr>
          <p:cNvPr id="1073" name="Rectangle 1073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74" name="Rectangle 1074"/>
          <p:cNvSpPr/>
          <p:nvPr/>
        </p:nvSpPr>
        <p:spPr>
          <a:xfrm>
            <a:off x="1080820" y="1397396"/>
            <a:ext cx="5438216" cy="16045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Repárese en que dicho precepto se refiere al contrato de interinidad solo para sustitución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reserva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 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incluye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formalizado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cubrir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temporalmente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 durante el proceso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selección 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promoción 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cobertura definitiva”, que sí se encuentra recogido en el art. 4.1 del RD 2720/1998 de 18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diciembre, de desarrollo del art. 15 LET, por lo que entiendo que si se da un supuesto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el segundo planteado ya debe ser de aplicación desde el 30 de marzo de 2022 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 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párrafo 3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nuevo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 15,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decir que la duración no pueda ser a tres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meses, o el plazo inferior recogido en convenio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colectivo, y que “no pueda celebrarse 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 contrato con el mismo objeto una vez superada dicha duración máxima”.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75" name="Rectangle 1075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76" name="Rectangle 1076"/>
          <p:cNvSpPr/>
          <p:nvPr/>
        </p:nvSpPr>
        <p:spPr>
          <a:xfrm>
            <a:off x="1080820" y="3149996"/>
            <a:ext cx="5438597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déntica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vacatio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meses,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 importancia de los cambios operados en la regulación vigente, se contempla para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apartado cuatro del artículo primero, de modificación del art. 16 LET, y en concreto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la utilización de esta figura contractual, con la que se pretende por el legislador, 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 parecer, sustituir en gran medida al derogado contrato temporal para obra o servicio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determinado, en el supuesto de celebración de contratas, subcontratas o con motivo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concesiones administrativas”.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77" name="Rectangle 1077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78" name="Rectangle 1078"/>
          <p:cNvSpPr/>
          <p:nvPr/>
        </p:nvSpPr>
        <p:spPr>
          <a:xfrm>
            <a:off x="1080820" y="4552457"/>
            <a:ext cx="5438597" cy="2305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Conviene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añadir</a:t>
            </a:r>
            <a:r>
              <a:rPr lang="en-US" sz="1200" b="0" i="0" spc="2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aquí,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compruebo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ocasión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voy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comentarios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necesarios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regulan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mismo,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16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permite</a:t>
            </a:r>
            <a:r>
              <a:rPr lang="en-US" sz="1200" b="0" i="0" spc="2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utilización</a:t>
            </a:r>
            <a:r>
              <a:rPr lang="en-US" sz="1200" b="0" i="0" spc="2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2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modalidad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contractual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desarrollo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consistentes</a:t>
            </a:r>
            <a:r>
              <a:rPr lang="en-US" sz="1200" b="0" i="0" spc="2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ejecución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mercantiles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administrativas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previsibles,</a:t>
            </a:r>
            <a:r>
              <a:rPr lang="en-US" sz="1200" b="0" i="0" spc="3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formen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ordinaria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empresa”,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haber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justificado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exposición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motivos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unificación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regulaciones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anteriormente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separadas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fijo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discontinuo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decisivo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naturaleza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realizados,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estacional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productivas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temporada,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naturaleza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4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4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intermitente,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tengan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periodos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ejecución ciertos, determinados o indeterminados”. Es obvio que aquí encaja el supuesto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 enunciado. </a:t>
            </a:r>
          </a:p>
        </p:txBody>
      </p:sp>
      <p:sp>
        <p:nvSpPr>
          <p:cNvPr id="1079" name="Rectangle 1079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80" name="Rectangle 1080"/>
          <p:cNvSpPr/>
          <p:nvPr/>
        </p:nvSpPr>
        <p:spPr>
          <a:xfrm>
            <a:off x="1080820" y="7006351"/>
            <a:ext cx="5437911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 Hay dos preceptos de la LGSS que también so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diferidos en su entrada en vigor al 30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marzo de 2022. </a:t>
            </a:r>
          </a:p>
        </p:txBody>
      </p:sp>
      <p:sp>
        <p:nvSpPr>
          <p:cNvPr id="1081" name="Rectangle 1081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82" name="Rectangle 1082"/>
          <p:cNvSpPr/>
          <p:nvPr/>
        </p:nvSpPr>
        <p:spPr>
          <a:xfrm>
            <a:off x="1080820" y="7532131"/>
            <a:ext cx="5437149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 regulado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T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(apartado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siete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tercero,</a:t>
            </a:r>
            <a:r>
              <a:rPr lang="en-US" sz="1200" b="0" i="0" spc="3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cuadragésimo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primera),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coherencia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previsión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marcha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gradual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 mecanismo. </a:t>
            </a:r>
          </a:p>
        </p:txBody>
      </p:sp>
      <p:sp>
        <p:nvSpPr>
          <p:cNvPr id="1083" name="Rectangle 1083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084" name="Rectangle 1084"/>
          <p:cNvSpPr/>
          <p:nvPr/>
        </p:nvSpPr>
        <p:spPr>
          <a:xfrm>
            <a:off x="1080820" y="8584072"/>
            <a:ext cx="5437200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la misma coherencia, y en atención a que la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ntrada en vigor de la nueva regulación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los contratos formativo queda diferida al 30 de marzo de 2022, también se pospone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 de la nueva regulación en materia de cotización a la Seguridad Social (apartado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nueve del artículo tercero, que introduce una nueva disposición adicional cuadragésima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tercera) </a:t>
            </a:r>
          </a:p>
        </p:txBody>
      </p:sp>
      <p:sp>
        <p:nvSpPr>
          <p:cNvPr id="1085" name="Rectangle 1085"/>
          <p:cNvSpPr/>
          <p:nvPr/>
        </p:nvSpPr>
        <p:spPr>
          <a:xfrm>
            <a:off x="1080820" y="946032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Freeform 108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5" name="Freeform 110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Rectangle 113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16 </a:t>
            </a:r>
          </a:p>
        </p:txBody>
      </p:sp>
      <p:sp>
        <p:nvSpPr>
          <p:cNvPr id="1137" name="Rectangle 113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138" name="Rectangle 1138"/>
          <p:cNvSpPr/>
          <p:nvPr/>
        </p:nvSpPr>
        <p:spPr>
          <a:xfrm>
            <a:off x="1080820" y="871361"/>
            <a:ext cx="5438444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 Sobre las restantes disposiciones finales, y además de las referencias ya contenidas 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otros apartados de mi exposición cabe decir en primer lugar que hay una modificación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10.3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14/1994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junio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abre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 a la utilización de la modalidad contractual de trabajo fijo discontinuo por 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estas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3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consiguiente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estabilidad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 para ser puesta a disposición de la empresa usuaria. </a:t>
            </a:r>
          </a:p>
        </p:txBody>
      </p:sp>
      <p:sp>
        <p:nvSpPr>
          <p:cNvPr id="1139" name="Rectangle 1139"/>
          <p:cNvSpPr/>
          <p:nvPr/>
        </p:nvSpPr>
        <p:spPr>
          <a:xfrm>
            <a:off x="1080820" y="20984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40" name="Rectangle 1140"/>
          <p:cNvSpPr/>
          <p:nvPr/>
        </p:nvSpPr>
        <p:spPr>
          <a:xfrm>
            <a:off x="1080820" y="2273696"/>
            <a:ext cx="5435041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segundo término, se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c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ontempla la posibilida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que el contrato formativo puede ser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formalizado con personas mayores de 30 años que participen en programas públicos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 y formación previstos en la Ley de Empleo. </a:t>
            </a:r>
          </a:p>
        </p:txBody>
      </p:sp>
      <p:sp>
        <p:nvSpPr>
          <p:cNvPr id="1141" name="Rectangle 1141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42" name="Rectangle 1142"/>
          <p:cNvSpPr/>
          <p:nvPr/>
        </p:nvSpPr>
        <p:spPr>
          <a:xfrm>
            <a:off x="1080820" y="2974735"/>
            <a:ext cx="5438597" cy="377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tercer lugar, que las referencias al art. 47, regulador de los expedientes de regulación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entenderse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ampliadas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 bis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(Mecanismo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)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. </a:t>
            </a:r>
          </a:p>
        </p:txBody>
      </p:sp>
      <p:sp>
        <p:nvSpPr>
          <p:cNvPr id="1143" name="Rectangle 1143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44" name="Rectangle 1144"/>
          <p:cNvSpPr/>
          <p:nvPr/>
        </p:nvSpPr>
        <p:spPr>
          <a:xfrm>
            <a:off x="1080820" y="3500897"/>
            <a:ext cx="5435980" cy="7282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cuarto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fundamenta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varios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competenciales,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concretamente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referidos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exclusiva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Estado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bases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coordinación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planificación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económica, y legislación básica y régimen económico de la Seguridad Social. </a:t>
            </a:r>
          </a:p>
        </p:txBody>
      </p:sp>
      <p:sp>
        <p:nvSpPr>
          <p:cNvPr id="1145" name="Rectangle 1145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46" name="Rectangle 1146"/>
          <p:cNvSpPr/>
          <p:nvPr/>
        </p:nvSpPr>
        <p:spPr>
          <a:xfrm>
            <a:off x="1080820" y="4377197"/>
            <a:ext cx="5437454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quinto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remisión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presentar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agentes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sociales,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meses,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menores en materia de seguridad y salud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, estipulándose que “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 tenido en cuenta en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elaboración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reglamento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peculiaridades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4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jóvenes</a:t>
            </a:r>
            <a:r>
              <a:rPr lang="en-US" sz="1200" b="0" i="0" spc="4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menores</a:t>
            </a:r>
            <a:r>
              <a:rPr lang="en-US" sz="1200" b="0" i="0" spc="4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dieciocho</a:t>
            </a:r>
            <a:r>
              <a:rPr lang="en-US" sz="1200" b="0" i="0" spc="4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trabajos</a:t>
            </a:r>
            <a:r>
              <a:rPr lang="en-US" sz="1200" b="0" i="0" spc="4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presenten</a:t>
            </a:r>
            <a:r>
              <a:rPr lang="en-US" sz="1200" b="0" i="0" spc="4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riesgos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específicos, que aprobará el Gobierno, en desarrollo del artículo 27.2 de la Ley 31/1995,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8 de noviembre, de prevención de Riesgos Laborales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47" name="Rectangle 1147"/>
          <p:cNvSpPr/>
          <p:nvPr/>
        </p:nvSpPr>
        <p:spPr>
          <a:xfrm>
            <a:off x="1080820" y="56040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48" name="Rectangle 1148"/>
          <p:cNvSpPr/>
          <p:nvPr/>
        </p:nvSpPr>
        <p:spPr>
          <a:xfrm>
            <a:off x="1080820" y="5779531"/>
            <a:ext cx="5436438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disposición final sexta prevé la obligación del gobierno, sin plazo fijo, de adaptar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reguladora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</a:t>
            </a:r>
            <a:r>
              <a:rPr lang="en-US" sz="1200" b="0" i="0" spc="4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asistencial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específica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fijos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discontinuos,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accede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aquella “en las mismas condiciones y con los mismos derechos que se aplican al resto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personas trabajadoras por cuenta ajena del Régimen General de la Seguridad Social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protegidos por la contingencia de desempleo”.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49" name="Rectangle 1149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50" name="Rectangle 1150"/>
          <p:cNvSpPr/>
          <p:nvPr/>
        </p:nvSpPr>
        <p:spPr>
          <a:xfrm>
            <a:off x="1080820" y="7006351"/>
            <a:ext cx="5435041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fin,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séptima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habilita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dictar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necesarias para el desarrollo y ejecución de la nueva norma.   </a:t>
            </a:r>
          </a:p>
        </p:txBody>
      </p:sp>
      <p:sp>
        <p:nvSpPr>
          <p:cNvPr id="1151" name="Rectangle 1151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52" name="Rectangle 1152"/>
          <p:cNvSpPr/>
          <p:nvPr/>
        </p:nvSpPr>
        <p:spPr>
          <a:xfrm>
            <a:off x="1080820" y="7532131"/>
            <a:ext cx="5438292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5.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restantes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adicionales,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destacar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séptima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prorroga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817/2021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28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septiembre,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fijó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(32,17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euros/día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965 euros/mes, según el salario esté fijado por días o por meses), y que la tercera,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hubiera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podido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incluirse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transitorias,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mantiene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18/2021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28 de septiembre, por lo que se refiere a la tramitación y efectos de los ERTES po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impedimento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limitaciones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normalizada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COVID-19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28 de febrero de 2002. </a:t>
            </a:r>
          </a:p>
        </p:txBody>
      </p:sp>
      <p:sp>
        <p:nvSpPr>
          <p:cNvPr id="1153" name="Rectangle 1153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154" name="Rectangle 1154"/>
          <p:cNvSpPr/>
          <p:nvPr/>
        </p:nvSpPr>
        <p:spPr>
          <a:xfrm>
            <a:off x="1080820" y="8934592"/>
            <a:ext cx="5438597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parecer,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restantes: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que se compromete el gobierno con los agentes sociales para analizar el impacto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 RED una vez que transcurra un</a:t>
            </a:r>
            <a:r>
              <a:rPr lang="en-US" sz="1200" b="0" i="0" spc="1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 desde su activación; la convocatoria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tales agentes, en un plazo de seis meses, para abordar el llamado “Estatuto del Becario”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Freeform 1155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0" name="Freeform 1170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4" name="Freeform 1174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3" name="Freeform 1183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>
            <a:hlinkClick r:id="rId2"/>
          </p:cNvPr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>
            <a:hlinkClick r:id="rId2"/>
          </p:cNvPr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>
            <a:hlinkClick r:id="rId2"/>
          </p:cNvPr>
          <p:cNvSpPr/>
          <p:nvPr/>
        </p:nvSpPr>
        <p:spPr>
          <a:xfrm>
            <a:off x="6243573" y="7893685"/>
            <a:ext cx="237744" cy="7619"/>
          </a:xfrm>
          <a:custGeom>
            <a:avLst/>
            <a:gdLst/>
            <a:ahLst/>
            <a:cxnLst/>
            <a:rect l="0" t="0" r="0" b="0"/>
            <a:pathLst>
              <a:path w="237744" h="7619">
                <a:moveTo>
                  <a:pt x="0" y="7619"/>
                </a:moveTo>
                <a:lnTo>
                  <a:pt x="237744" y="7619"/>
                </a:lnTo>
                <a:lnTo>
                  <a:pt x="2377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>
            <a:hlinkClick r:id="rId2"/>
          </p:cNvPr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>
            <a:hlinkClick r:id="rId2"/>
          </p:cNvPr>
          <p:cNvSpPr/>
          <p:nvPr/>
        </p:nvSpPr>
        <p:spPr>
          <a:xfrm>
            <a:off x="1080820" y="8068944"/>
            <a:ext cx="3089783" cy="7620"/>
          </a:xfrm>
          <a:custGeom>
            <a:avLst/>
            <a:gdLst/>
            <a:ahLst/>
            <a:cxnLst/>
            <a:rect l="0" t="0" r="0" b="0"/>
            <a:pathLst>
              <a:path w="3089783" h="7620">
                <a:moveTo>
                  <a:pt x="0" y="7620"/>
                </a:moveTo>
                <a:lnTo>
                  <a:pt x="3089783" y="7620"/>
                </a:lnTo>
                <a:lnTo>
                  <a:pt x="308978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Rectangle 1207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17 </a:t>
            </a:r>
          </a:p>
        </p:txBody>
      </p:sp>
      <p:sp>
        <p:nvSpPr>
          <p:cNvPr id="1208" name="Rectangle 120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209" name="Rectangle 1209"/>
          <p:cNvSpPr/>
          <p:nvPr/>
        </p:nvSpPr>
        <p:spPr>
          <a:xfrm>
            <a:off x="1080820" y="871361"/>
            <a:ext cx="5437682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tendrá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objeto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tutorizada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organismo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equiparados,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practicas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curriculares</a:t>
            </a:r>
            <a:r>
              <a:rPr lang="en-US" sz="1200" b="0" i="0" spc="3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extracurriculares</a:t>
            </a:r>
            <a:r>
              <a:rPr lang="en-US" sz="1200" b="0" i="0" spc="3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previstas</a:t>
            </a:r>
            <a:r>
              <a:rPr lang="en-US" sz="1200" b="0" i="0" spc="3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estudios</a:t>
            </a:r>
            <a:r>
              <a:rPr lang="en-US" sz="1200" b="0" i="0" spc="3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oficiales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;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cómputo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personas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estadísticamente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ocupadas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reducción de jornada o de suspensión contractual por aplicación de los arts. 47 y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4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7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bis.   </a:t>
            </a:r>
          </a:p>
        </p:txBody>
      </p:sp>
      <p:sp>
        <p:nvSpPr>
          <p:cNvPr id="1210" name="Rectangle 1210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11" name="Rectangle 1211"/>
          <p:cNvSpPr/>
          <p:nvPr/>
        </p:nvSpPr>
        <p:spPr>
          <a:xfrm>
            <a:off x="1080820" y="2098435"/>
            <a:ext cx="543745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6. Toca ya entrar en el examen de una temática siempre compleja en su aplicación, cuál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la regulación de las disposiciones transitorias y cómo quedan las normas vigentes co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contrataciones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acuerdos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pactos</a:t>
            </a:r>
            <a:r>
              <a:rPr lang="en-US" sz="1200" b="0" i="0" spc="3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celebrado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 a su entrada en vigor, y teniendo presente además, por supuesto, el período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vacatio legis que he explicado con anterioridad. </a:t>
            </a:r>
          </a:p>
        </p:txBody>
      </p:sp>
      <p:sp>
        <p:nvSpPr>
          <p:cNvPr id="1212" name="Rectangle 1212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13" name="Rectangle 1213"/>
          <p:cNvSpPr/>
          <p:nvPr/>
        </p:nvSpPr>
        <p:spPr>
          <a:xfrm>
            <a:off x="1080820" y="3149996"/>
            <a:ext cx="5438444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 bien, el RDL 32/2021 consta de nueve disposiciones transitorias: dos de ellas están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referidas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formativos,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3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3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estructurales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determinada, dos a la negociación colectiva (concurrencia de convenios sectoriales y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ultraactividad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otra),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referida a las comunicaciones que debe remitir la empresa al SEPE para la tramitación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pago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(nueva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cuadragésimo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LGSS),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estricta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principio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irretroactividad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sancionadora,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infracciones</a:t>
            </a:r>
            <a:r>
              <a:rPr lang="en-US" sz="1200" b="0" i="0" spc="3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cometidas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3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sancionarán de acuerdo a la normativa entonces vigente. .  </a:t>
            </a:r>
          </a:p>
        </p:txBody>
      </p:sp>
      <p:sp>
        <p:nvSpPr>
          <p:cNvPr id="1214" name="Rectangle 1214"/>
          <p:cNvSpPr/>
          <p:nvPr/>
        </p:nvSpPr>
        <p:spPr>
          <a:xfrm>
            <a:off x="1080820" y="49029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15" name="Rectangle 1215"/>
          <p:cNvSpPr/>
          <p:nvPr/>
        </p:nvSpPr>
        <p:spPr>
          <a:xfrm>
            <a:off x="1080820" y="5078237"/>
            <a:ext cx="5438597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 Los contratos para la formación y aprendizaje y en prácticas, regulados en el art.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11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 en la redacción anterior a la reforma, seguirán siendo aplicables hasta su duración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máxima. Recordemos que para el segundo  su duración debe estar comprendida entre 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mínimo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seis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años,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conferida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 colectiva, en concreto a los convenios colectivos de ámbito sectorial estatal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defecto, los convenios colectivos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 inferior,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determinar,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dentro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tales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límites,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atendiendo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características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de las prácticas a realizar”, y que para el primero la duración se situará ent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 uno y tre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años, si bien se permite que la negociación colectiva (“convenio colectivo”, sin mayor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concreción) puede reducirse hasta seis meses, y siempre “en función de las necesidades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organizativas o productivas de las empresas”.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16" name="Rectangle 1216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17" name="Rectangle 1217"/>
          <p:cNvSpPr/>
          <p:nvPr/>
        </p:nvSpPr>
        <p:spPr>
          <a:xfrm>
            <a:off x="1080820" y="7181611"/>
            <a:ext cx="5438444" cy="2305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entrará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marzo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2022,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implicaciones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disponiendo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 transitoria segunda que durante el período de vacatio legis se aplicará a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suscriban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106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Ley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22/2021,</a:t>
            </a:r>
            <a:r>
              <a:rPr lang="en-US" sz="1200" b="0" i="0" spc="19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28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diciembre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PGE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para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2022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tipos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 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 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Fondo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Salarial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recién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iniciado,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número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doce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concreta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cuotas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contingencias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comunes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cargo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 empresario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a cargo del trabajador, por contingencias profesionales, por Desempleo y al Fondo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 Salarial de los contratos para 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y el aprendizaje se incrementarán,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enero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2022,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cuantías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31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2021, en el mismo porcentaje que aumente la base mínima del Régimen General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Seguridad Social”.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18" name="Rectangle 1218"/>
          <p:cNvSpPr/>
          <p:nvPr/>
        </p:nvSpPr>
        <p:spPr>
          <a:xfrm>
            <a:off x="1080820" y="946032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Freeform 121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Freeform 122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7" name="Freeform 122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4" name="Freeform 125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5" name="Freeform 125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Freeform 125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Freeform 125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9" name="Freeform 125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0" name="Freeform 126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1" name="Freeform 126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6" name="Freeform 126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7" name="Freeform 126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8" name="Freeform 1268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9" name="Rectangle 126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18 </a:t>
            </a:r>
          </a:p>
        </p:txBody>
      </p:sp>
      <p:sp>
        <p:nvSpPr>
          <p:cNvPr id="1270" name="Rectangle 127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271" name="Rectangle 1271"/>
          <p:cNvSpPr/>
          <p:nvPr/>
        </p:nvSpPr>
        <p:spPr>
          <a:xfrm>
            <a:off x="1080820" y="871361"/>
            <a:ext cx="5438597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también,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aprendizaje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formalizados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 a la entrada en vigor de la norma se aplicará la misma regulación hasta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 cuadragésima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LGSS,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contratos formativos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 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 completo como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 parcial,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aplicación,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además,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 Social que en el momento de su entrada en vigor estuvieran establecidos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contrato para la formación y aprendizaje. </a:t>
            </a:r>
          </a:p>
        </p:txBody>
      </p:sp>
      <p:sp>
        <p:nvSpPr>
          <p:cNvPr id="1272" name="Rectangle 1272"/>
          <p:cNvSpPr/>
          <p:nvPr/>
        </p:nvSpPr>
        <p:spPr>
          <a:xfrm>
            <a:off x="1080820" y="20984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73" name="Rectangle 1273"/>
          <p:cNvSpPr/>
          <p:nvPr/>
        </p:nvSpPr>
        <p:spPr>
          <a:xfrm>
            <a:off x="1080820" y="2273696"/>
            <a:ext cx="5437022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(art.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15.1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LET)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fijos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construcción,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suscritos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31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mantenimiento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celebrados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3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organismos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vinculados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dependientes,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previstos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rango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ley,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vinculados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proyecto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específico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investigación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inversión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estuvieran vigentes el 31 de diciembre de 2021 se dispone que también mantendrán su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cumplimiento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aplicación,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</a:t>
            </a:r>
            <a:r>
              <a:rPr lang="en-US" sz="1200" b="0" i="0" spc="1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bien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establece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límite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máximo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años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contados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partir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citada fecha”.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74" name="Rectangle 1274"/>
          <p:cNvSpPr/>
          <p:nvPr/>
        </p:nvSpPr>
        <p:spPr>
          <a:xfrm>
            <a:off x="1080820" y="40266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75" name="Rectangle 1275"/>
          <p:cNvSpPr/>
          <p:nvPr/>
        </p:nvSpPr>
        <p:spPr>
          <a:xfrm>
            <a:off x="1080820" y="4201937"/>
            <a:ext cx="5435143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regla,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mantenimiento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aplicará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eventuales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15.1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también,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explicado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anterioridad, a los contratos de interinidad por sustitución. </a:t>
            </a:r>
          </a:p>
        </p:txBody>
      </p:sp>
      <p:sp>
        <p:nvSpPr>
          <p:cNvPr id="1276" name="Rectangle 1276"/>
          <p:cNvSpPr/>
          <p:nvPr/>
        </p:nvSpPr>
        <p:spPr>
          <a:xfrm>
            <a:off x="1080820" y="49029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77" name="Rectangle 1277"/>
          <p:cNvSpPr/>
          <p:nvPr/>
        </p:nvSpPr>
        <p:spPr>
          <a:xfrm>
            <a:off x="1080820" y="5078237"/>
            <a:ext cx="5437022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semejante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31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2021, y la fecha de finalización de la vacatio legis estipulada en el apartado 2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 final octava, el 30 de marzo de 2002, incluidos en los apartados a) y b) del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eventual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producción.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consiste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formalizado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podrá superar los seis meses. </a:t>
            </a:r>
          </a:p>
        </p:txBody>
      </p:sp>
      <p:sp>
        <p:nvSpPr>
          <p:cNvPr id="1278" name="Rectangle 1278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79" name="Rectangle 1279"/>
          <p:cNvSpPr/>
          <p:nvPr/>
        </p:nvSpPr>
        <p:spPr>
          <a:xfrm>
            <a:off x="1080820" y="6655831"/>
            <a:ext cx="5438063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Nada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dice,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contrario,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interinidad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fechas,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suscitado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laboralista,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pudiendo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pensarse que se trata de un olvido del legislador y que debería aplicarse la misma regla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restantes,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cierto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interpretación</a:t>
            </a:r>
            <a:r>
              <a:rPr lang="en-US" sz="1200" b="0" i="0" spc="3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directamente</a:t>
            </a:r>
            <a:r>
              <a:rPr lang="en-US" sz="1200" b="0" i="0" spc="3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vinculada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razón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3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contractual, que es el mantenimiento de la duración máxima, que no es otra que aquella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vinculada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reserva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sustituido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reincorporación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aparición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legalmente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establecida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ponga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contrato.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comprobar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lectores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lectoras,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interrogantes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faltan,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al menos no me faltan a mí.    </a:t>
            </a:r>
          </a:p>
        </p:txBody>
      </p:sp>
      <p:sp>
        <p:nvSpPr>
          <p:cNvPr id="1280" name="Rectangle 1280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281" name="Rectangle 1281"/>
          <p:cNvSpPr/>
          <p:nvPr/>
        </p:nvSpPr>
        <p:spPr>
          <a:xfrm>
            <a:off x="1080820" y="8584072"/>
            <a:ext cx="5438597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5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transitoria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quinta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5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5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</a:t>
            </a:r>
            <a:r>
              <a:rPr lang="en-US" sz="1200" b="0" i="0" spc="5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6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límite</a:t>
            </a:r>
            <a:r>
              <a:rPr lang="en-US" sz="1200" b="0" i="0" spc="5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encadenamientos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15.5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disponiend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(recordemos</a:t>
            </a:r>
            <a:r>
              <a:rPr lang="en-US" sz="1200" b="0" i="0" spc="3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adquirirán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fijeza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 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 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periodo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veinticuatro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meses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hubieran estado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dieciocho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meses,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solución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continuidad,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diferente puesto de trabajo con la misma empresa o grupo de empresas, mediante dos o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Freeform 1282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Freeform 1287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9" name="Freeform 1289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0" name="Freeform 1290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1" name="Freeform 1291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8" name="Freeform 1318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9" name="Freeform 1319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Rectangle 133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19 </a:t>
            </a:r>
          </a:p>
        </p:txBody>
      </p:sp>
      <p:sp>
        <p:nvSpPr>
          <p:cNvPr id="1332" name="Rectangle 133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333" name="Rectangle 1333"/>
          <p:cNvSpPr/>
          <p:nvPr/>
        </p:nvSpPr>
        <p:spPr>
          <a:xfrm>
            <a:off x="1080820" y="871361"/>
            <a:ext cx="5438597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circunstancias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directamente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través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puesta</a:t>
            </a:r>
            <a:r>
              <a:rPr lang="en-US" sz="1200" b="0" i="0" spc="1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disposición</a:t>
            </a:r>
            <a:r>
              <a:rPr lang="en-US" sz="1200" b="0" i="0" spc="12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temporal”,</a:t>
            </a:r>
            <a:r>
              <a:rPr lang="en-US" sz="1200" b="0" i="0" spc="1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mientras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treinta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veinticuatro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respectivamente)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suscriban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partir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(30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marzo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2022)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sólo 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tomará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consideración el contrato vigente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fecha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 de la norma a efectos del número de contratos, del periodo y del plazo previstos 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citado art. 15.5 LET. </a:t>
            </a:r>
          </a:p>
        </p:txBody>
      </p:sp>
      <p:sp>
        <p:nvSpPr>
          <p:cNvPr id="1334" name="Rectangle 1334"/>
          <p:cNvSpPr/>
          <p:nvPr/>
        </p:nvSpPr>
        <p:spPr>
          <a:xfrm>
            <a:off x="1080820" y="20984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35" name="Rectangle 1335"/>
          <p:cNvSpPr/>
          <p:nvPr/>
        </p:nvSpPr>
        <p:spPr>
          <a:xfrm>
            <a:off x="1080820" y="2273696"/>
            <a:ext cx="5436590" cy="7282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E) Las disposiciones transitorias sexta y séptim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versan sobre la negociación colectiva,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una regulación que a mi parecer trata de potenciarla y colocar a la parte trabajadora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igualdad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contraparte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recordemos una vez más, uno de los objetivos de la reforma. </a:t>
            </a:r>
          </a:p>
        </p:txBody>
      </p:sp>
      <p:sp>
        <p:nvSpPr>
          <p:cNvPr id="1336" name="Rectangle 1336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37" name="Rectangle 1337"/>
          <p:cNvSpPr/>
          <p:nvPr/>
        </p:nvSpPr>
        <p:spPr>
          <a:xfrm>
            <a:off x="1080820" y="3149996"/>
            <a:ext cx="5437479" cy="19554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efecto, la sexta aplica la modificación efectuada en el art. 84.2 de la LET, es decir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supresión de la prioridad aplicativa del convenio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empresa sobre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 convenio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respecto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cuantía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6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complementos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salariales,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vinculados a la situación y resultados de la empresa”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convenios suscritos o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presentados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registro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publicados</a:t>
            </a:r>
            <a:r>
              <a:rPr lang="en-US" sz="1200" b="0" i="0" spc="2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 una vez que pierda s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 vigencia expresa “y como máximo en el plazo de un año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 la entrada en vigor de esta real-decreto-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ley”. Se establece además una cláusula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regresión,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virtud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84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consecuen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cia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compensación,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absorción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desaparición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cualesquiera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5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5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beneficiosas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vinieran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disfrutando</a:t>
            </a:r>
            <a:r>
              <a:rPr lang="en-US" sz="1200" b="0" i="0" spc="5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5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38" name="Rectangle 1338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39" name="Rectangle 1339"/>
          <p:cNvSpPr/>
          <p:nvPr/>
        </p:nvSpPr>
        <p:spPr>
          <a:xfrm>
            <a:off x="1080820" y="5253497"/>
            <a:ext cx="5436565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estrecha relación con lo dispuesto respecto al plazo máximo de vigencia referenciado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suscitándome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nuevamente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cómo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interpretarse,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seis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convencionales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adapten</a:t>
            </a:r>
            <a:r>
              <a:rPr lang="en-US" sz="1200" b="0" i="0" spc="32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modificaciones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operadas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3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84,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“desde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estas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resulten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 al ámbito 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onvencional concreto”.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40" name="Rectangle 1340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41" name="Rectangle 1341"/>
          <p:cNvSpPr/>
          <p:nvPr/>
        </p:nvSpPr>
        <p:spPr>
          <a:xfrm>
            <a:off x="1080820" y="6305311"/>
            <a:ext cx="5437022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 duda,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presente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tampoco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 muy publicitada,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disposición transitoria séptima que aplica ya el trascendental cambio introducido en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 sobre la ultraactividad de los convenios colectivos regulada en el art. 86 LET, 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mantenimiento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llegue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acuerdo,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denunciado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31 de diciembre de 2021 y que por consiguiente las partes empresarial y trabajadora 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convenio.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contundente, a todos los convenios que se estén negociando en la actualidad, por haber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 denunciado el anterior en tiempo y forma, se les aplica la regla del mantenimiento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su vigencia hasta que se alcance un nuevo acuerdo.   </a:t>
            </a:r>
          </a:p>
        </p:txBody>
      </p:sp>
      <p:sp>
        <p:nvSpPr>
          <p:cNvPr id="1342" name="Rectangle 1342"/>
          <p:cNvSpPr/>
          <p:nvPr/>
        </p:nvSpPr>
        <p:spPr>
          <a:xfrm>
            <a:off x="1080820" y="8057911"/>
            <a:ext cx="5476697" cy="1429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5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último,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ición</a:t>
            </a:r>
            <a:r>
              <a:rPr lang="en-US" sz="1200" b="0" i="0" spc="5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octava,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5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indicado,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5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comunicaciones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Estatal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(SEPE)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pago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cuadragésima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LGSS</a:t>
            </a:r>
            <a:r>
              <a:rPr lang="en-US" sz="1200" b="0" i="0" spc="-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procedimiento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 en la disposición adicional cuadragésima segunda, disponiendo que la empresa 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vendrá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obligada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SEPE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periodos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inactividad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3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adoptadas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amparo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bis</a:t>
            </a:r>
            <a:r>
              <a:rPr lang="en-US" sz="1200" b="0" i="0" spc="3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LET”,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procedimiento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Rectangle 238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 </a:t>
            </a:r>
          </a:p>
        </p:txBody>
      </p:sp>
      <p:sp>
        <p:nvSpPr>
          <p:cNvPr id="239" name="Rectangle 239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40" name="Rectangle 240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1080820" y="10468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1080820" y="1222135"/>
            <a:ext cx="399651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I. Introducción. Unas primeras reflexiones generales previas. 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1080820" y="139739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1080820" y="1572656"/>
            <a:ext cx="5436565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últimas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clases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finiquitado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dije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alumnos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alumnas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iban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estudiar</a:t>
            </a:r>
            <a:r>
              <a:rPr lang="en-US" sz="1200" b="0" i="0" spc="2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semestre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implicaría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actualizar</a:t>
            </a:r>
            <a:r>
              <a:rPr lang="en-US" sz="1200" b="0" i="0" spc="4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materiales</a:t>
            </a:r>
            <a:r>
              <a:rPr lang="en-US" sz="1200" b="0" i="0" spc="4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didácticos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utilizo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</a:t>
            </a:r>
            <a:r>
              <a:rPr lang="en-US" sz="1200" b="0" i="0" spc="4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docentes.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realicé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avanzada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mesa del diálogo social sobre la modernización del mercado de trabajo, si bien todavía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quedaban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puntos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podían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peligrar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peligro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finalmente desapareció por el visto bueno dado por los agentes sociales al texto pactado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22 de diciembre. </a:t>
            </a:r>
          </a:p>
        </p:txBody>
      </p:sp>
      <p:sp>
        <p:nvSpPr>
          <p:cNvPr id="245" name="Rectangle 245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6" name="Rectangle 246"/>
          <p:cNvSpPr/>
          <p:nvPr/>
        </p:nvSpPr>
        <p:spPr>
          <a:xfrm>
            <a:off x="1080820" y="52534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1080820" y="7006351"/>
            <a:ext cx="5438902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Bueno,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corrijo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matizo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estudiantes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compatibilizan su actividad académica con el trabajo asalariado sí manifestaron 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interés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posibles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podían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producirse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laborales,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les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afectarían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directamente,</a:t>
            </a:r>
            <a:r>
              <a:rPr lang="en-US" sz="1200" b="0" i="0" spc="3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sirva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3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ejemplo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</a:t>
            </a:r>
            <a:r>
              <a:rPr lang="en-US" sz="1200" b="0" i="0" spc="3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preguntas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formularon</a:t>
            </a:r>
            <a:r>
              <a:rPr lang="en-US" sz="1200" b="0" i="0" spc="3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quedaría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determinada, por estar no pocos de ellas y ellos contratados al amparo de alguna de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entonces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(y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mantendrá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ya explicaré en su momento al entrar en el estudio y análisis de cada bloque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 de la LET) art. 15 de la LET.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1080820" y="8584072"/>
            <a:ext cx="5437047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efecto,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habrá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actualizar,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revisar,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cambiar,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modificar,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didáctico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clase,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requiere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previamente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tranquila,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con mucha calma, de las novedades legislativas, señaladamente, como ya he indicado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RDL 32/2021. </a:t>
            </a:r>
          </a:p>
        </p:txBody>
      </p:sp>
      <p:sp>
        <p:nvSpPr>
          <p:cNvPr id="250" name="Rectangle 250"/>
          <p:cNvSpPr/>
          <p:nvPr/>
        </p:nvSpPr>
        <p:spPr>
          <a:xfrm>
            <a:off x="1080820" y="92850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51" name="Rectangle 251"/>
          <p:cNvSpPr/>
          <p:nvPr/>
        </p:nvSpPr>
        <p:spPr>
          <a:xfrm>
            <a:off x="1080820" y="3149996"/>
            <a:ext cx="5438394" cy="1665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creo,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digo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sinceridad,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alumnado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preocupara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</a:t>
            </a:r>
            <a:r>
              <a:rPr lang="en-US" sz="1200" b="0" i="0" spc="4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4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cambio,</a:t>
            </a:r>
            <a:r>
              <a:rPr lang="en-US" sz="1200" b="0" i="0" spc="4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eforma,</a:t>
            </a:r>
            <a:r>
              <a:rPr lang="en-US" sz="1200" b="0" i="0" spc="4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modificación,</a:t>
            </a:r>
            <a:r>
              <a:rPr lang="en-US" sz="1200" b="0" i="0" spc="4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4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(pongan</a:t>
            </a:r>
            <a:r>
              <a:rPr lang="en-US" sz="1200" b="0" i="0" spc="4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4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</a:t>
            </a:r>
            <a:r>
              <a:rPr lang="en-US" sz="1200" b="0" i="0" spc="4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consideren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adecuado)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vigente, fundamentalmente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Estatuto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</a:t>
            </a:r>
            <a:r>
              <a:rPr lang="en-US" sz="1200" b="0" i="0" spc="-18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bajadores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(LET)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4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interés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estaba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centrado,</a:t>
            </a:r>
            <a:r>
              <a:rPr lang="en-US" sz="1200" b="0" i="0" spc="4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lógicamente, en el proceso de estudio y aprendizaje de la normativa vigente y que será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evaluación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enero,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haberla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intensidad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 prácticas que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llevamos a cabo durante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 el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curso</a:t>
            </a:r>
            <a:r>
              <a:rPr lang="en-US" sz="1200" b="0" i="0" spc="2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vía</a:t>
            </a:r>
            <a:r>
              <a:rPr lang="en-US" sz="1200" b="0" i="0" spc="2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básica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fundamental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acercar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teórico a la realidad del mundo del trabajo.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1080820" y="5428757"/>
            <a:ext cx="5437022" cy="1437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ello, mis alumno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 alumnas cuentan ya con un muy buen bagaje de conocimiento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espero que den sus frutos en las próximas 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v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aluaciones. y será a partir de entonces,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empezarán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interés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quizás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sería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correcto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hablar de reformas ya que ha habido varias nuevas normas que también deberán merecer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nuestra atención junto con l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acordada por los agentes sociales y posteriormente llevada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Boletín Oficial del Estado, con algunos cambios, tras la aprobación del Real Decreto-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 32/2021 de 28 de diciembre por el Consejo de Ministros.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Freeform 1343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>
            <a:hlinkClick r:id="rId2"/>
          </p:cNvPr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>
            <a:hlinkClick r:id="rId2"/>
          </p:cNvPr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Freeform 1370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Freeform 1381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" name="Freeform 1382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3" name="Freeform 1383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4" name="Freeform 1384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" name="Freeform 1385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7" name="Freeform 1387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" name="Freeform 1388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9" name="Freeform 1389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0" name="Freeform 1390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1" name="Freeform 1391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2" name="Rectangle 139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20 </a:t>
            </a:r>
          </a:p>
        </p:txBody>
      </p:sp>
      <p:sp>
        <p:nvSpPr>
          <p:cNvPr id="1393" name="Rectangle 139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394" name="Rectangle 1394"/>
          <p:cNvSpPr/>
          <p:nvPr/>
        </p:nvSpPr>
        <p:spPr>
          <a:xfrm>
            <a:off x="1080820" y="871361"/>
            <a:ext cx="5436692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comunicación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regulará por resolución de la persona titular de la Dirección General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S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EPE”.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95" name="Rectangle 1395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96" name="Rectangle 1396"/>
          <p:cNvSpPr/>
          <p:nvPr/>
        </p:nvSpPr>
        <p:spPr>
          <a:xfrm>
            <a:off x="1080820" y="1397396"/>
            <a:ext cx="5436285" cy="19550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7. Concluyo aquí la segunda entrada dedicada al estudio de la reforma laboral de 2021,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remitiendo, como ya hice en la anterior, a la lectura de los artículos de la mejor doctrina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laboralista.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Permítanme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(y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sigo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pidiendo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disculpas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omisiones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haber)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mención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“briefs”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Asociación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Española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 de Trabajo y de la Seguridad Social, en los que encontrarán muy interesantes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Carolina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Martínez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Tomas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Miguel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Basterra,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inicialmente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formuladas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presidenta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María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Emilia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Baamonde. No se olviden tampoco de consultar la Revista de Jurisdicción Social, de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 de lo Social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Juezas y Jueces para la Democracia, y la Revista Ciudad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 con las brillantes aportaciones de los magistrados de la Sala Social del Tribuna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 de Justicia de Cataluña Miquel Àngel Falguera y Carlos Hugo Preciado.  </a:t>
            </a:r>
          </a:p>
        </p:txBody>
      </p:sp>
      <p:sp>
        <p:nvSpPr>
          <p:cNvPr id="1397" name="Rectangle 1397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398" name="Rectangle 1398"/>
          <p:cNvSpPr/>
          <p:nvPr/>
        </p:nvSpPr>
        <p:spPr>
          <a:xfrm>
            <a:off x="1080820" y="3500897"/>
            <a:ext cx="398889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50792" algn="l"/>
                <a:tab pos="3950792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 tanto, buena lectura. 	 	</a:t>
            </a:r>
          </a:p>
        </p:txBody>
      </p:sp>
      <p:sp>
        <p:nvSpPr>
          <p:cNvPr id="1399" name="Rectangle 1399"/>
          <p:cNvSpPr/>
          <p:nvPr/>
        </p:nvSpPr>
        <p:spPr>
          <a:xfrm>
            <a:off x="1080820" y="36761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BF9000"/>
                </a:solidFill>
                <a:latin typeface="Times New Roman"/>
              </a:rPr>
              <a:t> </a:t>
            </a:r>
          </a:p>
        </p:txBody>
      </p:sp>
      <p:sp>
        <p:nvSpPr>
          <p:cNvPr id="1400" name="Rectangle 1400"/>
          <p:cNvSpPr/>
          <p:nvPr/>
        </p:nvSpPr>
        <p:spPr>
          <a:xfrm>
            <a:off x="1080820" y="3851417"/>
            <a:ext cx="266428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III. Los renovados contratos formativos. </a:t>
            </a:r>
          </a:p>
        </p:txBody>
      </p:sp>
      <p:sp>
        <p:nvSpPr>
          <p:cNvPr id="1401" name="Rectangle 1401"/>
          <p:cNvSpPr/>
          <p:nvPr/>
        </p:nvSpPr>
        <p:spPr>
          <a:xfrm>
            <a:off x="1080820" y="402667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1402" name="Rectangle 1402"/>
          <p:cNvSpPr/>
          <p:nvPr/>
        </p:nvSpPr>
        <p:spPr>
          <a:xfrm>
            <a:off x="1080820" y="4201937"/>
            <a:ext cx="5438292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entrega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RealDecreto-Ley 32/2021 de 28 de diciembre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la nueva y renovada regulación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contratos formativos, si bien en el título del modificado art. 11 de la LET se utiliza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singular,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“contrato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formativo”,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poner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claramente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manifiesto</a:t>
            </a:r>
            <a:r>
              <a:rPr lang="en-US" sz="1200" b="0" i="0" spc="2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finalidad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punto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sustituye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aprendizaje)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 (regulación revisada de la misma modalidad anteriormente existente). </a:t>
            </a:r>
          </a:p>
        </p:txBody>
      </p:sp>
      <p:sp>
        <p:nvSpPr>
          <p:cNvPr id="1403" name="Rectangle 1403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04" name="Rectangle 1404"/>
          <p:cNvSpPr/>
          <p:nvPr/>
        </p:nvSpPr>
        <p:spPr>
          <a:xfrm>
            <a:off x="1080820" y="5604017"/>
            <a:ext cx="5435828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facilitar el seguimiento de mi explicación, indico que los preceptos reguladores 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3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contractual,</a:t>
            </a:r>
            <a:r>
              <a:rPr lang="en-US" sz="1200" b="0" i="0" spc="3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3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</a:t>
            </a:r>
            <a:r>
              <a:rPr lang="en-US" sz="1200" b="0" i="0" spc="3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3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enunciaré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observación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encontramos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 operado en la Exposición de Motivos en estos términos: </a:t>
            </a:r>
          </a:p>
        </p:txBody>
      </p:sp>
      <p:sp>
        <p:nvSpPr>
          <p:cNvPr id="1405" name="Rectangle 1405"/>
          <p:cNvSpPr/>
          <p:nvPr/>
        </p:nvSpPr>
        <p:spPr>
          <a:xfrm>
            <a:off x="1080820" y="63053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06" name="Rectangle 1406"/>
          <p:cNvSpPr/>
          <p:nvPr/>
        </p:nvSpPr>
        <p:spPr>
          <a:xfrm>
            <a:off x="1080820" y="6480571"/>
            <a:ext cx="5437352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0949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“1.º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	Una modificación del artículo 11 del Estatuto de los Trabajadores, que supone 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 un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modelo, estableciéndose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formativo con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modalidades.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tendrá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compatibilizar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actividad laboral retribuida con los correspondientes procesos formativos en el ámbit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formación profesional, los estudio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universitarios o el Catálogo de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specialidades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 del Sistema Nacional de Empleo. </a:t>
            </a:r>
          </a:p>
        </p:txBody>
      </p:sp>
      <p:sp>
        <p:nvSpPr>
          <p:cNvPr id="1407" name="Rectangle 1407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08" name="Rectangle 1408"/>
          <p:cNvSpPr/>
          <p:nvPr/>
        </p:nvSpPr>
        <p:spPr>
          <a:xfrm>
            <a:off x="1080820" y="7707391"/>
            <a:ext cx="5434736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obtención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 al correspondiente nivel de estudios. </a:t>
            </a:r>
          </a:p>
        </p:txBody>
      </p:sp>
      <p:sp>
        <p:nvSpPr>
          <p:cNvPr id="1409" name="Rectangle 1409"/>
          <p:cNvSpPr/>
          <p:nvPr/>
        </p:nvSpPr>
        <p:spPr>
          <a:xfrm>
            <a:off x="1080820" y="80579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10" name="Rectangle 1410"/>
          <p:cNvSpPr/>
          <p:nvPr/>
        </p:nvSpPr>
        <p:spPr>
          <a:xfrm>
            <a:off x="1080820" y="8233552"/>
            <a:ext cx="543605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último, se introduce una nueva disposición adicional cuadragésima tercera sobre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artículo 11.2 del texto refundido de la Ley del Estatuto de los Trabajadores”.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11" name="Rectangle 1411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12" name="Rectangle 1412"/>
          <p:cNvSpPr/>
          <p:nvPr/>
        </p:nvSpPr>
        <p:spPr>
          <a:xfrm>
            <a:off x="1080820" y="8934592"/>
            <a:ext cx="5436108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Cabe decir también que la reforma se justifica, con acierto a mi parecer y sin desconocer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6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dific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ultades</a:t>
            </a:r>
            <a:r>
              <a:rPr lang="en-US" sz="1200" b="0" i="0" spc="6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6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6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“cambio</a:t>
            </a:r>
            <a:r>
              <a:rPr lang="en-US" sz="1200" b="0" i="0" spc="6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6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modelo”</a:t>
            </a:r>
            <a:r>
              <a:rPr lang="en-US" sz="1200" b="0" i="0" spc="6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deberá</a:t>
            </a:r>
            <a:r>
              <a:rPr lang="en-US" sz="1200" b="0" i="0" spc="6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superar</a:t>
            </a:r>
            <a:r>
              <a:rPr lang="en-US" sz="1200" b="0" i="0" spc="60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6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incrementar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considerablemente el mínimo uso de las modalidades contractuales hasta ahora vigentes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Freeform 1413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4" name="Freeform 1414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5" name="Freeform 141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6" name="Freeform 1416">
            <a:hlinkClick r:id="rId2"/>
          </p:cNvPr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7" name="Freeform 1417">
            <a:hlinkClick r:id="rId2"/>
          </p:cNvPr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8" name="Freeform 1418">
            <a:hlinkClick r:id="rId2"/>
          </p:cNvPr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9" name="Freeform 1419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0" name="Freeform 1420">
            <a:hlinkClick r:id="rId3"/>
          </p:cNvPr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1" name="Freeform 1421">
            <a:hlinkClick r:id="rId3"/>
          </p:cNvPr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" name="Freeform 1422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" name="Freeform 1423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4" name="Freeform 1424">
            <a:hlinkClick r:id="rId4"/>
          </p:cNvPr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5" name="Freeform 1425">
            <a:hlinkClick r:id="rId4"/>
          </p:cNvPr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6" name="Freeform 1426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7" name="Freeform 1427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" name="Freeform 1428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" name="Freeform 1433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" name="Freeform 1434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9" name="Freeform 1439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" name="Freeform 1443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4" name="Freeform 1444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5" name="Freeform 1445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" name="Freeform 1446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" name="Freeform 1447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Freeform 1450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Freeform 1451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2" name="Freeform 1452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" name="Freeform 1453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4" name="Freeform 1454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5" name="Freeform 1455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6" name="Freeform 1456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7" name="Freeform 1457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8" name="Freeform 1458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9" name="Freeform 1459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0" name="Freeform 1460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1" name="Freeform 1461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2" name="Freeform 1462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3" name="Rectangle 1463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21 </a:t>
            </a:r>
          </a:p>
        </p:txBody>
      </p:sp>
      <p:sp>
        <p:nvSpPr>
          <p:cNvPr id="1464" name="Rectangle 1464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465" name="Rectangle 1465"/>
          <p:cNvSpPr/>
          <p:nvPr/>
        </p:nvSpPr>
        <p:spPr>
          <a:xfrm>
            <a:off x="1080820" y="871361"/>
            <a:ext cx="5433364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(a ello me referiré más adelante), en la urgencia de mejorar el capital humano ante los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 tecnológicos. </a:t>
            </a:r>
          </a:p>
        </p:txBody>
      </p:sp>
      <p:sp>
        <p:nvSpPr>
          <p:cNvPr id="1466" name="Rectangle 1466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67" name="Rectangle 1467"/>
          <p:cNvSpPr/>
          <p:nvPr/>
        </p:nvSpPr>
        <p:spPr>
          <a:xfrm>
            <a:off x="1080820" y="1397396"/>
            <a:ext cx="5437758" cy="16045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documento</a:t>
            </a:r>
            <a:r>
              <a:rPr lang="en-US" sz="1200" b="0" i="0" spc="-7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7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síntesis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6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7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reforma  efectuado</a:t>
            </a:r>
            <a:r>
              <a:rPr lang="en-US" sz="1200" b="0" i="0" spc="-7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por</a:t>
            </a:r>
            <a:r>
              <a:rPr lang="en-US" sz="1200" b="0" i="0" spc="-6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el</a:t>
            </a:r>
            <a:r>
              <a:rPr lang="en-US" sz="1200" b="0" i="0" spc="-7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Ministerio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50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2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nclusión,</a:t>
            </a:r>
            <a:r>
              <a:rPr lang="en-US" sz="1200" b="0" i="0" spc="4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Seguridad</a:t>
            </a:r>
            <a:r>
              <a:rPr lang="en-US" sz="1200" b="0" i="0" spc="4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Social</a:t>
            </a:r>
            <a:r>
              <a:rPr lang="en-US" sz="1200" b="0" i="0" spc="4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</a:t>
            </a:r>
            <a:r>
              <a:rPr lang="en-US" sz="1200" b="0" i="0" spc="4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Migraciones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,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potenciación</a:t>
            </a:r>
            <a:r>
              <a:rPr lang="en-US" sz="1200" b="0" i="0" spc="4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formativos, en sus dos modalidades, respo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nde a la necesidad e interés de “avanzar hacia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prácticas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profesionales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activar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rapidez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jóvenes”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defiende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Ministerio</a:t>
            </a:r>
            <a:r>
              <a:rPr lang="en-US" sz="1200" b="0" i="0" spc="145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deTrabajo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y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Economía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Social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inspira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modelo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dual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alemán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“y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garantizando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30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coordinación</a:t>
            </a:r>
            <a:r>
              <a:rPr lang="en-US" sz="1200" b="0" i="0" spc="2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sistema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universitarios,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dando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oportunidades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nuestros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jóvenes”. Una buena síntesis del contenid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de la reforma en este punto ya se encuentra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nota explicativa del RDL 32/2021por el M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4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TES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</a:p>
        </p:txBody>
      </p:sp>
      <p:sp>
        <p:nvSpPr>
          <p:cNvPr id="1468" name="Rectangle 1468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69" name="Rectangle 1469"/>
          <p:cNvSpPr/>
          <p:nvPr/>
        </p:nvSpPr>
        <p:spPr>
          <a:xfrm>
            <a:off x="1080820" y="3149996"/>
            <a:ext cx="5438063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apuntado,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11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adquisición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cursados.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incluye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definirlos,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invirtiendo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11,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contrato de formación en alternancia, y de esta manera la regulación del contrato 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 es objeto de atención detallada en el apartado 3, para ser objeto de regulación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ambos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contener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precisiones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apartados 5, 6 y 7.   </a:t>
            </a:r>
          </a:p>
        </p:txBody>
      </p:sp>
      <p:sp>
        <p:nvSpPr>
          <p:cNvPr id="1470" name="Rectangle 1470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71" name="Rectangle 1471"/>
          <p:cNvSpPr/>
          <p:nvPr/>
        </p:nvSpPr>
        <p:spPr>
          <a:xfrm>
            <a:off x="1080820" y="4727717"/>
            <a:ext cx="5437581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 el texto del acuerdo alcanzado el 22 de diciembre y la norma publicada en el BO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sólo hay en el art. 11, además de retoques puramente formales, un cambio en la letra c)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comunes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contractuales,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mayor precisión en aquella respecto al contenido del plan formativo individual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incluido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contrato.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Así,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podía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leerse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de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be incluir el plan formativo individual al que se refieren “los apartados 2 b)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3 e)” (del mismo art. 11), en el texto final se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amplía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menciones a “los apartados 2 b)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c), d), e) g), h) y k), y 3 c) y f)”.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72" name="Rectangle 1472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73" name="Rectangle 1473"/>
          <p:cNvSpPr/>
          <p:nvPr/>
        </p:nvSpPr>
        <p:spPr>
          <a:xfrm>
            <a:off x="1080820" y="6305311"/>
            <a:ext cx="5438597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 con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11,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refiriéndonos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ámbito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mencionar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cuadragésimo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LGSS,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 la cotización de los contratos formativos en alternancia. No olvidemos, si bien 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fueron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transitorio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seguirán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vigor</a:t>
            </a:r>
            <a:r>
              <a:rPr lang="en-US" sz="1200" b="0" i="0" spc="1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“hasta</a:t>
            </a:r>
            <a:r>
              <a:rPr lang="en-US" sz="1200" b="0" i="0" spc="1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18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máxima”,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segunda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versa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sobre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transitoriedad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dichos contratos en materia de Seguridad Social. </a:t>
            </a:r>
          </a:p>
        </p:txBody>
      </p:sp>
      <p:sp>
        <p:nvSpPr>
          <p:cNvPr id="1474" name="Rectangle 1474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475" name="Rectangle 1475"/>
          <p:cNvSpPr/>
          <p:nvPr/>
        </p:nvSpPr>
        <p:spPr>
          <a:xfrm>
            <a:off x="1080820" y="7707391"/>
            <a:ext cx="5438292" cy="1955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edad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acogerse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encontramos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novena,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contempla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3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3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mayores</a:t>
            </a:r>
            <a:r>
              <a:rPr lang="en-US" sz="1200" b="0" i="0" spc="3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</a:t>
            </a:r>
            <a:r>
              <a:rPr lang="en-US" sz="1200" b="0" i="0" spc="3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participen en programas públicos de empleo y formación previstos en la Ley de Empleo.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Recordemos 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refiere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 el art.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30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“colectivos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prioritarios”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deben ponerse en marcha programas específicos destinados a fomentar su empleo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“especiales</a:t>
            </a:r>
            <a:r>
              <a:rPr lang="en-US" sz="1200" b="0" i="0" spc="-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dificultades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integración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mercado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trabajo”,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mención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expresa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jóvenes,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particular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atención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aquellos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déficit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formación”.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programas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mixtos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empleo-formación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actualidad en el Real Decreto 818/2021, de 28 de septiembre, por el que se regulan 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programas comunes de activación para el empleo del Sistema Nacional de Empleo, arts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Freeform 147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Freeform 147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8" name="Freeform 147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>
            <a:hlinkClick r:id="rId2"/>
          </p:cNvPr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>
            <a:hlinkClick r:id="rId2"/>
          </p:cNvPr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Freeform 148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3" name="Freeform 148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4" name="Freeform 148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5" name="Freeform 148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6" name="Freeform 148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7" name="Freeform 148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" name="Freeform 1488">
            <a:hlinkClick r:id="rId3"/>
          </p:cNvPr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9" name="Freeform 1489">
            <a:hlinkClick r:id="rId3"/>
          </p:cNvPr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0" name="Freeform 149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" name="Freeform 149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2" name="Freeform 149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3" name="Freeform 1493">
            <a:hlinkClick r:id="rId4"/>
          </p:cNvPr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" name="Freeform 1494">
            <a:hlinkClick r:id="rId4"/>
          </p:cNvPr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5" name="Freeform 1495">
            <a:hlinkClick r:id="rId4"/>
          </p:cNvPr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" name="Freeform 149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" name="Freeform 1497">
            <a:hlinkClick r:id="rId5"/>
          </p:cNvPr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" name="Freeform 1498">
            <a:hlinkClick r:id="rId5"/>
          </p:cNvPr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" name="Freeform 1499">
            <a:hlinkClick r:id="rId6"/>
          </p:cNvPr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" name="Freeform 1500">
            <a:hlinkClick r:id="rId6"/>
          </p:cNvPr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" name="Freeform 1501">
            <a:hlinkClick r:id="rId6"/>
          </p:cNvPr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" name="Freeform 150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3" name="Freeform 150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4" name="Freeform 150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" name="Freeform 150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" name="Freeform 150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" name="Freeform 1507">
            <a:hlinkClick r:id="rId7"/>
          </p:cNvPr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" name="Freeform 1508">
            <a:hlinkClick r:id="rId7"/>
          </p:cNvPr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" name="Freeform 150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0" name="Freeform 151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" name="Freeform 151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2" name="Freeform 151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3" name="Freeform 151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" name="Freeform 151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5" name="Freeform 151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6" name="Freeform 151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7" name="Freeform 151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8" name="Freeform 1518">
            <a:hlinkClick r:id="rId8"/>
          </p:cNvPr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9" name="Freeform 1519">
            <a:hlinkClick r:id="rId8"/>
          </p:cNvPr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0" name="Freeform 1520">
            <a:hlinkClick r:id="rId8"/>
          </p:cNvPr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1" name="Freeform 152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2" name="Freeform 152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3" name="Freeform 152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4" name="Freeform 1524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5" name="Freeform 1525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6" name="Rectangle 152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22 </a:t>
            </a:r>
          </a:p>
        </p:txBody>
      </p:sp>
      <p:sp>
        <p:nvSpPr>
          <p:cNvPr id="1527" name="Rectangle 152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528" name="Rectangle 1528"/>
          <p:cNvSpPr/>
          <p:nvPr/>
        </p:nvSpPr>
        <p:spPr>
          <a:xfrm>
            <a:off x="1080820" y="871361"/>
            <a:ext cx="5438597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29 y siguientes, siendo el art. 30.1 el que dispone que “dent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ro de las iniciativas públicas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empleo-formación,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programas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experienciales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proyectos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dirigidos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mejorar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inserción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desempleadas que participen en ellos a través 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cualificación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alternancia con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práctica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profesional”.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Sobre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valoración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general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remito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esta</a:t>
            </a:r>
            <a:r>
              <a:rPr lang="en-US" sz="1200" b="0" i="0" spc="-2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29" name="Rectangle 1529"/>
          <p:cNvSpPr/>
          <p:nvPr/>
        </p:nvSpPr>
        <p:spPr>
          <a:xfrm>
            <a:off x="1080820" y="17479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30" name="Rectangle 1530"/>
          <p:cNvSpPr/>
          <p:nvPr/>
        </p:nvSpPr>
        <p:spPr>
          <a:xfrm>
            <a:off x="1080820" y="1923176"/>
            <a:ext cx="5436895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habiendo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3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3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explicación,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recuérdese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 final octava difiere al 30 de marzo de 2022 la entrada en vigor de la nueva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 de las modalidades contractuales formativas. </a:t>
            </a:r>
          </a:p>
        </p:txBody>
      </p:sp>
      <p:sp>
        <p:nvSpPr>
          <p:cNvPr id="1531" name="Rectangle 1531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32" name="Rectangle 1532"/>
          <p:cNvSpPr/>
          <p:nvPr/>
        </p:nvSpPr>
        <p:spPr>
          <a:xfrm>
            <a:off x="1080820" y="2624216"/>
            <a:ext cx="543745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3. Sobre la regulación hasta ahora vigente del contrato para la formación y aprendizaje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elevado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publicaciones.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introducidos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 reforma laboral de 2012 se encuentra en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esta entrada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en otras posteriores sobre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sufriendo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particular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política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juvenil en general. </a:t>
            </a:r>
          </a:p>
        </p:txBody>
      </p:sp>
      <p:sp>
        <p:nvSpPr>
          <p:cNvPr id="1533" name="Rectangle 1533"/>
          <p:cNvSpPr/>
          <p:nvPr/>
        </p:nvSpPr>
        <p:spPr>
          <a:xfrm>
            <a:off x="1080820" y="35008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34" name="Rectangle 1534"/>
          <p:cNvSpPr/>
          <p:nvPr/>
        </p:nvSpPr>
        <p:spPr>
          <a:xfrm>
            <a:off x="1080820" y="3676157"/>
            <a:ext cx="5438597" cy="2481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una visión crítica de cuál ha sido la utilización, y en qué términos, del contrato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formación y aprendizaje, sugiero la lectura del artículo del profesor Ricardo Esteban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Legarret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a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“El</a:t>
            </a:r>
            <a:r>
              <a:rPr lang="en-US" sz="1200" b="0" i="0" spc="240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contrato</a:t>
            </a:r>
            <a:r>
              <a:rPr lang="en-US" sz="1200" b="0" i="0" spc="241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para</a:t>
            </a:r>
            <a:r>
              <a:rPr lang="en-US" sz="1200" b="0" i="0" spc="238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la</a:t>
            </a:r>
            <a:r>
              <a:rPr lang="en-US" sz="1200" b="0" i="0" spc="236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formación</a:t>
            </a:r>
            <a:r>
              <a:rPr lang="en-US" sz="1200" b="0" i="0" spc="241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y</a:t>
            </a:r>
            <a:r>
              <a:rPr lang="en-US" sz="1200" b="0" i="0" spc="238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el</a:t>
            </a:r>
            <a:r>
              <a:rPr lang="en-US" sz="1200" b="0" i="0" spc="241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aprendizaje.</a:t>
            </a:r>
            <a:r>
              <a:rPr lang="en-US" sz="1200" b="0" i="0" spc="252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Perspectivacrítica</a:t>
            </a:r>
            <a:r>
              <a:rPr lang="en-US" sz="1200" b="0" i="0" spc="238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tras</a:t>
            </a:r>
            <a:r>
              <a:rPr lang="en-US" sz="1200" b="0" i="0" spc="239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últimas</a:t>
            </a:r>
            <a:r>
              <a:rPr lang="en-US" sz="1200" b="0" i="0" spc="-47" baseline="0" dirty="0">
                <a:solidFill>
                  <a:srgbClr val="0B5394"/>
                </a:solidFill>
                <a:latin typeface="TimesNewRomanPSMT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reformas”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afirma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“ha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agudizado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últimas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-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perfi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contrato precario que representa el rol de un contrato de inserción”.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Del mismo autor,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muy pegado a la realidad actual, hay que citar su artículo publicado en la prestigiosa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página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web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net21.org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https://www.net21.org/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“Propuestas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relanzar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contratación </a:t>
            </a:r>
          </a:p>
          <a:p>
            <a:pPr marL="0">
              <a:lnSpc>
                <a:spcPts val="1379"/>
              </a:lnSpc>
              <a:tabLst>
                <a:tab pos="834999" algn="l"/>
                <a:tab pos="1220419" algn="l"/>
                <a:tab pos="1573682" algn="l"/>
                <a:tab pos="2196693" algn="l"/>
                <a:tab pos="2583484" algn="l"/>
                <a:tab pos="2936748" algn="l"/>
                <a:tab pos="3660343" algn="l"/>
                <a:tab pos="4089806" algn="l"/>
                <a:tab pos="4833213" algn="l"/>
                <a:tab pos="5218633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 	en 	el 	marco 	de 	la 	reforma 	del 	Estatuto 	de 	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https://www.net21.org/propuestas-para-realizar-la-contratacion-formativa-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en-el-contexto-de-la-reforma-del-estatuto-de-los-trabajadores/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,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4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4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realzar el contenido formativo, subraya que “relanzar la contratación formativa va 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allá de las reformas en el art. 11 del ET, por lo que son fundamentales, entre otros, los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 en la dinámica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las empresas y una leg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slación de formación profesional dual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 potencie el uso del contrato para la formación y el aprendizaje”.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35" name="Rectangle 1535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36" name="Rectangle 1536"/>
          <p:cNvSpPr/>
          <p:nvPr/>
        </p:nvSpPr>
        <p:spPr>
          <a:xfrm>
            <a:off x="1080820" y="6305311"/>
            <a:ext cx="5434126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7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7"/>
              </a:rPr>
              <a:t>página web del SEPE        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7"/>
              </a:rPr>
              <a:t> </a:t>
            </a:r>
          </a:p>
        </p:txBody>
      </p:sp>
      <p:sp>
        <p:nvSpPr>
          <p:cNvPr id="1537" name="Rectangle 1537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38" name="Rectangle 1538"/>
          <p:cNvSpPr/>
          <p:nvPr/>
        </p:nvSpPr>
        <p:spPr>
          <a:xfrm>
            <a:off x="1080820" y="6831091"/>
            <a:ext cx="5436870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 cuestiones adicionales deben traerse también aquí a colación por su relación directa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los contratos formativos. En primer lugar, la existencia de un ámbito competencial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compartido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Comunidades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Autónomas,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profesional para el empleo entra dentro de las competencias del Estado, como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reconocido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Tribunal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Constitucional,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Comunidades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Autónomas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asumen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ejecución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ocasiones están estrechamente relacionadas, y la nueva regulación del art. 11 de la LET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un claro ejemplo, con las competencias en materia de educación.  </a:t>
            </a:r>
          </a:p>
        </p:txBody>
      </p:sp>
      <p:sp>
        <p:nvSpPr>
          <p:cNvPr id="1539" name="Rectangle 1539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40" name="Rectangle 1540"/>
          <p:cNvSpPr/>
          <p:nvPr/>
        </p:nvSpPr>
        <p:spPr>
          <a:xfrm>
            <a:off x="1080820" y="8408812"/>
            <a:ext cx="5546390" cy="1261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</a:t>
            </a:r>
            <a:r>
              <a:rPr lang="en-US" sz="1200" b="0" i="0" spc="1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parlamentaria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8"/>
              </a:rPr>
              <a:t>Proyecto de</a:t>
            </a:r>
            <a:r>
              <a:rPr lang="en-US" sz="1200" b="0" i="0" spc="140" baseline="0" dirty="0" smtClean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Le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8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Orgánica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de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ordenación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integración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de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Formación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Profesional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8"/>
              </a:rPr>
              <a:t>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superado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trámite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Congreso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Diputados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28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</a:t>
            </a:r>
            <a:r>
              <a:rPr lang="en-US" sz="1200" b="0" i="0" spc="19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pendiente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Senado,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prevean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remitido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Cámara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Baja.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cuarta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estipula que “lo dispuesto en 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sta ley se entiende sin perjuicio de las competencias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Ministerio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Economía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Freeform 154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" name="Freeform 154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Freeform 154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4" name="Freeform 154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5" name="Freeform 154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6" name="Freeform 154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" name="Freeform 154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" name="Freeform 154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9" name="Freeform 154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0" name="Freeform 155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1" name="Freeform 155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2" name="Freeform 155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3" name="Freeform 155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" name="Freeform 155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5" name="Freeform 155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6" name="Freeform 1556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7" name="Freeform 1557">
            <a:hlinkClick r:id="rId2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" name="Freeform 155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9" name="Freeform 155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0" name="Freeform 156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1" name="Freeform 156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2" name="Freeform 156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" name="Freeform 156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4" name="Freeform 156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5" name="Freeform 1565">
            <a:hlinkClick r:id="rId3"/>
          </p:cNvPr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6" name="Freeform 1566">
            <a:hlinkClick r:id="rId3"/>
          </p:cNvPr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7" name="Freeform 1567">
            <a:hlinkClick r:id="rId3"/>
          </p:cNvPr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8" name="Freeform 156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Freeform 156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Freeform 157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Freeform 157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Freeform 157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Freeform 1573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Freeform 1574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Freeform 1575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Freeform 1576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Freeform 1577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Freeform 1578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Freeform 1579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Freeform 1580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Freeform 1581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Freeform 1582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Freeform 1583">
            <a:hlinkClick r:id="rId4"/>
          </p:cNvPr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Freeform 1584">
            <a:hlinkClick r:id="rId4"/>
          </p:cNvPr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Freeform 1585">
            <a:hlinkClick r:id="rId4"/>
          </p:cNvPr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Freeform 1586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Freeform 1587">
            <a:hlinkClick r:id="rId4"/>
          </p:cNvPr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Freeform 1588">
            <a:hlinkClick r:id="rId4"/>
          </p:cNvPr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Freeform 1589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Freeform 1590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159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23 </a:t>
            </a:r>
          </a:p>
        </p:txBody>
      </p:sp>
      <p:sp>
        <p:nvSpPr>
          <p:cNvPr id="1592" name="Rectangle 159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593" name="Rectangle 1593"/>
          <p:cNvSpPr/>
          <p:nvPr/>
        </p:nvSpPr>
        <p:spPr>
          <a:xfrm>
            <a:off x="1080820" y="871361"/>
            <a:ext cx="5434279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orientación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cuota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afectación, que se regulará de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acuerdo con su normativa específica”.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94" name="Rectangle 1594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95" name="Rectangle 1595"/>
          <p:cNvSpPr/>
          <p:nvPr/>
        </p:nvSpPr>
        <p:spPr>
          <a:xfrm>
            <a:off x="1080820" y="1397396"/>
            <a:ext cx="5436997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 Mucho trabajo le queda sin duda al legi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lador, y no menos a los agentes sociales, par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conseguir que la finalidad marcada con la nueva regulación de los contratos formativos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convierta</a:t>
            </a:r>
            <a:r>
              <a:rPr lang="en-US" sz="1200" b="0" i="0" spc="4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realidad,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</a:t>
            </a:r>
            <a:r>
              <a:rPr lang="en-US" sz="1200" b="0" i="0" spc="4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considerablemente</a:t>
            </a:r>
            <a:r>
              <a:rPr lang="en-US" sz="1200" b="0" i="0" spc="4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utilización,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contribuir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reordenación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 estructurales de duración determinada (objeto de atención en una próxim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entrada). </a:t>
            </a:r>
          </a:p>
        </p:txBody>
      </p:sp>
      <p:sp>
        <p:nvSpPr>
          <p:cNvPr id="1596" name="Rectangle 1596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97" name="Rectangle 1597"/>
          <p:cNvSpPr/>
          <p:nvPr/>
        </p:nvSpPr>
        <p:spPr>
          <a:xfrm>
            <a:off x="1080820" y="2624216"/>
            <a:ext cx="5437327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Hago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partiendo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disponibles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2020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disponibles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 como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 generales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través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incorporan las y los jóvenes al mercado de trabajo. </a:t>
            </a:r>
          </a:p>
        </p:txBody>
      </p:sp>
      <p:sp>
        <p:nvSpPr>
          <p:cNvPr id="1598" name="Rectangle 1598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599" name="Rectangle 1599"/>
          <p:cNvSpPr/>
          <p:nvPr/>
        </p:nvSpPr>
        <p:spPr>
          <a:xfrm>
            <a:off x="1080820" y="3500897"/>
            <a:ext cx="5438444" cy="7282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Fijemos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nuestra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generales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mercado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2020  ,</a:t>
            </a:r>
            <a:r>
              <a:rPr lang="en-US" sz="1200" b="0" i="0" spc="6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recogidos</a:t>
            </a:r>
            <a:r>
              <a:rPr lang="en-US" sz="1200" b="0" i="0" spc="6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2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nforme</a:t>
            </a:r>
            <a:r>
              <a:rPr lang="en-US" sz="1200" b="0" i="0" spc="62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</a:t>
            </a:r>
            <a:r>
              <a:rPr lang="en-US" sz="1200" b="0" i="0" spc="6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Mercado</a:t>
            </a:r>
            <a:r>
              <a:rPr lang="en-US" sz="1200" b="0" i="0" spc="62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63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Trabajo</a:t>
            </a:r>
            <a:r>
              <a:rPr lang="en-US" sz="1200" b="0" i="0" spc="6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Estatal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elaborad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periódicamente por el SEPE, y siempre teniendo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 consideración que se trata de un año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atípico por el impacto muy duro de la crisis sanitaria iniciada el mes de marzo. </a:t>
            </a:r>
          </a:p>
        </p:txBody>
      </p:sp>
      <p:sp>
        <p:nvSpPr>
          <p:cNvPr id="1600" name="Rectangle 1600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01" name="Rectangle 1601"/>
          <p:cNvSpPr/>
          <p:nvPr/>
        </p:nvSpPr>
        <p:spPr>
          <a:xfrm>
            <a:off x="1080820" y="4377197"/>
            <a:ext cx="5438597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 un total de 15.943.061 contratos formalizados, de los que el 90,31 %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(14.397.451)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fueron temporales, el número de contratos en prácticas fue de 51.387, y el de formación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aprendizaje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24,637,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0,32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0,15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respectivamente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equilibrio en ambos por razón de sexo. </a:t>
            </a:r>
          </a:p>
        </p:txBody>
      </p:sp>
      <p:sp>
        <p:nvSpPr>
          <p:cNvPr id="1602" name="Rectangle 1602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03" name="Rectangle 1603"/>
          <p:cNvSpPr/>
          <p:nvPr/>
        </p:nvSpPr>
        <p:spPr>
          <a:xfrm>
            <a:off x="1080820" y="5253497"/>
            <a:ext cx="5518370" cy="723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prestamos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informe</a:t>
            </a:r>
            <a:r>
              <a:rPr lang="en-US" sz="1200" b="0" i="0" spc="12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dedicado</a:t>
            </a:r>
            <a:r>
              <a:rPr lang="en-US" sz="1200" b="0" i="0" spc="13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específicamente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a</a:t>
            </a:r>
            <a:r>
              <a:rPr lang="en-US" sz="1200" b="0" i="0" spc="13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la</a:t>
            </a:r>
            <a:r>
              <a:rPr lang="en-US" sz="1200" b="0" i="0" spc="12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población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 err="1" smtClean="0">
                <a:solidFill>
                  <a:srgbClr val="0B5394"/>
                </a:solidFill>
                <a:latin typeface="Times New Roman"/>
                <a:hlinkClick r:id="rId3"/>
              </a:rPr>
              <a:t>Joven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 err="1" smtClean="0">
                <a:solidFill>
                  <a:srgbClr val="0B5394"/>
                </a:solidFill>
                <a:latin typeface="Times New Roman"/>
                <a:hlinkClick r:id="rId3"/>
              </a:rPr>
              <a:t>menor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 30 años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, disponemos del dato de 5.368.699 contratos formalizados,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33,67 % del total de la contratación anual, concentrándose ampliamente en el sector 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servicios (70,84 %). </a:t>
            </a:r>
          </a:p>
        </p:txBody>
      </p:sp>
      <p:sp>
        <p:nvSpPr>
          <p:cNvPr id="1604" name="Rectangle 1604"/>
          <p:cNvSpPr/>
          <p:nvPr/>
        </p:nvSpPr>
        <p:spPr>
          <a:xfrm>
            <a:off x="1080820" y="59547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05" name="Rectangle 1605"/>
          <p:cNvSpPr/>
          <p:nvPr/>
        </p:nvSpPr>
        <p:spPr>
          <a:xfrm>
            <a:off x="1080820" y="6130051"/>
            <a:ext cx="5436870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juvenil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91,37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8,63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peso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predominante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encontró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eventual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(47,33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%)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 determinado (34,83 %), y a mucha distancia el de interinidad (7,53 %). </a:t>
            </a:r>
          </a:p>
        </p:txBody>
      </p:sp>
      <p:sp>
        <p:nvSpPr>
          <p:cNvPr id="1606" name="Rectangle 1606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07" name="Rectangle 1607"/>
          <p:cNvSpPr/>
          <p:nvPr/>
        </p:nvSpPr>
        <p:spPr>
          <a:xfrm>
            <a:off x="1080820" y="7006351"/>
            <a:ext cx="5437149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uso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  y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CFA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(recordemos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ambos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pueden también ser utilizados por mayores de 30 años) los datos disponibles revelan 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mínima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existentes,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suponen el 0,82 y 0,28 % respectivamente (15.182 y 44.513 respectivamente), si bien 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 se efectúa principalmente, como era de esperar, entre el colectivo juvenil, ya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100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casi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86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prácticas)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87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/CFA)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fueron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concertados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de este colectivo. </a:t>
            </a:r>
          </a:p>
        </p:txBody>
      </p:sp>
      <p:sp>
        <p:nvSpPr>
          <p:cNvPr id="1608" name="Rectangle 1608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09" name="Rectangle 1609"/>
          <p:cNvSpPr/>
          <p:nvPr/>
        </p:nvSpPr>
        <p:spPr>
          <a:xfrm>
            <a:off x="1080820" y="8408812"/>
            <a:ext cx="5513432" cy="1261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 Si no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fijamos en los datos más recientes, en concreto los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facilitados por el SEPE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 err="1">
                <a:solidFill>
                  <a:srgbClr val="0B5394"/>
                </a:solidFill>
                <a:latin typeface="Times New Roman"/>
                <a:hlinkClick r:id="rId4"/>
              </a:rPr>
              <a:t>mes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4"/>
              </a:rPr>
              <a:t>de </a:t>
            </a:r>
            <a:r>
              <a:rPr lang="en-US" sz="1200" b="0" i="0" spc="0" baseline="0" dirty="0" err="1" smtClean="0">
                <a:solidFill>
                  <a:srgbClr val="0B5394"/>
                </a:solidFill>
                <a:latin typeface="Times New Roman"/>
                <a:hlinkClick r:id="rId4"/>
              </a:rPr>
              <a:t>diciembre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de 2021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, </a:t>
            </a:r>
            <a:r>
              <a:rPr lang="en-US" sz="1200" b="0" i="0" spc="0" baseline="0" dirty="0" err="1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0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prácticas han sido 5.246 (0,35 del total)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de formación 3.577 (0,24 %). Aunque porcentualmente muy minoritarios, sin du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contribuido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juvenil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manifiesto, con evidente satisfacción, en 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nota de prensa del MITES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 en la que 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cuenta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“El</a:t>
            </a:r>
            <a:r>
              <a:rPr lang="en-US" sz="1200" b="0" i="0" spc="12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desempleo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jóvenes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menores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25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años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22.848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(-9,31%)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anterior.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diez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Freeform 161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Freeform 161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2" name="Freeform 1612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Freeform 1613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Freeform 1614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Freeform 1615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Freeform 1616">
            <a:hlinkClick r:id="rId2"/>
          </p:cNvPr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Freeform 1617">
            <a:hlinkClick r:id="rId2"/>
          </p:cNvPr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Freeform 1618">
            <a:hlinkClick r:id="rId2"/>
          </p:cNvPr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9" name="Freeform 1619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0" name="Freeform 1620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1" name="Freeform 1621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2" name="Freeform 1622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3" name="Freeform 1623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4" name="Freeform 1624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5" name="Freeform 1625">
            <a:hlinkClick r:id="rId3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Freeform 1626">
            <a:hlinkClick r:id="rId3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7" name="Freeform 1627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Freeform 1628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9" name="Freeform 1629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Freeform 1630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1" name="Freeform 1631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Freeform 1632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3" name="Freeform 1633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Freeform 1634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Freeform 1635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6" name="Freeform 1636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Freeform 1637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Freeform 1638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Freeform 1639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Freeform 1640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Freeform 1641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Freeform 1642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Freeform 1643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Freeform 1644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Freeform 1645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Freeform 1646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Freeform 1647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Freeform 1648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Freeform 1649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Freeform 1650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Freeform 1651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Freeform 1652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Freeform 1653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Freeform 1654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Freeform 1655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Freeform 1656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Freeform 1657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Freeform 1658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Freeform 1659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Rectangle 166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24 </a:t>
            </a:r>
          </a:p>
        </p:txBody>
      </p:sp>
      <p:sp>
        <p:nvSpPr>
          <p:cNvPr id="1661" name="Rectangle 166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662" name="Rectangle 1662"/>
          <p:cNvSpPr/>
          <p:nvPr/>
        </p:nvSpPr>
        <p:spPr>
          <a:xfrm>
            <a:off x="1080820" y="871361"/>
            <a:ext cx="5436260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2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acumula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descenso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143.809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personas.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paro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sitúa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222.594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jóvenes,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cerrando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año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cifra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baja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diciembre de toda la serie histórica”.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63" name="Rectangle 1663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64" name="Rectangle 1664"/>
          <p:cNvSpPr/>
          <p:nvPr/>
        </p:nvSpPr>
        <p:spPr>
          <a:xfrm>
            <a:off x="1080820" y="1572656"/>
            <a:ext cx="543844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5. Paso a continuación a la explicación de los contenidos más relevantes a mi parecer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renovado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alternancia.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remitir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lectores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lectoras,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prácticas,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entrada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anterior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en la que efectué la comparación de la normativa aún vigente (hasta el 30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marzo de 2022) con la del RDL 32/2021 </a:t>
            </a:r>
          </a:p>
        </p:txBody>
      </p:sp>
      <p:sp>
        <p:nvSpPr>
          <p:cNvPr id="1665" name="Rectangle 1665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66" name="Rectangle 1666"/>
          <p:cNvSpPr/>
          <p:nvPr/>
        </p:nvSpPr>
        <p:spPr>
          <a:xfrm>
            <a:off x="1080820" y="2624216"/>
            <a:ext cx="5437911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mpre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ligándolo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efectivo,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combinar la actividad laboral asalariada, y ello significa obviamente que sea retribuida,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 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joven,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ámbito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profesional,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universitarios,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catálogo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especialidades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 del sistema nacional de empleo regulado en la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Orden TMS/283/2019, de 12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marzo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incluye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ordenación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toda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oferta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formación,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formal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formal,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desarrollada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Sistema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ámbito laboral” (art. 2).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67" name="Rectangle 1667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68" name="Rectangle 1668"/>
          <p:cNvSpPr/>
          <p:nvPr/>
        </p:nvSpPr>
        <p:spPr>
          <a:xfrm>
            <a:off x="1080820" y="4377197"/>
            <a:ext cx="5436438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c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ontractual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pensada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jóvenes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dispongan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titulaciones requeridas para formalizar un contrato de trabajo en prácticas, la norma 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impide que puedan celebrarse con jóvenes que tengan otra titulación siempre y cuando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hayan tenido con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anterioridad “otro contrato formativo previo en una formación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mismo nivel formativo y del mismo sector productivo”.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69" name="Rectangle 1669"/>
          <p:cNvSpPr/>
          <p:nvPr/>
        </p:nvSpPr>
        <p:spPr>
          <a:xfrm>
            <a:off x="1080820" y="52534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70" name="Rectangle 1670"/>
          <p:cNvSpPr/>
          <p:nvPr/>
        </p:nvSpPr>
        <p:spPr>
          <a:xfrm>
            <a:off x="1080820" y="5428757"/>
            <a:ext cx="5437505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edad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poder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varía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según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 que en los restantes, y ya he dejado apuntada una posibilidad con anterioridad,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edad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establezca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consecuencia lógica de que algunos programas de empleo-formación pueden ir dirigid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todas las personas desempleadas y en especial a las que formen parte de los llamado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prioritarios.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superación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edad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prevé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suscripción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un contrato “en el marco de c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ertificados de profesional de nivel 1 y 2, y programas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públicos o privados de formación en alternancia de empleo-formación que formen 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Catálogo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especialidades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formativas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Sistema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Nacional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Empleo”.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Volveré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 esta cuestión más adelante. </a:t>
            </a:r>
          </a:p>
        </p:txBody>
      </p:sp>
      <p:sp>
        <p:nvSpPr>
          <p:cNvPr id="1671" name="Rectangle 1671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72" name="Rectangle 1672"/>
          <p:cNvSpPr/>
          <p:nvPr/>
        </p:nvSpPr>
        <p:spPr>
          <a:xfrm>
            <a:off x="1080820" y="7532131"/>
            <a:ext cx="5438292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elaboración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suscripción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programa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común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distintas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instituciones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educativas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colaboradoras,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debiendo designarse una persona, tanto en el ámbito educativo como en el de la empresa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colaboradora,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vele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tutor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tut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correcto seguimiento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pla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formación individual del trabajador o trabajadora. </a:t>
            </a:r>
          </a:p>
        </p:txBody>
      </p:sp>
      <p:sp>
        <p:nvSpPr>
          <p:cNvPr id="1673" name="Rectangle 1673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674" name="Rectangle 1674"/>
          <p:cNvSpPr/>
          <p:nvPr/>
        </p:nvSpPr>
        <p:spPr>
          <a:xfrm>
            <a:off x="1080820" y="8584072"/>
            <a:ext cx="5436514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Estamos en presencia de un contrato que combina la formación teórica con la práctica,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pudiendo llevarse a cabo la primera tanto por la institución educativa como por la propia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 cuando así se establezca, remitiendo el precepto a su desarrollo reglamentario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concretar</a:t>
            </a:r>
            <a:r>
              <a:rPr lang="en-US" sz="1200" b="0" i="0" spc="3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sistema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impartición,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características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financiación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habrá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conocer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la normativa reglamentaria vigente.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Freeform 1675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Freeform 1676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Freeform 1677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Freeform 1678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Freeform 1679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Freeform 1680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Freeform 1681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Freeform 1682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Freeform 1683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Freeform 1684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Freeform 1685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Freeform 1686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Freeform 1687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Freeform 1688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Freeform 1689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Freeform 1690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Freeform 1691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Freeform 1692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Freeform 1693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Freeform 1694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Freeform 1695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Freeform 1696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Freeform 1697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Freeform 1698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Freeform 1701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2" name="Freeform 1702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Freeform 1703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4" name="Freeform 1704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Freeform 1705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Freeform 1706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Freeform 1707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Freeform 1708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Freeform 1709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Freeform 1710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1" name="Freeform 1711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2" name="Freeform 1712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3" name="Freeform 1713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4" name="Freeform 1714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5" name="Freeform 1715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6" name="Freeform 1716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7" name="Freeform 1717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Freeform 1718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9" name="Freeform 1719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Freeform 1720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1" name="Freeform 1721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Freeform 1722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3" name="Freeform 1723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Freeform 1724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5" name="Rectangle 1725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25 </a:t>
            </a:r>
          </a:p>
        </p:txBody>
      </p:sp>
      <p:sp>
        <p:nvSpPr>
          <p:cNvPr id="1726" name="Rectangle 1726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727" name="Rectangle 1727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28" name="Rectangle 1728"/>
          <p:cNvSpPr/>
          <p:nvPr/>
        </p:nvSpPr>
        <p:spPr>
          <a:xfrm>
            <a:off x="1080820" y="1046876"/>
            <a:ext cx="5437454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 Mientras que esta modalidad contractual aún vigente tiene una duración mínima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seis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 (sin mayor concreción respecto a su ámbito funcional), el nuevo art. 11 la fija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 tres meses y dos años, pudiendo completarse en varias fases temporales y siempre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se trate del mismo contrato, posibilidad que admite la norma siempre que coincida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períodos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2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correspondiente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formativo.  </a:t>
            </a:r>
          </a:p>
        </p:txBody>
      </p:sp>
      <p:sp>
        <p:nvSpPr>
          <p:cNvPr id="1729" name="Rectangle 1729"/>
          <p:cNvSpPr/>
          <p:nvPr/>
        </p:nvSpPr>
        <p:spPr>
          <a:xfrm>
            <a:off x="1080820" y="22736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30" name="Rectangle 1730"/>
          <p:cNvSpPr/>
          <p:nvPr/>
        </p:nvSpPr>
        <p:spPr>
          <a:xfrm>
            <a:off x="1080820" y="2448956"/>
            <a:ext cx="5435193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duración máxima de dos años puede servir, visto desde la perspectiva finalista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 de posibilitar la mayor formación de la persona trabajadora, para que quien haya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suscrito un contrato por un periodo de duración inferior y que al llegar a su finalización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haya obtenido la titulación asociada al contrato formativo, pueda prorrogarlo, previo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partes,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“hasta</a:t>
            </a:r>
            <a:r>
              <a:rPr lang="en-US" sz="1200" b="0" i="0" spc="1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obtención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título,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certificado,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acreditación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diploma”.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31" name="Rectangle 1731"/>
          <p:cNvSpPr/>
          <p:nvPr/>
        </p:nvSpPr>
        <p:spPr>
          <a:xfrm>
            <a:off x="1080820" y="35008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32" name="Rectangle 1732"/>
          <p:cNvSpPr/>
          <p:nvPr/>
        </p:nvSpPr>
        <p:spPr>
          <a:xfrm>
            <a:off x="1080820" y="3676157"/>
            <a:ext cx="5438139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punto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observa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claridad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h)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posible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diversos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 con la misma empresa en base al mismo ciclo, certificado de profesionalidad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itinerario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especialidades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 Catálogo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siempre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dichos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respondan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distintas actividades vinculadas al ciclo, al plan o al programa formativo”,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sin superar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 máximo de los dos años de duración. </a:t>
            </a:r>
          </a:p>
        </p:txBody>
      </p:sp>
      <p:sp>
        <p:nvSpPr>
          <p:cNvPr id="1733" name="Rectangle 1733"/>
          <p:cNvSpPr/>
          <p:nvPr/>
        </p:nvSpPr>
        <p:spPr>
          <a:xfrm>
            <a:off x="1080820" y="47277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34" name="Rectangle 1734"/>
          <p:cNvSpPr/>
          <p:nvPr/>
        </p:nvSpPr>
        <p:spPr>
          <a:xfrm>
            <a:off x="1080820" y="4902977"/>
            <a:ext cx="5437174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E)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¿Cómo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combina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efectivo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formativas?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sitúa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primero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75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del 85 % en el segundo y tercero, referido a la jornada pactada en convenio, o en 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defecto la legal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(recordemos que el art. 34 de 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 la fija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40 horas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semanales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cómputo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anual),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rebaja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65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mantiene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85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segundo,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siempre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</a:t>
            </a:r>
            <a:r>
              <a:rPr lang="en-US" sz="1200" b="0" i="0" spc="3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convencional o en su defecto legal. </a:t>
            </a:r>
          </a:p>
        </p:txBody>
      </p:sp>
      <p:sp>
        <p:nvSpPr>
          <p:cNvPr id="1735" name="Rectangle 1735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36" name="Rectangle 1736"/>
          <p:cNvSpPr/>
          <p:nvPr/>
        </p:nvSpPr>
        <p:spPr>
          <a:xfrm>
            <a:off x="1080820" y="6305311"/>
            <a:ext cx="5438597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nueva norma mantiene la prohibición 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realización de horas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extraordinarias, salvo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3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supuestos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previstos</a:t>
            </a:r>
            <a:r>
              <a:rPr lang="en-US" sz="1200" b="0" i="0" spc="3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3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3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35.3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LET</a:t>
            </a:r>
            <a:r>
              <a:rPr lang="en-US" sz="1200" b="0" i="0" spc="30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(“siniestros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otros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daño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extraordinarios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urgentes”),</a:t>
            </a:r>
            <a:r>
              <a:rPr lang="en-US" sz="1200" b="0" i="0" spc="1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amplía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horas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complementarias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parcial,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permite,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excepcional,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trabajarse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horario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nocturno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22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horas)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turnos,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 llevadas a cabo en la empresa para adquirir el aprendizaje previsto en el pla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formativo</a:t>
            </a:r>
            <a:r>
              <a:rPr lang="en-US" sz="1200" b="0" i="0" spc="30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“no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puedan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desarrollarse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otros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periodos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debido</a:t>
            </a:r>
            <a:r>
              <a:rPr lang="en-US" sz="1200" b="0" i="0" spc="30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naturaleza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actividad”.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37" name="Rectangle 1737"/>
          <p:cNvSpPr/>
          <p:nvPr/>
        </p:nvSpPr>
        <p:spPr>
          <a:xfrm>
            <a:off x="1080820" y="77073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38" name="Rectangle 1738"/>
          <p:cNvSpPr/>
          <p:nvPr/>
        </p:nvSpPr>
        <p:spPr>
          <a:xfrm>
            <a:off x="1080820" y="7882651"/>
            <a:ext cx="5437784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F) El deseo de evitar actuaciones fraudulentas por parte empresarial en la utilización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 también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 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rebaja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 los doce meses de la norma vigente a seis el periodo máximo que imposibilita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celebración del contrato cuando el puesto de trabajo haya</a:t>
            </a:r>
            <a:r>
              <a:rPr lang="en-US" sz="1200" b="0" i="0" spc="1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 ocupado por la persona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 en la misma empresa al amparo de cualquier otra modalidad contractual. </a:t>
            </a:r>
          </a:p>
        </p:txBody>
      </p:sp>
      <p:sp>
        <p:nvSpPr>
          <p:cNvPr id="1739" name="Rectangle 1739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40" name="Rectangle 1740"/>
          <p:cNvSpPr/>
          <p:nvPr/>
        </p:nvSpPr>
        <p:spPr>
          <a:xfrm>
            <a:off x="1080820" y="8934592"/>
            <a:ext cx="5436108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G) En fin, ¿qué decir de la retribución? La referencia es el convenio colectivo aplicable,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la cautela legal de que en su defecto no podrá ser inferior al 60 % el primer año y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75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segundo,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precisión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(mucho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anterior)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tales</a:t>
            </a:r>
            <a:r>
              <a:rPr lang="en-US" sz="1200" b="0" i="0" spc="4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porcentajes</a:t>
            </a:r>
            <a:r>
              <a:rPr lang="en-US" sz="1200" b="0" i="0" spc="4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van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referidos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remuneración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Freeform 174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Freeform 174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Freeform 174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Freeform 174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Freeform 174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Freeform 174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Freeform 174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Freeform 174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Freeform 174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Freeform 175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Freeform 175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Freeform 175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Freeform 175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Freeform 175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Freeform 175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Freeform 175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Freeform 175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Freeform 175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Freeform 176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Freeform 176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Freeform 176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Freeform 176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Freeform 176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Freeform 1765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Freeform 1766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Freeform 1767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Freeform 176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Freeform 176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Freeform 177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Freeform 177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Freeform 177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Freeform 1773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4" name="Freeform 1774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Freeform 1775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6" name="Freeform 1776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Freeform 1777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Freeform 1778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Freeform 1779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Freeform 1780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Freeform 1781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Freeform 1782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3" name="Freeform 1783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4" name="Freeform 1784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5" name="Freeform 1785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6" name="Freeform 1786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7" name="Freeform 1787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8" name="Freeform 1788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9" name="Freeform 1789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Freeform 1790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1" name="Rectangle 179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26 </a:t>
            </a:r>
          </a:p>
        </p:txBody>
      </p:sp>
      <p:sp>
        <p:nvSpPr>
          <p:cNvPr id="1792" name="Rectangle 179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793" name="Rectangle 1793"/>
          <p:cNvSpPr/>
          <p:nvPr/>
        </p:nvSpPr>
        <p:spPr>
          <a:xfrm>
            <a:off x="1080820" y="871361"/>
            <a:ext cx="5437606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convencional</a:t>
            </a:r>
            <a:r>
              <a:rPr lang="en-US" sz="1200" b="0" i="0" spc="3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39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grupo</a:t>
            </a:r>
            <a:r>
              <a:rPr lang="en-US" sz="1200" b="0" i="0" spc="3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profesional</a:t>
            </a:r>
            <a:r>
              <a:rPr lang="en-US" sz="1200" b="0" i="0" spc="38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3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nivel</a:t>
            </a:r>
            <a:r>
              <a:rPr lang="en-US" sz="1200" b="0" i="0" spc="38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ributivo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correspondiente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funciones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desempeñadas”,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siempre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proporción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tiempo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efectivo,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ningún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caso,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defecto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convencional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remuneración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inferior al SM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(en cuantía actual de 32,17 euros/día y 965 euros/mes, prorrogada por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 adicional séptima del RDL 32/2021 hasta que se adopte uno nuevo para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 en curso). </a:t>
            </a:r>
          </a:p>
        </p:txBody>
      </p:sp>
      <p:sp>
        <p:nvSpPr>
          <p:cNvPr id="1794" name="Rectangle 1794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95" name="Rectangle 1795"/>
          <p:cNvSpPr/>
          <p:nvPr/>
        </p:nvSpPr>
        <p:spPr>
          <a:xfrm>
            <a:off x="1080820" y="2098435"/>
            <a:ext cx="5436692" cy="16049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H)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finalizar,</a:t>
            </a:r>
            <a:r>
              <a:rPr lang="en-US" sz="1200" b="0" i="0" spc="4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planteo</a:t>
            </a:r>
            <a:r>
              <a:rPr lang="en-US" sz="1200" b="0" i="0" spc="4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surgido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4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conversaciones</a:t>
            </a:r>
            <a:r>
              <a:rPr lang="en-US" sz="1200" b="0" i="0" spc="4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profesionales que conocen muy bien todo lo relativo a la formación profesional para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edad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general,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inferior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años,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superarse,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 previsto expresamente en la disposició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final quinta, cuando la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f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ormación esté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certificado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profesionalidad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universitarios,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quizá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menciones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encajen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dentro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ocurre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puerta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abierta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vía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reglamentaria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las cuestiones que no han sido tratadas en el nuevo art. 11 y si aquí podría incluirse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 ampliación de edad. </a:t>
            </a:r>
          </a:p>
        </p:txBody>
      </p:sp>
      <p:sp>
        <p:nvSpPr>
          <p:cNvPr id="1796" name="Rectangle 1796"/>
          <p:cNvSpPr/>
          <p:nvPr/>
        </p:nvSpPr>
        <p:spPr>
          <a:xfrm>
            <a:off x="1080820" y="36761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97" name="Rectangle 1797"/>
          <p:cNvSpPr/>
          <p:nvPr/>
        </p:nvSpPr>
        <p:spPr>
          <a:xfrm>
            <a:off x="1080820" y="3851417"/>
            <a:ext cx="5438902" cy="2481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argumento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contrario,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podría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legislador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querido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el contrato puede celebrarse con mayores de 30 años así lo ha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icho expresamente,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Disposición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adicional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novena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(“Las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trabajadoras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mayores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30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años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participen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programas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refundido de la Ley 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 podrán ser contratadas mediante el contrato formativ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previsto en el artículo 11.2 del Estatuto de los Trabajadores”) y en el apartado 4 d)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 11, también aplicable al contrato en prácticas (“Los límites de edad y en la duración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 del contrato formativo no serán de aplicación cuando se concierte con 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discapacidad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exclusión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44/2007,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13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inserción,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contratados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inserción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estén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cualificadas y activas en el registro administrativo correspondiente. Reglamentariamente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establecerán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límites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adecuarlos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estudios,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programa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al grado y características de estas personas”).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98" name="Rectangle 1798"/>
          <p:cNvSpPr/>
          <p:nvPr/>
        </p:nvSpPr>
        <p:spPr>
          <a:xfrm>
            <a:off x="1080820" y="63053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799" name="Rectangle 1799"/>
          <p:cNvSpPr/>
          <p:nvPr/>
        </p:nvSpPr>
        <p:spPr>
          <a:xfrm>
            <a:off x="1080820" y="6480571"/>
            <a:ext cx="5438140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tuviera que decantarme, me inclinaría por la primera hipótesis, es decir la favorable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edad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podría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plantearse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simplemente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hipótesis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olvido del legislador, aunque esto último no me parece muy plausible ya que quienes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 redactado la norma estoy seguro de que tienen conocimientos suficientes, sin duda,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que ello no ocurra. </a:t>
            </a:r>
          </a:p>
        </p:txBody>
      </p:sp>
      <p:sp>
        <p:nvSpPr>
          <p:cNvPr id="1800" name="Rectangle 1800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01" name="Rectangle 1801"/>
          <p:cNvSpPr/>
          <p:nvPr/>
        </p:nvSpPr>
        <p:spPr>
          <a:xfrm>
            <a:off x="1080820" y="7532131"/>
            <a:ext cx="5436742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6.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prácticas,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exactamente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obtención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profesional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adecuada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nivel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estudios”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según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terminología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RDL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32/2021.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Aquí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comprobarán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procedan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textos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comparados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 vigente y de la reforma, los cambios son de menor importancia. </a:t>
            </a:r>
          </a:p>
        </p:txBody>
      </p:sp>
      <p:sp>
        <p:nvSpPr>
          <p:cNvPr id="1802" name="Rectangle 1802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03" name="Rectangle 1803"/>
          <p:cNvSpPr/>
          <p:nvPr/>
        </p:nvSpPr>
        <p:spPr>
          <a:xfrm>
            <a:off x="1080820" y="8584072"/>
            <a:ext cx="5436844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 Así, no existen diferencias respecto a qué sujetos pueden formalizar el contrato,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siguen siendo “quienes estuviesen en posesión de un título universitario o 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 un título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especialista,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máster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certificado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sistema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profesional, de acuerdo con lo previsto en la Ley Orgánica 5/2002, de 19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junio,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Cualificaciones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Formación Profesional”, ampliando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expresamente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posibilidad</a:t>
            </a:r>
            <a:r>
              <a:rPr lang="en-US" sz="1200" b="0" i="0" spc="28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quienes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posean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equivalente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enseñanzas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Freeform 1804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Freeform 1805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Freeform 1806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Freeform 1807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Freeform 1808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Freeform 1809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Freeform 1810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Freeform 1811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Freeform 1812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Freeform 1813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Freeform 1814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Freeform 1815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Freeform 1816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Freeform 1817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Freeform 1818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Freeform 1819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Freeform 1820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Freeform 1821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Freeform 1822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Freeform 1823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Freeform 1824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Freeform 1825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Freeform 1827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Freeform 1828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Freeform 1829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Freeform 1830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Freeform 1831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Freeform 1832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Freeform 1833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Freeform 1834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Freeform 1835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Freeform 1836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Freeform 1837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Freeform 1838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Freeform 1839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Freeform 1840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Freeform 1841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Freeform 1843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Freeform 1844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Freeform 1845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6" name="Freeform 1846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Freeform 1847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8" name="Freeform 1848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Freeform 1849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Freeform 1850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Freeform 1851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Freeform 1852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Freeform 1853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Rectangle 185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27 </a:t>
            </a:r>
          </a:p>
        </p:txBody>
      </p:sp>
      <p:sp>
        <p:nvSpPr>
          <p:cNvPr id="1855" name="Rectangle 185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856" name="Rectangle 1856"/>
          <p:cNvSpPr/>
          <p:nvPr/>
        </p:nvSpPr>
        <p:spPr>
          <a:xfrm>
            <a:off x="1080820" y="871361"/>
            <a:ext cx="5434736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artísticas o deportivas del sistema educativo”, que habiliten o capaciten para el ejercicio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la actividad laboral”.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1857" name="Rectangle 1857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58" name="Rectangle 1858"/>
          <p:cNvSpPr/>
          <p:nvPr/>
        </p:nvSpPr>
        <p:spPr>
          <a:xfrm>
            <a:off x="1080820" y="1397396"/>
            <a:ext cx="5437174" cy="903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formalización</a:t>
            </a:r>
            <a:r>
              <a:rPr lang="en-US" sz="1200" b="0" i="0" spc="1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contrato,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prevé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cinco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años,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siete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concierta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discapacidad,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texto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3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0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marzo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2022 se reducen a tres y cinco respectivamente en la nueva norma. </a:t>
            </a:r>
          </a:p>
        </p:txBody>
      </p:sp>
      <p:sp>
        <p:nvSpPr>
          <p:cNvPr id="1859" name="Rectangle 1859"/>
          <p:cNvSpPr/>
          <p:nvPr/>
        </p:nvSpPr>
        <p:spPr>
          <a:xfrm>
            <a:off x="1080820" y="22736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60" name="Rectangle 1860"/>
          <p:cNvSpPr/>
          <p:nvPr/>
        </p:nvSpPr>
        <p:spPr>
          <a:xfrm>
            <a:off x="1080820" y="2448956"/>
            <a:ext cx="5438902" cy="1955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otra parte, el deseo de fortalecer la actividad formativa y evitar usos fraudulentos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manifiesto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prohibición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obtenido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experiencia profesional o realizado actividad formativa en la misma actividad dentro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empresa por un tiempo superior a tres meses, “sin que se computen a estos efectos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periodos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formen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currículo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exigido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obtención de la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titulación o certificado que habilita esta contratación”, es decir aquello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períodos de prácticas curriculares obligatorias previstas en los respectivos contenidos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diversos estudios. 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finalización dará derecho a la certificación del contenido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realizada,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efectuarse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horas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extraordinarias, a salvo de los supuestos extraordinarios enunciados en el art. 35.3 de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LET.   </a:t>
            </a:r>
          </a:p>
        </p:txBody>
      </p:sp>
      <p:sp>
        <p:nvSpPr>
          <p:cNvPr id="1861" name="Rectangle 1861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62" name="Rectangle 1862"/>
          <p:cNvSpPr/>
          <p:nvPr/>
        </p:nvSpPr>
        <p:spPr>
          <a:xfrm>
            <a:off x="1080820" y="4552457"/>
            <a:ext cx="5438292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 También se reduce la duración máxima, que pasa de dos a un año,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se mantiene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mínima de seis meses, c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 una amplia remisión a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negociación colectiva, en concreto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convenios colectivos de ámbito sectorial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estatal o autonómico, 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su defecto,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convenios colectivos sectoriales de ámbito inferior”, para que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determinen dentro de ese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mínimo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máximo,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2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uración,</a:t>
            </a:r>
            <a:r>
              <a:rPr lang="en-US" sz="1200" b="0" i="0" spc="2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“atendiendo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características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</a:t>
            </a:r>
            <a:r>
              <a:rPr lang="en-US" sz="1200" b="0" i="0" spc="20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prácticas profesionales a realizar”.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63" name="Rectangle 1863"/>
          <p:cNvSpPr/>
          <p:nvPr/>
        </p:nvSpPr>
        <p:spPr>
          <a:xfrm>
            <a:off x="1080820" y="56040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64" name="Rectangle 1864"/>
          <p:cNvSpPr/>
          <p:nvPr/>
        </p:nvSpPr>
        <p:spPr>
          <a:xfrm>
            <a:off x="1080820" y="5779531"/>
            <a:ext cx="5437022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prohibición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contratado,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distint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 por un periodo superior al máximo legalmente establecido, ni estar ocupado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distinta titulación o certificado. </a:t>
            </a:r>
          </a:p>
        </p:txBody>
      </p:sp>
      <p:sp>
        <p:nvSpPr>
          <p:cNvPr id="1865" name="Rectangle 1865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66" name="Rectangle 1866"/>
          <p:cNvSpPr/>
          <p:nvPr/>
        </p:nvSpPr>
        <p:spPr>
          <a:xfrm>
            <a:off x="1080820" y="6655831"/>
            <a:ext cx="543745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sigue insistiendo en algo que ya se incorporó en reformas</a:t>
            </a:r>
            <a:r>
              <a:rPr lang="en-US" sz="1200" b="0" i="0" spc="1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anteriores, cual es que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obtención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distintos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títulos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universitarios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grado,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máster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doctorado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posibilitan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prácticas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ellos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“salvo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mediante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 estuviera ya en posesión del título superior de que se trate”.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67" name="Rectangle 1867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68" name="Rectangle 1868"/>
          <p:cNvSpPr/>
          <p:nvPr/>
        </p:nvSpPr>
        <p:spPr>
          <a:xfrm>
            <a:off x="1080820" y="7707391"/>
            <a:ext cx="5438292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E) Si el período de prueba, en defecto de aquello que se disponga en convenio colectivo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puede ser  superior a un mes para los contratos en prácticas aún vigentes  celebrados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estén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posesión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certificado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profesionalidad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celebrados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estén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posesión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certificado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un mes para todos los contratos, a salvo nuevamente de aquello que puedan regularse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vía convenio colectivo (sin concreción respecto a su ámbito funcional). </a:t>
            </a:r>
          </a:p>
        </p:txBody>
      </p:sp>
      <p:sp>
        <p:nvSpPr>
          <p:cNvPr id="1869" name="Rectangle 1869"/>
          <p:cNvSpPr/>
          <p:nvPr/>
        </p:nvSpPr>
        <p:spPr>
          <a:xfrm>
            <a:off x="1080820" y="893459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870" name="Rectangle 1870"/>
          <p:cNvSpPr/>
          <p:nvPr/>
        </p:nvSpPr>
        <p:spPr>
          <a:xfrm>
            <a:off x="1080820" y="9109852"/>
            <a:ext cx="5437149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F)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elemento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esencial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pivota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alternancia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es de extrañar que para este segundo  también la norma establezca la obligatoriedad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Freeform 187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2" name="Freeform 187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Freeform 187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Freeform 187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Freeform 187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Freeform 187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Freeform 187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Freeform 187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Freeform 187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Freeform 188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Freeform 188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Freeform 188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Freeform 188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Freeform 188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Freeform 188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Freeform 1886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Freeform 188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Freeform 189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Freeform 189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Freeform 189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Freeform 189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Freeform 1895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Freeform 1896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Freeform 1897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Freeform 189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Freeform 189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Freeform 190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Freeform 190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Freeform 190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Freeform 1903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Freeform 1904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Freeform 1905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Freeform 1906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Freeform 1907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Freeform 1908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Freeform 1909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Freeform 1910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Freeform 1911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Freeform 1912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Freeform 1916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Freeform 1917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8" name="Freeform 1918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Freeform 1919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0" name="Freeform 1920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Rectangle 192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28 </a:t>
            </a:r>
          </a:p>
        </p:txBody>
      </p:sp>
      <p:sp>
        <p:nvSpPr>
          <p:cNvPr id="1922" name="Rectangle 192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923" name="Rectangle 1923"/>
          <p:cNvSpPr/>
          <p:nvPr/>
        </p:nvSpPr>
        <p:spPr>
          <a:xfrm>
            <a:off x="1080820" y="871361"/>
            <a:ext cx="5436057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elaborar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  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profesional,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igualmente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asignar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tutor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tutora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concretando,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pleno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acierto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cumplimient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formal, y no real, de la norma, que quien asuma la tutoría debe disponer de la formación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experiencia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adecuadas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seguimiento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plan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correcto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cumplimiento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objeto del contrato”.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24" name="Rectangle 1924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25" name="Rectangle 1925"/>
          <p:cNvSpPr/>
          <p:nvPr/>
        </p:nvSpPr>
        <p:spPr>
          <a:xfrm>
            <a:off x="1080820" y="2098435"/>
            <a:ext cx="543844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Nuevamente hay una remisión muy amplia al desarrollo reglamentario para concretar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alcance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formación, si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acento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nivel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profesionalidad,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mención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específica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digitalización,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innovación o la sostenibilidad”, que podrán incluir “microacreditaciones de los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sistema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formación profesional universitaria”.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26" name="Rectangle 1926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27" name="Rectangle 1927"/>
          <p:cNvSpPr/>
          <p:nvPr/>
        </p:nvSpPr>
        <p:spPr>
          <a:xfrm>
            <a:off x="1080820" y="3149996"/>
            <a:ext cx="5438597" cy="7286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incidentalmente,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microacreditaciones,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microcredenciales,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</a:t>
            </a:r>
            <a:r>
              <a:rPr lang="en-US" sz="1200" b="0" i="0" spc="5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mereciendo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5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5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Europea,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publicado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recientemente,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diciembre, una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propuesta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Recomendación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cuyo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 2 las define de la siguiente manera: </a:t>
            </a:r>
          </a:p>
        </p:txBody>
      </p:sp>
      <p:sp>
        <p:nvSpPr>
          <p:cNvPr id="1928" name="Rectangle 1928"/>
          <p:cNvSpPr/>
          <p:nvPr/>
        </p:nvSpPr>
        <p:spPr>
          <a:xfrm>
            <a:off x="1080820" y="38514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29" name="Rectangle 1929"/>
          <p:cNvSpPr/>
          <p:nvPr/>
        </p:nvSpPr>
        <p:spPr>
          <a:xfrm>
            <a:off x="1080820" y="4026677"/>
            <a:ext cx="5436742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"microcredencial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"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entiende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registro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resultados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aprendizaje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alumno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adquirido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pequeño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volumen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aprendizaje.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Estos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resultados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aprendizaje se han evaluado con arreglo a normas transparentes y claramente definidas.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cursos que conducen a las microcredenciales están diseñados para proporcionar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alumno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conocimientos,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habilidades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competencias</a:t>
            </a:r>
            <a:r>
              <a:rPr lang="en-US" sz="1200" b="0" i="0" spc="2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específicas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responden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sociales,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personales,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culturales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mercado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laboral.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microcredenciales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4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propiedad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alumno,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pueden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4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compartidas</a:t>
            </a:r>
            <a:r>
              <a:rPr lang="en-US" sz="1200" b="0" i="0" spc="4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4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portátile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.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Pueden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independientes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combinarse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credenciales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amplias.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Están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respaldadas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calidad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sigue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acordadas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área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correspondiente”.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 </a:t>
            </a:r>
          </a:p>
        </p:txBody>
      </p:sp>
      <p:sp>
        <p:nvSpPr>
          <p:cNvPr id="1930" name="Rectangle 1930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31" name="Rectangle 1931"/>
          <p:cNvSpPr/>
          <p:nvPr/>
        </p:nvSpPr>
        <p:spPr>
          <a:xfrm>
            <a:off x="1080820" y="5954791"/>
            <a:ext cx="5438597" cy="19550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G)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diferencias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retribución.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todavía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 para dicha modalidad contractual, y en cualquier caso no puede ser inferior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sesenta o al setenta y cinco por ciento durante el primero o el segundo año de vigenci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respectivamente,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salario</a:t>
            </a:r>
            <a:r>
              <a:rPr lang="en-US" sz="1200" b="0" i="0" spc="1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fijado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desempeñe el mismo o equivalente puesto de trabajo”. En cambio, en el nuevo contrat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mantiene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 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defecto será de aplicación la del grupo profesional y nivel retributivo correspondiente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las funciones desempeñadas, sin que en ningún caso la retribución podrá ser inferior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retribución mínima establecida para el contrato para la formación en alternancia, ni 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en proporción al tiempo de trabajo efectivo.   </a:t>
            </a:r>
          </a:p>
        </p:txBody>
      </p:sp>
      <p:sp>
        <p:nvSpPr>
          <p:cNvPr id="1932" name="Rectangle 1932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33" name="Rectangle 1933"/>
          <p:cNvSpPr/>
          <p:nvPr/>
        </p:nvSpPr>
        <p:spPr>
          <a:xfrm>
            <a:off x="1080820" y="8057911"/>
            <a:ext cx="5434888" cy="378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7.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continuación,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hemos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referirnos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comunes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contractuales incluidas dentro de la rúbrica de “contrato formativo”, un total de nueve.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34" name="Rectangle 1934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35" name="Rectangle 1935"/>
          <p:cNvSpPr/>
          <p:nvPr/>
        </p:nvSpPr>
        <p:spPr>
          <a:xfrm>
            <a:off x="1080820" y="8584072"/>
            <a:ext cx="5438292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materia de protección social hay una mención expresa a la protección por desempleo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a la cobertura del Fondo de Garantía Salarial. El contrato quedará interrumpido en 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5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produzcan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situaciones</a:t>
            </a:r>
            <a:r>
              <a:rPr lang="en-US" sz="1200" b="0" i="0" spc="5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incapacidad</a:t>
            </a:r>
            <a:r>
              <a:rPr lang="en-US" sz="1200" b="0" i="0" spc="5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nacimiento,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adopción, guarda con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adopción, acogimiento, riesgo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embarazo, riesgo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lactancia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violencia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género.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incluirse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de la persona trabajadora.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Freeform 193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7" name="Freeform 193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Freeform 193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9" name="Freeform 193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Freeform 194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" name="Freeform 194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Freeform 194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Freeform 194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4" name="Freeform 194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Freeform 194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Freeform 194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Freeform 194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Freeform 194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Freeform 194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Freeform 195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Freeform 195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Freeform 195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Freeform 195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Freeform 195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Freeform 195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Freeform 195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Freeform 195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Freeform 195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Freeform 195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Freeform 196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Freeform 196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Freeform 196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Freeform 196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Freeform 196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Freeform 196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Freeform 196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Freeform 196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Freeform 196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Freeform 196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Freeform 197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Freeform 197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Freeform 197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Freeform 197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Freeform 197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Freeform 197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Freeform 197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Freeform 197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Freeform 197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Freeform 197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Rectangle 1985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29 </a:t>
            </a:r>
          </a:p>
        </p:txBody>
      </p:sp>
      <p:sp>
        <p:nvSpPr>
          <p:cNvPr id="1986" name="Rectangle 1986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987" name="Rectangle 1987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88" name="Rectangle 1988"/>
          <p:cNvSpPr/>
          <p:nvPr/>
        </p:nvSpPr>
        <p:spPr>
          <a:xfrm>
            <a:off x="1080820" y="1046876"/>
            <a:ext cx="5437504" cy="21303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remisión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estatal,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autonómica,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defecto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ámbito inferior, para que regulen, si así lo consideran oportuno, aquellos puestos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niveles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grupos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desempeñarse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 (o nuevas) modalidad contractual. Se permite la utilización del contrato formativo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las empresas que estén haciendo uso de las medidas de flexibilidad interna regulada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arts.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bis LET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(ERTES 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 contractual,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RED),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siempre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sustituir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parcialmente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 o trabajadoras afectados por tales medidas al realizar las funciones o tareas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habitualmente realicen estos. En fin, la continuación de la persona trabajadora en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concertada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amparo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formativo, todo ese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computará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efectos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antigüedad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concertarse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nuevo período de prueba. </a:t>
            </a:r>
          </a:p>
        </p:txBody>
      </p:sp>
      <p:sp>
        <p:nvSpPr>
          <p:cNvPr id="1989" name="Rectangle 1989"/>
          <p:cNvSpPr/>
          <p:nvPr/>
        </p:nvSpPr>
        <p:spPr>
          <a:xfrm>
            <a:off x="1080820" y="31499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90" name="Rectangle 1990"/>
          <p:cNvSpPr/>
          <p:nvPr/>
        </p:nvSpPr>
        <p:spPr>
          <a:xfrm>
            <a:off x="1080820" y="3325256"/>
            <a:ext cx="5437606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Particular importancia tienen a mi parecer las notas comunes recogidas en las letras h) 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i)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contrataciones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temporales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realmente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formativas,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celebrado,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conviertan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posteriormente, en fraude de ley, o en los casos, una variante de lo anterior a mi parecer,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incumpla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formativas,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 de carácter ordinario. </a:t>
            </a:r>
          </a:p>
        </p:txBody>
      </p:sp>
      <p:sp>
        <p:nvSpPr>
          <p:cNvPr id="1991" name="Rectangle 1991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92" name="Rectangle 1992"/>
          <p:cNvSpPr/>
          <p:nvPr/>
        </p:nvSpPr>
        <p:spPr>
          <a:xfrm>
            <a:off x="1080820" y="4552457"/>
            <a:ext cx="5438597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segunda,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remisión</a:t>
            </a:r>
            <a:r>
              <a:rPr lang="en-US" sz="1200" b="0" i="0" spc="3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reglamentario</a:t>
            </a:r>
            <a:r>
              <a:rPr lang="en-US" sz="1200" b="0" i="0" spc="3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establezcan, y si fuera el caso con la colaboración de las Administraciones competentes,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diversos requisitos que deberían cumplirse para poder llevar a cabo tales contrato, 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razón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tamaño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centro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asignados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tutor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tutora,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fin,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campo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reglamentario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puerta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abierta para ello, a las exigencias a cumplir en relación con la estabilidad de la plantilla,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entenderse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porcentaje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cumplir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según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efectuar. </a:t>
            </a:r>
          </a:p>
        </p:txBody>
      </p:sp>
      <p:sp>
        <p:nvSpPr>
          <p:cNvPr id="1993" name="Rectangle 1993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94" name="Rectangle 1994"/>
          <p:cNvSpPr/>
          <p:nvPr/>
        </p:nvSpPr>
        <p:spPr>
          <a:xfrm>
            <a:off x="1080820" y="6305311"/>
            <a:ext cx="5438444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8. Por último, encontramos los apartados 5, 6 y 7, refiriéndose el primero a la obligación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representación legal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personal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acuerdos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suscritos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cooperación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educativa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contrataciones efectuadas. </a:t>
            </a:r>
          </a:p>
        </p:txBody>
      </p:sp>
      <p:sp>
        <p:nvSpPr>
          <p:cNvPr id="1995" name="Rectangle 1995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96" name="Rectangle 1996"/>
          <p:cNvSpPr/>
          <p:nvPr/>
        </p:nvSpPr>
        <p:spPr>
          <a:xfrm>
            <a:off x="1080820" y="7181611"/>
            <a:ext cx="5437301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forma taxativa, y no como mera posibilidad,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mandata a los agentes sociales, en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segundo, a fijar medidas que avancen en la presencia equilibrada de mujeres y hombres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mercado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ucho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flexible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(“podrán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establecer”)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compromisos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conversión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formativos,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olvide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temporales,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indefinido.  </a:t>
            </a:r>
          </a:p>
        </p:txBody>
      </p:sp>
      <p:sp>
        <p:nvSpPr>
          <p:cNvPr id="1997" name="Rectangle 1997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1998" name="Rectangle 1998"/>
          <p:cNvSpPr/>
          <p:nvPr/>
        </p:nvSpPr>
        <p:spPr>
          <a:xfrm>
            <a:off x="1080820" y="8408812"/>
            <a:ext cx="5437327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</a:t>
            </a:r>
            <a:r>
              <a:rPr lang="en-US" sz="1200" b="0" i="0" spc="4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</a:t>
            </a:r>
            <a:r>
              <a:rPr lang="en-US" sz="1200" b="0" i="0" spc="4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poder</a:t>
            </a:r>
            <a:r>
              <a:rPr lang="en-US" sz="1200" b="0" i="0" spc="4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operar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pleno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causas,</a:t>
            </a:r>
            <a:r>
              <a:rPr lang="en-US" sz="1200" b="0" i="0" spc="4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escrupulosamente con la normativa aplicable, se permite, según dispone el tercero, a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 solicitar al servicio público de empleo competente información relativa a si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pretenden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contratar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previamente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de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contrataciones,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debiendo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trasladar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información 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representación legal de las personas trabajadoras, siendo especialmente relevante que se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253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Rectangle 302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 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1080820" y="871361"/>
            <a:ext cx="5436565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momento,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procedido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estoy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seguro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necesitará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más,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varias,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leyendo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valoraciones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efectuadas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 laboralista y por los propios agentes sociales constato que sus interpretaciones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algunas de dichas novedades no son precisamente coincidentes.   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1080820" y="15726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1080820" y="1747916"/>
            <a:ext cx="5438597" cy="26564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seguida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tocará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ponerse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manos 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obra, 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delante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ordenador,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preparar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materiales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didácticos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estructural,</a:t>
            </a:r>
            <a:r>
              <a:rPr lang="en-US" sz="1200" b="0" i="0" spc="4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problemática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4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4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discontinuos, la regulación de la subcontratación, la medidas de reducción de la jornada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trabajo y la suspensi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ó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 de la relación contractual, o la ordenación y art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culación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  y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3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convenios</a:t>
            </a:r>
            <a:r>
              <a:rPr lang="en-US" sz="1200" b="0" i="0" spc="3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denunciados;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ellas,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estrechamente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obligadas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diversos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importantes,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(LGSS)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Infracciones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Sanciones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Orden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(L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SOS);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olvidar,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construcción,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relativa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impacto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acudir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determinada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justamente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lograr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propuestos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s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tendentes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lograr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adaptación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 marco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transición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hacia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economía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sostenible. 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1080820" y="4552457"/>
            <a:ext cx="543859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buen seguro que en este muy rápido repaso de las tareas pendientes me dejo alguna,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 sin duda el seguimiento atento de la reforma cuando proceda a la preparación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didáctico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evitará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produzca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omisión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podido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existir.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1080820" y="5253497"/>
            <a:ext cx="5438444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tendré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exactamente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tránsito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22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Consejo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Ministros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28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publicación en el BOE el 30, con entrada en vigor el 31, se produjo una modificación 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entrada en vigor de algunos de sus preceptos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no se contemplaba en el texto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acuerdo,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fundamentalmente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vacatio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vigor de 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 operada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el nuevo contrato formativo y en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derogación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adicionales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decimoquinta,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decimosexta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vigésimo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destaco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mención expresa a la contratación para obra o servicio regulada en el art. 15.1 a)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LET.  </a:t>
            </a:r>
          </a:p>
        </p:txBody>
      </p:sp>
      <p:sp>
        <p:nvSpPr>
          <p:cNvPr id="311" name="Rectangle 311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1080820" y="7181611"/>
            <a:ext cx="5437047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vacatio legis, algo 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demuestra el buen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legislador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tiempo 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conocimiento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lectura, por la necesidad de posibilitar “junto con el conocimiento material de la norma,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adopción</a:t>
            </a:r>
            <a:r>
              <a:rPr lang="en-US" sz="1200" b="0" i="0" spc="1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gestión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imprescindibles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constituir una exigencia básica del principio de seguridad jurídica”.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4" name="Rectangle 314"/>
          <p:cNvSpPr/>
          <p:nvPr/>
        </p:nvSpPr>
        <p:spPr>
          <a:xfrm>
            <a:off x="1080820" y="80579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5" name="Rectangle 315"/>
          <p:cNvSpPr/>
          <p:nvPr/>
        </p:nvSpPr>
        <p:spPr>
          <a:xfrm>
            <a:off x="1080820" y="8233552"/>
            <a:ext cx="5435523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 sea incidentalmente, y sobre ello habrá que volver con atención en el examen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 articulado, desaparece la posibilidad del despido por causas económicas, técnicas,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organizativas o de producción del personal laboral al servicio de los entes, organismos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entidades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conllevara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 respecto a qué medidas adoptar cuando se produzca una situación presupuestaria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requiera la adopción de mecanismos de corrección. 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1080820" y="928506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Freeform 199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Freeform 200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Freeform 200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4" name="Freeform 200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5" name="Freeform 200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" name="Freeform 200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7" name="Freeform 200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8" name="Freeform 200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9" name="Freeform 200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0" name="Freeform 201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" name="Freeform 201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2" name="Freeform 201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" name="Freeform 201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" name="Freeform 201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5" name="Freeform 201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" name="Freeform 2016">
            <a:hlinkClick r:id="rId2"/>
          </p:cNvPr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" name="Freeform 2017">
            <a:hlinkClick r:id="rId2"/>
          </p:cNvPr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" name="Freeform 2018">
            <a:hlinkClick r:id="rId2"/>
          </p:cNvPr>
          <p:cNvSpPr/>
          <p:nvPr/>
        </p:nvSpPr>
        <p:spPr>
          <a:xfrm>
            <a:off x="1582166" y="4212970"/>
            <a:ext cx="2001266" cy="7621"/>
          </a:xfrm>
          <a:custGeom>
            <a:avLst/>
            <a:gdLst/>
            <a:ahLst/>
            <a:cxnLst/>
            <a:rect l="0" t="0" r="0" b="0"/>
            <a:pathLst>
              <a:path w="2001266" h="7621">
                <a:moveTo>
                  <a:pt x="0" y="7621"/>
                </a:moveTo>
                <a:lnTo>
                  <a:pt x="2001266" y="7621"/>
                </a:lnTo>
                <a:lnTo>
                  <a:pt x="2001266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9" name="Freeform 2019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0" name="Freeform 2020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1" name="Freeform 2021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2" name="Freeform 2022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3" name="Freeform 2023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" name="Freeform 2024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5" name="Freeform 2025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" name="Freeform 2026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7" name="Freeform 2027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8" name="Freeform 2028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9" name="Freeform 2029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0" name="Freeform 2030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1" name="Freeform 2031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2" name="Freeform 2032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3" name="Freeform 2033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" name="Freeform 2034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5" name="Freeform 2035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6" name="Freeform 2036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7" name="Freeform 2037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8" name="Freeform 2038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9" name="Freeform 2039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0" name="Freeform 2040">
            <a:hlinkClick r:id="rId3"/>
          </p:cNvPr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1" name="Freeform 2041">
            <a:hlinkClick r:id="rId3"/>
          </p:cNvPr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2" name="Freeform 2042">
            <a:hlinkClick r:id="rId3"/>
          </p:cNvPr>
          <p:cNvSpPr/>
          <p:nvPr/>
        </p:nvSpPr>
        <p:spPr>
          <a:xfrm>
            <a:off x="3144647" y="8244204"/>
            <a:ext cx="2794126" cy="7621"/>
          </a:xfrm>
          <a:custGeom>
            <a:avLst/>
            <a:gdLst/>
            <a:ahLst/>
            <a:cxnLst/>
            <a:rect l="0" t="0" r="0" b="0"/>
            <a:pathLst>
              <a:path w="2794126" h="7621">
                <a:moveTo>
                  <a:pt x="0" y="7621"/>
                </a:moveTo>
                <a:lnTo>
                  <a:pt x="2794126" y="7621"/>
                </a:lnTo>
                <a:lnTo>
                  <a:pt x="2794126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3" name="Freeform 2043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4" name="Freeform 2044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5" name="Freeform 2045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6" name="Freeform 2046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7" name="Freeform 2047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" name="Freeform 2048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9" name="Freeform 2049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Rectangle 205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30 </a:t>
            </a:r>
          </a:p>
        </p:txBody>
      </p:sp>
      <p:sp>
        <p:nvSpPr>
          <p:cNvPr id="2051" name="Rectangle 205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052" name="Rectangle 2052"/>
          <p:cNvSpPr/>
          <p:nvPr/>
        </p:nvSpPr>
        <p:spPr>
          <a:xfrm>
            <a:off x="1080820" y="871361"/>
            <a:ext cx="5436895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disponga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“tendrá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valor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libe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ratorio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exceder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053" name="Rectangle 2053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054" name="Rectangle 2054"/>
          <p:cNvSpPr/>
          <p:nvPr/>
        </p:nvSpPr>
        <p:spPr>
          <a:xfrm>
            <a:off x="1080820" y="1397396"/>
            <a:ext cx="5436108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9.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Concluyo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entrega,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seguimos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apareciendo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aportaciones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doctrinales,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ejemplo la del profesor Adrián Todoli, y también los diarios electrónicos jurídicos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recogen el parecer de profesionales de la abogacía laboralista, como Confilegal. Desde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perspectiva crítica, por parte de un sector de la izquierda jurídica laboralista, hemos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acudir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publicaciones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.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definitiva,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falta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absoluto. </a:t>
            </a:r>
          </a:p>
        </p:txBody>
      </p:sp>
      <p:sp>
        <p:nvSpPr>
          <p:cNvPr id="2055" name="Rectangle 2055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056" name="Rectangle 2056"/>
          <p:cNvSpPr/>
          <p:nvPr/>
        </p:nvSpPr>
        <p:spPr>
          <a:xfrm>
            <a:off x="1080820" y="2799476"/>
            <a:ext cx="5437327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atento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resolución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aportaciones doctrinales y prácticas de las dudas suscitadas.   </a:t>
            </a:r>
          </a:p>
        </p:txBody>
      </p:sp>
      <p:sp>
        <p:nvSpPr>
          <p:cNvPr id="2057" name="Rectangle 2057"/>
          <p:cNvSpPr/>
          <p:nvPr/>
        </p:nvSpPr>
        <p:spPr>
          <a:xfrm>
            <a:off x="1080820" y="31499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BF9000"/>
                </a:solidFill>
                <a:latin typeface="Times New Roman"/>
              </a:rPr>
              <a:t> </a:t>
            </a:r>
          </a:p>
        </p:txBody>
      </p:sp>
      <p:sp>
        <p:nvSpPr>
          <p:cNvPr id="2058" name="Rectangle 2058"/>
          <p:cNvSpPr/>
          <p:nvPr/>
        </p:nvSpPr>
        <p:spPr>
          <a:xfrm>
            <a:off x="1080820" y="3325256"/>
            <a:ext cx="5433009" cy="378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IV. La nueva contratación temporal estructural y la potenciación del contrato fijo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discontinuo. </a:t>
            </a:r>
          </a:p>
        </p:txBody>
      </p:sp>
      <p:sp>
        <p:nvSpPr>
          <p:cNvPr id="2059" name="Rectangle 2059"/>
          <p:cNvSpPr/>
          <p:nvPr/>
        </p:nvSpPr>
        <p:spPr>
          <a:xfrm>
            <a:off x="1080820" y="367615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2060" name="Rectangle 2060"/>
          <p:cNvSpPr/>
          <p:nvPr/>
        </p:nvSpPr>
        <p:spPr>
          <a:xfrm>
            <a:off x="1080820" y="3851417"/>
            <a:ext cx="5437047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 Es objeto de estudio en esta cuarta entrada una de las piezas centrales de la reform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(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RDL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32/2021</a:t>
            </a:r>
            <a:r>
              <a:rPr lang="en-US" sz="1200" b="0" i="0" spc="-7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6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28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7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diciembre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)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provocado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reuniones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diálogo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poder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alcanzar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fruto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 equilibrio que debe lograrse para poder llegar al mismo. </a:t>
            </a:r>
          </a:p>
        </p:txBody>
      </p:sp>
      <p:sp>
        <p:nvSpPr>
          <p:cNvPr id="2061" name="Rectangle 2061"/>
          <p:cNvSpPr/>
          <p:nvPr/>
        </p:nvSpPr>
        <p:spPr>
          <a:xfrm>
            <a:off x="1080820" y="47277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062" name="Rectangle 2062"/>
          <p:cNvSpPr/>
          <p:nvPr/>
        </p:nvSpPr>
        <p:spPr>
          <a:xfrm>
            <a:off x="1080820" y="4902977"/>
            <a:ext cx="5436108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reforma/modificación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 15 de la Ley del Estatuto de los trabajadores, que debe completarse con la nueva,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palabra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exacto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significado,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figura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 y que en gran medida puede llegar a sustituir al desaparecido, a partir del 30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marzo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2022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olvide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vacatio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octava,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determinado.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064" name="Rectangle 2064"/>
          <p:cNvSpPr/>
          <p:nvPr/>
        </p:nvSpPr>
        <p:spPr>
          <a:xfrm>
            <a:off x="1080820" y="6305311"/>
            <a:ext cx="5438597" cy="2130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igual que en las restantes entradas, tanto ya las publicadas como las que seguirán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restantes</a:t>
            </a:r>
            <a:r>
              <a:rPr lang="en-US" sz="1200" b="0" i="0" spc="3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abordadas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dejado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cuestiones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vida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querrán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retomar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agente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sociales,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sindical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próximos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contactos,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examen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partir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38/2021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28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podido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marcha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negociaciones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marzo,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revisado,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corregido,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matizado,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etc.,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vayan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conociendo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aportaciones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 reglamentario o las instrucciones de las autoridades laborales y por supuesto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 las de Seguridad Social. Coincido por ello, como no podría ser de otra forma,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la misma tesis que expone 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profesor 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3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gnasi Beltrán de Heredia ensu blog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su ya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consolidada, y de obligada lectura, saga de análisis de la citada norma. </a:t>
            </a:r>
          </a:p>
        </p:txBody>
      </p:sp>
      <p:sp>
        <p:nvSpPr>
          <p:cNvPr id="2065" name="Rectangle 2065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066" name="Rectangle 2066"/>
          <p:cNvSpPr/>
          <p:nvPr/>
        </p:nvSpPr>
        <p:spPr>
          <a:xfrm>
            <a:off x="1080820" y="8584072"/>
            <a:ext cx="5436692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línea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indicaré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legales,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adicionales,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transitorias,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derogatoria y finales, que los acompañan, previa referencia a cuál es la razón de ser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inspira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juicio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legislador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recogida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motivos,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presentaciones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oficiales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Freeform 206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Freeform 206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>
            <a:hlinkClick r:id="rId2"/>
          </p:cNvPr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" name="Freeform 2071">
            <a:hlinkClick r:id="rId2"/>
          </p:cNvPr>
          <p:cNvSpPr/>
          <p:nvPr/>
        </p:nvSpPr>
        <p:spPr>
          <a:xfrm>
            <a:off x="3047110" y="1583690"/>
            <a:ext cx="3434207" cy="7620"/>
          </a:xfrm>
          <a:custGeom>
            <a:avLst/>
            <a:gdLst/>
            <a:ahLst/>
            <a:cxnLst/>
            <a:rect l="0" t="0" r="0" b="0"/>
            <a:pathLst>
              <a:path w="3434207" h="7620">
                <a:moveTo>
                  <a:pt x="0" y="7620"/>
                </a:moveTo>
                <a:lnTo>
                  <a:pt x="3434207" y="7620"/>
                </a:lnTo>
                <a:lnTo>
                  <a:pt x="343420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Freeform 2072">
            <a:hlinkClick r:id="rId2"/>
          </p:cNvPr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" name="Freeform 2073">
            <a:hlinkClick r:id="rId2"/>
          </p:cNvPr>
          <p:cNvSpPr/>
          <p:nvPr/>
        </p:nvSpPr>
        <p:spPr>
          <a:xfrm>
            <a:off x="1080820" y="1758949"/>
            <a:ext cx="1123188" cy="7620"/>
          </a:xfrm>
          <a:custGeom>
            <a:avLst/>
            <a:gdLst/>
            <a:ahLst/>
            <a:cxnLst/>
            <a:rect l="0" t="0" r="0" b="0"/>
            <a:pathLst>
              <a:path w="1123188" h="7620">
                <a:moveTo>
                  <a:pt x="0" y="7620"/>
                </a:moveTo>
                <a:lnTo>
                  <a:pt x="1123188" y="7620"/>
                </a:lnTo>
                <a:lnTo>
                  <a:pt x="112318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Freeform 2074">
            <a:hlinkClick r:id="rId2"/>
          </p:cNvPr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5" name="Freeform 207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Freeform 207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Freeform 207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Freeform 207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Freeform 207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Freeform 208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Freeform 208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" name="Freeform 208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3" name="Freeform 208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" name="Freeform 208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" name="Freeform 208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" name="Freeform 208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" name="Freeform 208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" name="Freeform 208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9" name="Freeform 208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" name="Freeform 209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1" name="Freeform 209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Freeform 209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" name="Freeform 209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" name="Freeform 209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" name="Freeform 209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0" name="Freeform 210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1" name="Freeform 210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2" name="Freeform 210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3" name="Freeform 210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4" name="Freeform 210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5" name="Freeform 2105">
            <a:hlinkClick r:id="rId3"/>
          </p:cNvPr>
          <p:cNvSpPr/>
          <p:nvPr/>
        </p:nvSpPr>
        <p:spPr>
          <a:xfrm>
            <a:off x="1062532" y="92397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>
            <a:hlinkClick r:id="rId3"/>
          </p:cNvPr>
          <p:cNvSpPr/>
          <p:nvPr/>
        </p:nvSpPr>
        <p:spPr>
          <a:xfrm>
            <a:off x="1062532" y="941496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>
            <a:hlinkClick r:id="rId3"/>
          </p:cNvPr>
          <p:cNvSpPr/>
          <p:nvPr/>
        </p:nvSpPr>
        <p:spPr>
          <a:xfrm>
            <a:off x="5020945" y="9573462"/>
            <a:ext cx="772972" cy="7621"/>
          </a:xfrm>
          <a:custGeom>
            <a:avLst/>
            <a:gdLst/>
            <a:ahLst/>
            <a:cxnLst/>
            <a:rect l="0" t="0" r="0" b="0"/>
            <a:pathLst>
              <a:path w="772972" h="7621">
                <a:moveTo>
                  <a:pt x="0" y="7621"/>
                </a:moveTo>
                <a:lnTo>
                  <a:pt x="772972" y="7621"/>
                </a:lnTo>
                <a:lnTo>
                  <a:pt x="772972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>
            <a:off x="1062532" y="95902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Rectangle 210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31 </a:t>
            </a:r>
          </a:p>
        </p:txBody>
      </p:sp>
      <p:sp>
        <p:nvSpPr>
          <p:cNvPr id="2110" name="Rectangle 211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111" name="Rectangle 2111"/>
          <p:cNvSpPr/>
          <p:nvPr/>
        </p:nvSpPr>
        <p:spPr>
          <a:xfrm>
            <a:off x="1080820" y="871361"/>
            <a:ext cx="5436870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efectuadas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Ministerio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nclusión,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Migraciones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Trabajo y Seguridad Social.  </a:t>
            </a:r>
          </a:p>
        </p:txBody>
      </p:sp>
      <p:sp>
        <p:nvSpPr>
          <p:cNvPr id="2112" name="Rectangle 2112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13" name="Rectangle 2113"/>
          <p:cNvSpPr/>
          <p:nvPr/>
        </p:nvSpPr>
        <p:spPr>
          <a:xfrm>
            <a:off x="1080820" y="1397396"/>
            <a:ext cx="5438597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Recordemos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acuerdo</a:t>
            </a:r>
            <a:r>
              <a:rPr lang="en-US" sz="1200" b="0" i="0" spc="16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6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gobierno</a:t>
            </a:r>
            <a:r>
              <a:rPr lang="en-US" sz="1200" b="0" i="0" spc="16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PSOE-Unidas</a:t>
            </a:r>
            <a:r>
              <a:rPr lang="en-US" sz="1200" b="0" i="0" spc="16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Podemos</a:t>
            </a:r>
            <a:r>
              <a:rPr lang="en-US" sz="1200" b="0" i="0" spc="16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6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30</a:t>
            </a:r>
            <a:r>
              <a:rPr lang="en-US" sz="1200" b="0" i="0" spc="16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diciembre</a:t>
            </a:r>
            <a:r>
              <a:rPr lang="en-US" sz="1200" b="0" i="0" spc="-3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3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2019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acordó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impulsar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diálogo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para,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entre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otros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asuntos,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“1.5.3.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-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Simplificar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reordenar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menú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trabajo.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Reforzaremos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principio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causalidad en la contratación temporal y las sanciones aplicables a su uso fraudulento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3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ordinaria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acceso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promoviendo las reformas legislativas necesarias para ello. 1.5.4.- Explorar las opciones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posibles para reducir la dualidad, favoreciendo el uso del contrato fijo discontinuo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actividades cíclicas y estacionales”.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14" name="Rectangle 2114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15" name="Rectangle 2115"/>
          <p:cNvSpPr/>
          <p:nvPr/>
        </p:nvSpPr>
        <p:spPr>
          <a:xfrm>
            <a:off x="1080820" y="2974735"/>
            <a:ext cx="5438597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avanzar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parecer,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defendido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ocasiones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reitero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sólo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sino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cultura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gestión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 de valorar la contratación estable como pieza central de un trabajo digno y con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evidente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repercusión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empresa;  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decirlo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palabras,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acertadas,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motivos,</a:t>
            </a:r>
            <a:r>
              <a:rPr lang="en-US" sz="1200" b="0" i="0" spc="2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persigue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cambio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paradigma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ayude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dester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desasosiego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precariedad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provocado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generaciones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nuestro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país”,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cumple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estipulado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Plan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recuperación,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transformación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resiliencia,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positivamente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finalidad,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compartida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sujetos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intervienen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mercado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trabajo,</a:t>
            </a:r>
            <a:r>
              <a:rPr lang="en-US" sz="1200" b="0" i="0" spc="4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4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empresas</a:t>
            </a:r>
            <a:r>
              <a:rPr lang="en-US" sz="1200" b="0" i="0" spc="4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“compitan</a:t>
            </a:r>
            <a:r>
              <a:rPr lang="en-US" sz="1200" b="0" i="0" spc="46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sobre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4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base</a:t>
            </a:r>
            <a:r>
              <a:rPr lang="en-US" sz="1200" b="0" i="0" spc="4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4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factores</a:t>
            </a:r>
            <a:r>
              <a:rPr lang="en-US" sz="1200" b="0" i="0" spc="4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4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productividad,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eficiencia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capacitación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así como de la calidad de sus bienes y servicios y su grado de innovación”.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2116" name="Rectangle 2116"/>
          <p:cNvSpPr/>
          <p:nvPr/>
        </p:nvSpPr>
        <p:spPr>
          <a:xfrm>
            <a:off x="1080820" y="52534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17" name="Rectangle 2117"/>
          <p:cNvSpPr/>
          <p:nvPr/>
        </p:nvSpPr>
        <p:spPr>
          <a:xfrm>
            <a:off x="1080820" y="5428757"/>
            <a:ext cx="5438597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conseguir</a:t>
            </a:r>
            <a:r>
              <a:rPr lang="en-US" sz="1200" b="0" i="0" spc="5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5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</a:t>
            </a:r>
            <a:r>
              <a:rPr lang="en-US" sz="1200" b="0" i="0" spc="5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marcado,</a:t>
            </a:r>
            <a:r>
              <a:rPr lang="en-US" sz="1200" b="0" i="0" spc="5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avanzando</a:t>
            </a:r>
            <a:r>
              <a:rPr lang="en-US" sz="1200" b="0" i="0" spc="5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5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5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gradual</a:t>
            </a:r>
            <a:r>
              <a:rPr lang="en-US" sz="1200" b="0" i="0" spc="5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temporalidad,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14/2021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julio 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20/2021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28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diciembre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urgentes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ámbito,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motivos,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veremos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concreta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texto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articulado,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aborda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simplificaci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ó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reordenación de las modalidades de contratación laboral”, siendo su obje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t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ivo “diseñar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adecuadamente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estos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tipos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origen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exclusivamente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causal,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evitando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utilización abusiva de esta figura y una excesiva rotación de personas trabajadoras”.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2118" name="Rectangle 2118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19" name="Rectangle 2119"/>
          <p:cNvSpPr/>
          <p:nvPr/>
        </p:nvSpPr>
        <p:spPr>
          <a:xfrm>
            <a:off x="1080820" y="7181611"/>
            <a:ext cx="5438597" cy="1955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 estrecha relación con esa finalidad hay que referirse a la nueva disposición adicional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vigesimocuarta </a:t>
            </a:r>
            <a:r>
              <a:rPr lang="en-US" sz="1200" b="0" i="0" spc="0" baseline="0" dirty="0">
                <a:latin typeface="TimesNewRomanPSMT"/>
              </a:rPr>
              <a:t>de la LET, que lleva por título “</a:t>
            </a:r>
            <a:r>
              <a:rPr lang="en-US" sz="1200" b="0" i="0" spc="0" baseline="0" dirty="0">
                <a:latin typeface="Times New Roman"/>
              </a:rPr>
              <a:t>Compromiso de reducción de la tasa d</a:t>
            </a:r>
            <a:r>
              <a:rPr lang="en-US" sz="1200" b="0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temporalidad</a:t>
            </a:r>
            <a:r>
              <a:rPr lang="en-US" sz="1200" b="0" i="0" spc="0" baseline="0" dirty="0">
                <a:latin typeface="TimesNewRomanPSMT"/>
              </a:rPr>
              <a:t>”</a:t>
            </a:r>
            <a:r>
              <a:rPr lang="en-US" sz="1200" b="0" i="0" spc="27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27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27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28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27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27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Gobierno</a:t>
            </a:r>
            <a:r>
              <a:rPr lang="en-US" sz="1200" b="0" i="0" spc="27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27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obliga</a:t>
            </a:r>
            <a:r>
              <a:rPr lang="en-US" sz="1200" b="0" i="0" spc="27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27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efectuar</a:t>
            </a:r>
            <a:r>
              <a:rPr lang="en-US" sz="1200" b="0" i="0" spc="27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una</a:t>
            </a:r>
            <a:r>
              <a:rPr lang="en-US" sz="1200" b="0" i="0" spc="30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 New Roman"/>
              </a:rPr>
              <a:t>evaluación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resultados</a:t>
            </a:r>
            <a:r>
              <a:rPr lang="en-US" sz="1200" b="0" i="0" spc="4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obtenidos</a:t>
            </a:r>
            <a:r>
              <a:rPr lang="en-US" sz="1200" b="0" i="0" spc="4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4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42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RDL</a:t>
            </a:r>
            <a:r>
              <a:rPr lang="en-US" sz="1200" b="0" i="0" spc="4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32/2021</a:t>
            </a:r>
            <a:r>
              <a:rPr lang="en-US" sz="1200" b="0" i="0" spc="42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</a:t>
            </a:r>
            <a:r>
              <a:rPr lang="en-US" sz="1200" b="0" i="0" spc="0" baseline="0" dirty="0">
                <a:latin typeface="Times New Roman"/>
              </a:rPr>
              <a:t>mediante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análisis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datos</a:t>
            </a:r>
            <a:r>
              <a:rPr lang="en-US" sz="1200" b="0" i="0" spc="4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</a:t>
            </a:r>
            <a:r>
              <a:rPr lang="en-US" sz="1200" b="0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contratación temporal e indefinida en enero del año 2025, procediendo a la publicación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oficial,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estos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efectos,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tasa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temporalidad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sectores</a:t>
            </a:r>
            <a:r>
              <a:rPr lang="en-US" sz="1200" b="0" i="0" spc="0" baseline="0" dirty="0">
                <a:latin typeface="TimesNewRomanPSMT"/>
              </a:rPr>
              <a:t>”,</a:t>
            </a:r>
            <a:r>
              <a:rPr lang="en-US" sz="1200" b="0" i="0" spc="19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debiendo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NewRomanPSMT"/>
              </a:rPr>
              <a:t>repetirla cada dos años, y elevando a la mesa del diálogo social “e</a:t>
            </a:r>
            <a:r>
              <a:rPr lang="en-US" sz="1200" b="0" i="0" spc="0" baseline="0" dirty="0">
                <a:latin typeface="Times New Roman"/>
              </a:rPr>
              <a:t>n el caso de que 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resultados de la evaluación anterior demuestren que no se avanza en la reducción de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tasa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temporalidad,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diferentes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sectores</a:t>
            </a:r>
            <a:r>
              <a:rPr lang="en-US" sz="1200" b="0" i="0" spc="0" baseline="0" dirty="0">
                <a:latin typeface="TimesNewRomanPSMT"/>
              </a:rPr>
              <a:t>”,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una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</a:t>
            </a:r>
            <a:r>
              <a:rPr lang="en-US" sz="1200" b="0" i="0" spc="0" baseline="0" dirty="0">
                <a:latin typeface="Times New Roman"/>
              </a:rPr>
              <a:t>opuesta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medidas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adicionales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9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</a:t>
            </a:r>
            <a:r>
              <a:rPr lang="en-US" sz="1200" b="0" i="0" spc="0" baseline="0" dirty="0">
                <a:latin typeface="Times New Roman"/>
              </a:rPr>
              <a:t>permitan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consecución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objetivo,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sectorial, para su discusión y eventual acuerdo con los interlocutores sociales</a:t>
            </a:r>
            <a:r>
              <a:rPr lang="en-US" sz="1200" b="0" i="0" spc="0" baseline="0" dirty="0">
                <a:latin typeface="TimesNewRomanPSMT"/>
              </a:rPr>
              <a:t>”.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120" name="Rectangle 2120"/>
          <p:cNvSpPr/>
          <p:nvPr/>
        </p:nvSpPr>
        <p:spPr>
          <a:xfrm>
            <a:off x="1080820" y="9211960"/>
            <a:ext cx="5438292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blog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TJUE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(sirva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ejempl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o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 esta</a:t>
            </a:r>
            <a:r>
              <a:rPr lang="en-US" sz="1200" b="0" i="0" spc="105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 concreto de la contratación de duración determinada a la Directiva 1999/70/C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Freeform 212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2" name="Freeform 212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3" name="Freeform 212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4" name="Freeform 212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6" name="Freeform 212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7" name="Freeform 212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8" name="Freeform 212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0" name="Freeform 213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1" name="Freeform 213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" name="Freeform 213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4" name="Freeform 213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" name="Freeform 213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6" name="Freeform 213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Freeform 213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" name="Freeform 213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0" name="Freeform 2140">
            <a:hlinkClick r:id="rId2"/>
          </p:cNvPr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1" name="Freeform 2141">
            <a:hlinkClick r:id="rId2"/>
          </p:cNvPr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" name="Freeform 2142">
            <a:hlinkClick r:id="rId2"/>
          </p:cNvPr>
          <p:cNvSpPr/>
          <p:nvPr/>
        </p:nvSpPr>
        <p:spPr>
          <a:xfrm>
            <a:off x="5519673" y="4563490"/>
            <a:ext cx="961644" cy="7621"/>
          </a:xfrm>
          <a:custGeom>
            <a:avLst/>
            <a:gdLst/>
            <a:ahLst/>
            <a:cxnLst/>
            <a:rect l="0" t="0" r="0" b="0"/>
            <a:pathLst>
              <a:path w="961644" h="7621">
                <a:moveTo>
                  <a:pt x="0" y="7621"/>
                </a:moveTo>
                <a:lnTo>
                  <a:pt x="961644" y="7621"/>
                </a:lnTo>
                <a:lnTo>
                  <a:pt x="961644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3" name="Freeform 2143">
            <a:hlinkClick r:id="rId2"/>
          </p:cNvPr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>
            <a:hlinkClick r:id="rId2"/>
          </p:cNvPr>
          <p:cNvSpPr/>
          <p:nvPr/>
        </p:nvSpPr>
        <p:spPr>
          <a:xfrm>
            <a:off x="1080820" y="4738750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>
            <a:hlinkClick r:id="rId2"/>
          </p:cNvPr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6" name="Freeform 2146">
            <a:hlinkClick r:id="rId2"/>
          </p:cNvPr>
          <p:cNvSpPr/>
          <p:nvPr/>
        </p:nvSpPr>
        <p:spPr>
          <a:xfrm>
            <a:off x="1080820" y="4914010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7" name="Freeform 2147">
            <a:hlinkClick r:id="rId2"/>
          </p:cNvPr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8" name="Freeform 2148">
            <a:hlinkClick r:id="rId2"/>
          </p:cNvPr>
          <p:cNvSpPr/>
          <p:nvPr/>
        </p:nvSpPr>
        <p:spPr>
          <a:xfrm>
            <a:off x="1080820" y="5089270"/>
            <a:ext cx="579120" cy="7621"/>
          </a:xfrm>
          <a:custGeom>
            <a:avLst/>
            <a:gdLst/>
            <a:ahLst/>
            <a:cxnLst/>
            <a:rect l="0" t="0" r="0" b="0"/>
            <a:pathLst>
              <a:path w="579120" h="7621">
                <a:moveTo>
                  <a:pt x="0" y="7621"/>
                </a:moveTo>
                <a:lnTo>
                  <a:pt x="579120" y="7621"/>
                </a:lnTo>
                <a:lnTo>
                  <a:pt x="579120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9" name="Freeform 2149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" name="Freeform 2150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" name="Freeform 2152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3" name="Freeform 2153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4" name="Freeform 2154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5" name="Freeform 2155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6" name="Freeform 2156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7" name="Freeform 2157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8" name="Freeform 2158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9" name="Freeform 2159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0" name="Freeform 2160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1" name="Freeform 2161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2" name="Freeform 2162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3" name="Freeform 2163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5" name="Freeform 2165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6" name="Freeform 2166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7" name="Freeform 2167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8" name="Freeform 2168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9" name="Freeform 2169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0" name="Freeform 2170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1" name="Freeform 2171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2" name="Freeform 2172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3" name="Freeform 2173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4" name="Freeform 2174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5" name="Rectangle 2175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32 </a:t>
            </a:r>
          </a:p>
        </p:txBody>
      </p:sp>
      <p:sp>
        <p:nvSpPr>
          <p:cNvPr id="2176" name="Rectangle 2176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177" name="Rectangle 2177"/>
          <p:cNvSpPr/>
          <p:nvPr/>
        </p:nvSpPr>
        <p:spPr>
          <a:xfrm>
            <a:off x="1080820" y="871361"/>
            <a:ext cx="5437047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28 de junio de 1999, ha sido por la conflictividad que ha generado nuestra normativa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cumplimiento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por ello no es de extrañar que la reforma haga una expresa referencia a dicha Directiva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objetivo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adecuarse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plenamente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contenido,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“mejorando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calidad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determinada,</a:t>
            </a:r>
            <a:r>
              <a:rPr lang="en-US" sz="1200" b="0" i="0" spc="4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garantizando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cipio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discriminación,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estableciendo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impedir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abusos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derivados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utilización de sucesivos contratos de trabajo de duración determinada”. Y en concreto,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respecto a la contratación temporal estructural, la regulada en el art. 15 de la LET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el RD 2720/1998 de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 de diciembre que procede a su desarrollo, se apuesta por 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 precisión de las causas y una restricción de su uso (o más exactamente sería decir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abuso) ante supuestos de concatenación de contratos. </a:t>
            </a:r>
          </a:p>
        </p:txBody>
      </p:sp>
      <p:sp>
        <p:nvSpPr>
          <p:cNvPr id="2178" name="Rectangle 2178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79" name="Rectangle 2179"/>
          <p:cNvSpPr/>
          <p:nvPr/>
        </p:nvSpPr>
        <p:spPr>
          <a:xfrm>
            <a:off x="1080820" y="2974735"/>
            <a:ext cx="5438292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3.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 operadas en el texto articulado, de las que me quedo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ahora, dejando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obligada,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desaparición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uso,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abuso,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había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fuertemente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cuestionada,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nuestro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TS,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TJUE.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basta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referirse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29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2020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reciente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TJUE de 24 de junio de 2021. </a:t>
            </a:r>
          </a:p>
        </p:txBody>
      </p:sp>
      <p:sp>
        <p:nvSpPr>
          <p:cNvPr id="2180" name="Rectangle 2180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81" name="Rectangle 2181"/>
          <p:cNvSpPr/>
          <p:nvPr/>
        </p:nvSpPr>
        <p:spPr>
          <a:xfrm>
            <a:off x="1080820" y="4377197"/>
            <a:ext cx="5437987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</a:t>
            </a:r>
            <a:r>
              <a:rPr lang="en-US" sz="1200" b="0" i="0" spc="5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5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“Contratas.</a:t>
            </a:r>
            <a:r>
              <a:rPr lang="en-US" sz="1200" b="0" i="0" spc="561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recuperaciónde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letra</a:t>
            </a:r>
            <a:r>
              <a:rPr lang="en-US" sz="1200" b="0" i="0" spc="-1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 el espíritu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 contrato para</a:t>
            </a:r>
            <a:r>
              <a:rPr lang="en-US" sz="1200" b="0" i="0" spc="-1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obra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o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servicio (¿y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primerapiedra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para</a:t>
            </a:r>
            <a:r>
              <a:rPr lang="en-US" sz="1200" b="0" i="0" spc="-1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reforma</a:t>
            </a:r>
            <a:r>
              <a:rPr lang="en-US" sz="1200" b="0" i="0" spc="-1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1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LET?).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Notas</a:t>
            </a:r>
            <a:r>
              <a:rPr lang="en-US" sz="1200" b="0" i="0" spc="-1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trascendental</a:t>
            </a:r>
            <a:r>
              <a:rPr lang="en-US" sz="1200" b="0" i="0" spc="-1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sentencia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 TSde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29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1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diciembre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20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2020”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)  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reproduzco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párrafos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interés: </a:t>
            </a:r>
          </a:p>
        </p:txBody>
      </p:sp>
      <p:sp>
        <p:nvSpPr>
          <p:cNvPr id="2182" name="Rectangle 2182"/>
          <p:cNvSpPr/>
          <p:nvPr/>
        </p:nvSpPr>
        <p:spPr>
          <a:xfrm>
            <a:off x="1080820" y="52534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83" name="Rectangle 2183"/>
          <p:cNvSpPr/>
          <p:nvPr/>
        </p:nvSpPr>
        <p:spPr>
          <a:xfrm>
            <a:off x="1080820" y="5428757"/>
            <a:ext cx="5438597" cy="2656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“Me resulta especialmente agradable, por estar plenamente de acuerdo con estas tesis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haberlas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defendido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publicadas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blog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 en aportaciones doctrinales publicadas en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revistas y libros, que “la estrategia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recurso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esencial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comporta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estanqueidad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laborales,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vida</a:t>
            </a:r>
            <a:r>
              <a:rPr lang="en-US" sz="1200" b="0" i="0" spc="1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-al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supeditarse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contrata-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espacio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mitado”.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aún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grave,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perspectiva de un uso abusivo de la contratación temporal, el supuesto justamente de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reconozca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plenamente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“actividad ordinaria y estructural de la empresa comitente; de suerte que, una actividad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nunca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podría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haber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carecer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autonomía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sustantividad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propia,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convierte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subcontrata. Resulta, por tanto, que es la voluntad empresarial de encargar una parte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ordinaria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acaba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posibilitando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ésta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recurrir a la contratación t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emporal”.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84" name="Rectangle 2184"/>
          <p:cNvSpPr/>
          <p:nvPr/>
        </p:nvSpPr>
        <p:spPr>
          <a:xfrm>
            <a:off x="1080820" y="80579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185" name="Rectangle 2185"/>
          <p:cNvSpPr/>
          <p:nvPr/>
        </p:nvSpPr>
        <p:spPr>
          <a:xfrm>
            <a:off x="1080820" y="8233552"/>
            <a:ext cx="5437758" cy="142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concluir mi explicación de esta trascendental sentencia, cabe decir que la Sala 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cierra la puerta a que pueda haber situaciones en las que los flujos variables de demanda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requerir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adaptaciones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plantilla,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llama a la flexibilidad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 para 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lleven a cabo tales adaptaciones, y no olvida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 de acudir a las extinciones de contratos por causas objetivas que se derivan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pérdidas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contrata.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acudirse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uso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obiter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dicta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indudable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interés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parecer,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manifiesta que una política de contratación temporal, por cierto como la que ha venido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Freeform 218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7" name="Freeform 218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8" name="Freeform 218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Freeform 218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0" name="Freeform 219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1" name="Freeform 2191">
            <a:hlinkClick r:id="rId2"/>
          </p:cNvPr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2" name="Freeform 2192">
            <a:hlinkClick r:id="rId2"/>
          </p:cNvPr>
          <p:cNvSpPr/>
          <p:nvPr/>
        </p:nvSpPr>
        <p:spPr>
          <a:xfrm>
            <a:off x="4364101" y="1934209"/>
            <a:ext cx="2117090" cy="7620"/>
          </a:xfrm>
          <a:custGeom>
            <a:avLst/>
            <a:gdLst/>
            <a:ahLst/>
            <a:cxnLst/>
            <a:rect l="0" t="0" r="0" b="0"/>
            <a:pathLst>
              <a:path w="2117090" h="7620">
                <a:moveTo>
                  <a:pt x="0" y="7620"/>
                </a:moveTo>
                <a:lnTo>
                  <a:pt x="2117090" y="7620"/>
                </a:lnTo>
                <a:lnTo>
                  <a:pt x="211709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3" name="Freeform 2193">
            <a:hlinkClick r:id="rId2"/>
          </p:cNvPr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4" name="Freeform 2194">
            <a:hlinkClick r:id="rId2"/>
          </p:cNvPr>
          <p:cNvSpPr/>
          <p:nvPr/>
        </p:nvSpPr>
        <p:spPr>
          <a:xfrm>
            <a:off x="1080820" y="2109470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5" name="Freeform 2195">
            <a:hlinkClick r:id="rId2"/>
          </p:cNvPr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6" name="Freeform 2196">
            <a:hlinkClick r:id="rId2"/>
          </p:cNvPr>
          <p:cNvSpPr/>
          <p:nvPr/>
        </p:nvSpPr>
        <p:spPr>
          <a:xfrm>
            <a:off x="1080820" y="2284730"/>
            <a:ext cx="3050159" cy="7620"/>
          </a:xfrm>
          <a:custGeom>
            <a:avLst/>
            <a:gdLst/>
            <a:ahLst/>
            <a:cxnLst/>
            <a:rect l="0" t="0" r="0" b="0"/>
            <a:pathLst>
              <a:path w="3050159" h="7620">
                <a:moveTo>
                  <a:pt x="0" y="7620"/>
                </a:moveTo>
                <a:lnTo>
                  <a:pt x="3050159" y="7620"/>
                </a:lnTo>
                <a:lnTo>
                  <a:pt x="305015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7" name="Freeform 2197">
            <a:hlinkClick r:id="rId2"/>
          </p:cNvPr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8" name="Freeform 219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9" name="Freeform 219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0" name="Freeform 220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2" name="Freeform 220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3" name="Freeform 220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4" name="Freeform 220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5" name="Freeform 220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6" name="Freeform 220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7" name="Freeform 220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8" name="Freeform 220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9" name="Freeform 220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0" name="Freeform 221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1" name="Freeform 221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2" name="Freeform 221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3" name="Freeform 221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4" name="Freeform 221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5" name="Freeform 221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6" name="Freeform 221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7" name="Freeform 221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8" name="Freeform 221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0" name="Freeform 222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1" name="Freeform 222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2" name="Freeform 222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" name="Freeform 222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5" name="Freeform 222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Freeform 222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7" name="Freeform 222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8" name="Freeform 222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9" name="Freeform 222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0" name="Freeform 223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1" name="Freeform 223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2" name="Freeform 223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3" name="Freeform 223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4" name="Freeform 223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5" name="Freeform 223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6" name="Freeform 223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7" name="Freeform 223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Rectangle 223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33 </a:t>
            </a:r>
          </a:p>
        </p:txBody>
      </p:sp>
      <p:sp>
        <p:nvSpPr>
          <p:cNvPr id="2240" name="Rectangle 224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241" name="Rectangle 2241"/>
          <p:cNvSpPr/>
          <p:nvPr/>
        </p:nvSpPr>
        <p:spPr>
          <a:xfrm>
            <a:off x="1080820" y="871361"/>
            <a:ext cx="5436742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practicando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hasta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presente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muchos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casos,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“no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ajusta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 regla esencial de nuestro sistema de relaciones laborales, cual es la de indefinición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determinada”.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2242" name="Rectangle 2242"/>
          <p:cNvSpPr/>
          <p:nvPr/>
        </p:nvSpPr>
        <p:spPr>
          <a:xfrm>
            <a:off x="1080820" y="15726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243" name="Rectangle 2243"/>
          <p:cNvSpPr/>
          <p:nvPr/>
        </p:nvSpPr>
        <p:spPr>
          <a:xfrm>
            <a:off x="1080820" y="1747916"/>
            <a:ext cx="5437682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TJUE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mereció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titulada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“UE.</a:t>
            </a:r>
            <a:r>
              <a:rPr lang="en-US" sz="1200" b="0" i="0" spc="23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Límites</a:t>
            </a:r>
            <a:r>
              <a:rPr lang="en-US" sz="1200" b="0" i="0" spc="225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a</a:t>
            </a:r>
            <a:r>
              <a:rPr lang="en-US" sz="1200" b="0" i="0" spc="226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</a:t>
            </a:r>
            <a:r>
              <a:rPr lang="en-US" sz="1200" b="0" i="0" spc="224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utilización</a:t>
            </a:r>
            <a:r>
              <a:rPr lang="en-US" sz="1200" b="0" i="0" spc="229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contrato“fijo de obra” en el sector de la construcción en España. Notas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a la sentenciadel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TJUE de 24 de junio de 2021 (asunto C-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550/19)”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no hay duda de que dicha sentencia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 tenido también impacto sobre la nueva regulación de la disposición adicional tercera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Ley 32/2006, de 18 de octubre, reguladora de la subcontratación en el Sector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Construcción,</a:t>
            </a:r>
            <a:r>
              <a:rPr lang="en-US" sz="1200" b="0" i="0" spc="3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pasa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titularse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“Extinción</a:t>
            </a:r>
            <a:r>
              <a:rPr lang="en-US" sz="1200" b="0" i="0" spc="3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</a:t>
            </a:r>
            <a:r>
              <a:rPr lang="en-US" sz="1200" b="0" i="0" spc="3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indefinido</a:t>
            </a:r>
            <a:r>
              <a:rPr lang="en-US" sz="1200" b="0" i="0" spc="3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35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motivo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inherentes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construcción”.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-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evidente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interés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reproduzco el fallo de la sentencia: </a:t>
            </a:r>
          </a:p>
        </p:txBody>
      </p:sp>
      <p:sp>
        <p:nvSpPr>
          <p:cNvPr id="2244" name="Rectangle 2244"/>
          <p:cNvSpPr/>
          <p:nvPr/>
        </p:nvSpPr>
        <p:spPr>
          <a:xfrm>
            <a:off x="1080820" y="31499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245" name="Rectangle 2245"/>
          <p:cNvSpPr/>
          <p:nvPr/>
        </p:nvSpPr>
        <p:spPr>
          <a:xfrm>
            <a:off x="1080820" y="3325256"/>
            <a:ext cx="5436895" cy="35330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“Procede responder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las cuestiones prejudiciales primera y segunda que la cláusula 5,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interpretarse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sentido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incumbe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órgano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jurisdiccional nacional apreciar, de conformidad con el conjunto de normas del Derech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nacional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aplicables,</a:t>
            </a:r>
            <a:r>
              <a:rPr lang="en-US" sz="1200" b="0" i="0" spc="3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3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limitación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consecutivos,</a:t>
            </a:r>
            <a:r>
              <a:rPr lang="en-US" sz="1200" b="0" i="0" spc="3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salvo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q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concurran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condiciones,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ocupados con contratos «fijos de obra» por una misma empresa en distintos centros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dentro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3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provincia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concesión</a:t>
            </a:r>
            <a:r>
              <a:rPr lang="en-US" sz="1200" b="0" i="0" spc="3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estos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3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indemnización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cese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―en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caso</a:t>
            </a:r>
            <a:r>
              <a:rPr lang="en-US" sz="1200" b="0" i="0" spc="15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dicho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órgano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jurisdiccional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constate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efectivamente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adoptan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respecto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dichos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trabajadores―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constituyen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 adecuadas para prevenir y, en su caso, sancionar los abusos como consecuencia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utilización sucesiva de contratos o relaciones laborales de duración determinada 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«medidas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legales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equivalentes»,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sentido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cláusula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nacional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aplicada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autoridades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Estado miembro de que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trata de un modo tal q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la renovación de sucesivos contratos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«fijos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obra»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justificada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«razones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objetivas»,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el sentido de la cláus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5, apartado 1, letra a), de dicho Acuerdo Marco, meramente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porque cada uno de esos contratos se suscriba con carácter general para una sola obra,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independencia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duración,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nacional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impide,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práctica, al empleador de que se trate atender a través de dicha renovación necesidades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personal permanentes y estables”.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246" name="Rectangle 2246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247" name="Rectangle 2247"/>
          <p:cNvSpPr/>
          <p:nvPr/>
        </p:nvSpPr>
        <p:spPr>
          <a:xfrm>
            <a:off x="1080820" y="7006351"/>
            <a:ext cx="5436539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16,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figura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elemento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unificación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anteriormente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diferenciada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“fijos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periódicos”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“fijos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discontinuos”,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justificándola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identidad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ámbito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 de cobertura y teniendo ya una regulación común en el ámbito de la protección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 abriendo la puerta de manera bien clara a que esta modalidad sea la que se utilice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sustituir al contrato para obra o servicio determinado cuando las actividades que se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lleven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cabo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realicen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“al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amparo</a:t>
            </a:r>
            <a:r>
              <a:rPr lang="en-US" sz="1200" b="0" i="0" spc="2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contratas</a:t>
            </a:r>
            <a:r>
              <a:rPr lang="en-US" sz="1200" b="0" i="0" spc="2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mercantiles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administrativas”,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otorgando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papel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 de esta modalidad contractual fija o indefinida. </a:t>
            </a:r>
          </a:p>
        </p:txBody>
      </p:sp>
      <p:sp>
        <p:nvSpPr>
          <p:cNvPr id="2248" name="Rectangle 2248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249" name="Rectangle 2249"/>
          <p:cNvSpPr/>
          <p:nvPr/>
        </p:nvSpPr>
        <p:spPr>
          <a:xfrm>
            <a:off x="1080820" y="8934592"/>
            <a:ext cx="5436996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obvio,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desaparición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para obra o servicio determinado arrastra la del art. 49, regulador de las causas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contrato.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enfatiza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revisió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las causas de contratación temporal estructural debe ir acompañada de una adecuada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Freeform 225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1" name="Freeform 225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2" name="Freeform 2252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" name="Freeform 2253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4" name="Freeform 2254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5" name="Freeform 2255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6" name="Freeform 2256">
            <a:hlinkClick r:id="rId2"/>
          </p:cNvPr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>
            <a:hlinkClick r:id="rId2"/>
          </p:cNvPr>
          <p:cNvSpPr/>
          <p:nvPr/>
        </p:nvSpPr>
        <p:spPr>
          <a:xfrm>
            <a:off x="2263394" y="2109470"/>
            <a:ext cx="2365882" cy="7620"/>
          </a:xfrm>
          <a:custGeom>
            <a:avLst/>
            <a:gdLst/>
            <a:ahLst/>
            <a:cxnLst/>
            <a:rect l="0" t="0" r="0" b="0"/>
            <a:pathLst>
              <a:path w="2365882" h="7620">
                <a:moveTo>
                  <a:pt x="0" y="7620"/>
                </a:moveTo>
                <a:lnTo>
                  <a:pt x="2365882" y="7620"/>
                </a:lnTo>
                <a:lnTo>
                  <a:pt x="236588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>
            <a:hlinkClick r:id="rId2"/>
          </p:cNvPr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9" name="Freeform 225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0" name="Freeform 226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2" name="Freeform 226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3" name="Freeform 226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5" name="Freeform 226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6" name="Freeform 226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7" name="Freeform 226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8" name="Freeform 226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9" name="Freeform 226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0" name="Freeform 227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2" name="Freeform 227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3" name="Freeform 227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4" name="Freeform 227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5" name="Freeform 2275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8" name="Freeform 227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9" name="Freeform 227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0" name="Freeform 228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1" name="Freeform 228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2" name="Freeform 228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>
            <a:hlinkClick r:id="rId3"/>
          </p:cNvPr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4" name="Freeform 2284">
            <a:hlinkClick r:id="rId4"/>
          </p:cNvPr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5" name="Freeform 2285">
            <a:hlinkClick r:id="rId3"/>
          </p:cNvPr>
          <p:cNvSpPr/>
          <p:nvPr/>
        </p:nvSpPr>
        <p:spPr>
          <a:xfrm>
            <a:off x="4356480" y="6842125"/>
            <a:ext cx="1662939" cy="7619"/>
          </a:xfrm>
          <a:custGeom>
            <a:avLst/>
            <a:gdLst/>
            <a:ahLst/>
            <a:cxnLst/>
            <a:rect l="0" t="0" r="0" b="0"/>
            <a:pathLst>
              <a:path w="1662939" h="7619">
                <a:moveTo>
                  <a:pt x="0" y="7619"/>
                </a:moveTo>
                <a:lnTo>
                  <a:pt x="1662939" y="7619"/>
                </a:lnTo>
                <a:lnTo>
                  <a:pt x="166293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6" name="Freeform 2286">
            <a:hlinkClick r:id="rId4"/>
          </p:cNvPr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7" name="Freeform 2287">
            <a:hlinkClick r:id="rId4"/>
          </p:cNvPr>
          <p:cNvSpPr/>
          <p:nvPr/>
        </p:nvSpPr>
        <p:spPr>
          <a:xfrm>
            <a:off x="4931028" y="7017385"/>
            <a:ext cx="300228" cy="7620"/>
          </a:xfrm>
          <a:custGeom>
            <a:avLst/>
            <a:gdLst/>
            <a:ahLst/>
            <a:cxnLst/>
            <a:rect l="0" t="0" r="0" b="0"/>
            <a:pathLst>
              <a:path w="300228" h="7620">
                <a:moveTo>
                  <a:pt x="0" y="7620"/>
                </a:moveTo>
                <a:lnTo>
                  <a:pt x="300228" y="7620"/>
                </a:lnTo>
                <a:lnTo>
                  <a:pt x="30022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8" name="Freeform 2288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9" name="Freeform 2289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0" name="Freeform 2290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1" name="Freeform 2291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2" name="Freeform 2292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3" name="Freeform 2293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4" name="Freeform 2294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7" name="Freeform 2297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8" name="Freeform 2298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9" name="Freeform 2299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0" name="Freeform 2300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1" name="Freeform 2301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2" name="Freeform 2302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3" name="Rectangle 2303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34 </a:t>
            </a:r>
          </a:p>
        </p:txBody>
      </p:sp>
      <p:sp>
        <p:nvSpPr>
          <p:cNvPr id="2304" name="Rectangle 2304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305" name="Rectangle 2305"/>
          <p:cNvSpPr/>
          <p:nvPr/>
        </p:nvSpPr>
        <p:spPr>
          <a:xfrm>
            <a:off x="1080820" y="871361"/>
            <a:ext cx="5436844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infracciones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cometan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3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uso,</a:t>
            </a:r>
            <a:r>
              <a:rPr lang="en-US" sz="1200" b="0" i="0" spc="3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importancia, tal como apunté en la entrada inicial, la individualización de la infracción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cuantía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sanción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 sobre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nfracciones y Sanciones en el Orden Social. </a:t>
            </a:r>
          </a:p>
        </p:txBody>
      </p:sp>
      <p:sp>
        <p:nvSpPr>
          <p:cNvPr id="2306" name="Rectangle 2306"/>
          <p:cNvSpPr/>
          <p:nvPr/>
        </p:nvSpPr>
        <p:spPr>
          <a:xfrm>
            <a:off x="1080820" y="15726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07" name="Rectangle 2307"/>
          <p:cNvSpPr/>
          <p:nvPr/>
        </p:nvSpPr>
        <p:spPr>
          <a:xfrm>
            <a:off x="1080820" y="1747916"/>
            <a:ext cx="5437606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5. Una excelente síntesis de la reforma, obviamente desde la perspectiva gubernamental,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documento</a:t>
            </a:r>
            <a:r>
              <a:rPr lang="en-US" sz="1200" b="0" i="0" spc="1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elaborado</a:t>
            </a:r>
            <a:r>
              <a:rPr lang="en-US" sz="1200" b="0" i="0" spc="1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por</a:t>
            </a:r>
            <a:r>
              <a:rPr lang="en-US" sz="1200" b="0" i="0" spc="16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el</a:t>
            </a:r>
            <a:r>
              <a:rPr lang="en-US" sz="1200" b="0" i="0" spc="15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SSMI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 destaco el dato aportado de que en 2019 se produjeron 27 millones de bajas en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preocupante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duración, ya que “1 de cada 5 tienen una duración de 1 día, más de 1/3 solo duran 5 día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frecuente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semana),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cinco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de1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inferior",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ahí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incorporado una modificación en la LGSS que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p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enaliza dicha excesiva rotación, de 26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euros por cada contrato inferior 30 días. </a:t>
            </a:r>
          </a:p>
        </p:txBody>
      </p:sp>
      <p:sp>
        <p:nvSpPr>
          <p:cNvPr id="2308" name="Rectangle 2308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09" name="Rectangle 2309"/>
          <p:cNvSpPr/>
          <p:nvPr/>
        </p:nvSpPr>
        <p:spPr>
          <a:xfrm>
            <a:off x="1080820" y="3500897"/>
            <a:ext cx="5438444" cy="1955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concreción de esta penalización se efectúa en el art. 151, modificado, que dispone 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  <a:tabLst>
                <a:tab pos="985977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siguiente: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“1.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	Los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inferior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tendrán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  <a:tabLst>
                <a:tab pos="5036261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cargo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mismo.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 	Dicha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 adicional se calculará multiplicando por tres la cuota resultante de aplicar a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mínima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diaria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grupo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contingencias comunes, el tipo general de cotización a cargo de la empresa para la </a:t>
            </a:r>
          </a:p>
          <a:p>
            <a:pPr marL="0">
              <a:lnSpc>
                <a:spcPts val="1380"/>
              </a:lnSpc>
              <a:tabLst>
                <a:tab pos="2823032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cobertura de las contingencias comunes. 3. 	Esta cotización adicional no se aplicará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contratos a los que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refiere este artículo, cuando sean celebrados con trabajadores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incluidos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Sistema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Cuenta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Ajena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Agrarios,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Sistema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Empleados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Hogar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Minería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Carb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ón; ni a los contratos por sustitución”.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2310" name="Rectangle 2310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11" name="Rectangle 2311"/>
          <p:cNvSpPr/>
          <p:nvPr/>
        </p:nvSpPr>
        <p:spPr>
          <a:xfrm>
            <a:off x="1080820" y="5604017"/>
            <a:ext cx="5435828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decir,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corta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estará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penalizada,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poniendo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documento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SSM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 el ejemplo de que “con un contrato corto de 10 días la penalización sería de 26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euros; si el mismo tiempo de trabajo se cubriera con dos contratos de cinco días, de 52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euros…”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12" name="Rectangle 2312"/>
          <p:cNvSpPr/>
          <p:nvPr/>
        </p:nvSpPr>
        <p:spPr>
          <a:xfrm>
            <a:off x="1080820" y="63053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13" name="Rectangle 2313"/>
          <p:cNvSpPr/>
          <p:nvPr/>
        </p:nvSpPr>
        <p:spPr>
          <a:xfrm>
            <a:off x="1080820" y="6480571"/>
            <a:ext cx="5438597" cy="2481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síntesis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interesa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nota</a:t>
            </a:r>
            <a:r>
              <a:rPr lang="en-US" sz="1200" b="0" i="0" spc="12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13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prensa</a:t>
            </a:r>
            <a:r>
              <a:rPr lang="en-US" sz="1200" b="0" i="0" spc="13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del</a:t>
            </a:r>
            <a:r>
              <a:rPr lang="en-US" sz="1200" b="0" i="0" spc="133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3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TES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tras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manifestación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nota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cuenta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acuerdo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alcanzado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22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diciembre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“aborda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principales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problemas</a:t>
            </a:r>
            <a:r>
              <a:rPr lang="en-US" sz="1200" b="0" i="0" spc="3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mercado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español,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singularmente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temporalidad,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simplificación de los contratos retomando la causalidad, incrementando las sanciones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 uso irregular y fomentando la estabilidad en el empleo”. En la primera se afirma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“Solo</a:t>
            </a:r>
            <a:r>
              <a:rPr lang="en-US" sz="1200" b="0" i="0" spc="5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existirá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</a:t>
            </a:r>
            <a:r>
              <a:rPr lang="en-US" sz="1200" b="0" i="0" spc="5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</a:t>
            </a:r>
            <a:r>
              <a:rPr lang="en-US" sz="1200" b="0" i="0" spc="5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determinada,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podrá</a:t>
            </a:r>
            <a:r>
              <a:rPr lang="en-US" sz="1200" b="0" i="0" spc="5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celebrarse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circunstancias de la producción o por sustitución de la perso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na trabajadora”, afirmación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puede ser objeto de discusión ya que las posibilidades de contratación son diferente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supuesto,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p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 al logro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objetivo marcado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 reforma, que tras la desaparición, a partir del 30 de marzo de 2022, del contrato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implicará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afirmación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plenamente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correcta, “de las modalidades de contratación disponibles”.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14" name="Rectangle 2314"/>
          <p:cNvSpPr/>
          <p:nvPr/>
        </p:nvSpPr>
        <p:spPr>
          <a:xfrm>
            <a:off x="1080820" y="893459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15" name="Rectangle 2315"/>
          <p:cNvSpPr/>
          <p:nvPr/>
        </p:nvSpPr>
        <p:spPr>
          <a:xfrm>
            <a:off x="1080820" y="9109852"/>
            <a:ext cx="5438292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6. Los preceptos del R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 32/2021 que deben ser objeto de especial estudio y atención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siguientes: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relativo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cuyo primer párrafo del apartado 1 ya marca una diferencia de alcance indudable con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Freeform 231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7" name="Freeform 231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8" name="Freeform 231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9" name="Freeform 231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0" name="Freeform 232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1" name="Freeform 232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2" name="Freeform 232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3" name="Freeform 232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4" name="Freeform 232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5" name="Freeform 232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6" name="Freeform 232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7" name="Freeform 232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" name="Freeform 232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9" name="Freeform 232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0" name="Freeform 233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1" name="Freeform 2331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2" name="Freeform 2332">
            <a:hlinkClick r:id="rId2"/>
          </p:cNvPr>
          <p:cNvSpPr/>
          <p:nvPr/>
        </p:nvSpPr>
        <p:spPr>
          <a:xfrm>
            <a:off x="6245097" y="3687190"/>
            <a:ext cx="236220" cy="7621"/>
          </a:xfrm>
          <a:custGeom>
            <a:avLst/>
            <a:gdLst/>
            <a:ahLst/>
            <a:cxnLst/>
            <a:rect l="0" t="0" r="0" b="0"/>
            <a:pathLst>
              <a:path w="236220" h="7621">
                <a:moveTo>
                  <a:pt x="0" y="7621"/>
                </a:moveTo>
                <a:lnTo>
                  <a:pt x="236220" y="7621"/>
                </a:lnTo>
                <a:lnTo>
                  <a:pt x="236220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3" name="Freeform 2333">
            <a:hlinkClick r:id="rId2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4" name="Freeform 2334">
            <a:hlinkClick r:id="rId2"/>
          </p:cNvPr>
          <p:cNvSpPr/>
          <p:nvPr/>
        </p:nvSpPr>
        <p:spPr>
          <a:xfrm>
            <a:off x="1080820" y="3862450"/>
            <a:ext cx="486156" cy="7620"/>
          </a:xfrm>
          <a:custGeom>
            <a:avLst/>
            <a:gdLst/>
            <a:ahLst/>
            <a:cxnLst/>
            <a:rect l="0" t="0" r="0" b="0"/>
            <a:pathLst>
              <a:path w="486156" h="7620">
                <a:moveTo>
                  <a:pt x="0" y="7620"/>
                </a:moveTo>
                <a:lnTo>
                  <a:pt x="486156" y="7620"/>
                </a:lnTo>
                <a:lnTo>
                  <a:pt x="48615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5" name="Freeform 2335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6" name="Freeform 2336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7" name="Freeform 2337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8" name="Freeform 2338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9" name="Freeform 2339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0" name="Freeform 2340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1" name="Freeform 2341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2" name="Freeform 2342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3" name="Freeform 2343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4" name="Freeform 2344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5" name="Freeform 2345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6" name="Freeform 2346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" name="Freeform 2347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8" name="Freeform 2348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0" name="Freeform 2350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1" name="Freeform 2351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>
            <a:hlinkClick r:id="rId3"/>
          </p:cNvPr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Freeform 2357">
            <a:hlinkClick r:id="rId3"/>
          </p:cNvPr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8" name="Freeform 2358">
            <a:hlinkClick r:id="rId3"/>
          </p:cNvPr>
          <p:cNvSpPr/>
          <p:nvPr/>
        </p:nvSpPr>
        <p:spPr>
          <a:xfrm>
            <a:off x="2647823" y="7893685"/>
            <a:ext cx="998220" cy="7619"/>
          </a:xfrm>
          <a:custGeom>
            <a:avLst/>
            <a:gdLst/>
            <a:ahLst/>
            <a:cxnLst/>
            <a:rect l="0" t="0" r="0" b="0"/>
            <a:pathLst>
              <a:path w="998220" h="7619">
                <a:moveTo>
                  <a:pt x="0" y="7619"/>
                </a:moveTo>
                <a:lnTo>
                  <a:pt x="998220" y="7619"/>
                </a:lnTo>
                <a:lnTo>
                  <a:pt x="99822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9" name="Freeform 235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0" name="Freeform 236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1" name="Freeform 236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2" name="Freeform 236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3" name="Freeform 236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4" name="Freeform 2364">
            <a:hlinkClick r:id="rId3"/>
          </p:cNvPr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5" name="Freeform 2365">
            <a:hlinkClick r:id="rId3"/>
          </p:cNvPr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6" name="Freeform 2366">
            <a:hlinkClick r:id="rId3"/>
          </p:cNvPr>
          <p:cNvSpPr/>
          <p:nvPr/>
        </p:nvSpPr>
        <p:spPr>
          <a:xfrm>
            <a:off x="1359661" y="9120886"/>
            <a:ext cx="498348" cy="7620"/>
          </a:xfrm>
          <a:custGeom>
            <a:avLst/>
            <a:gdLst/>
            <a:ahLst/>
            <a:cxnLst/>
            <a:rect l="0" t="0" r="0" b="0"/>
            <a:pathLst>
              <a:path w="498348" h="7620">
                <a:moveTo>
                  <a:pt x="0" y="7620"/>
                </a:moveTo>
                <a:lnTo>
                  <a:pt x="498348" y="7620"/>
                </a:lnTo>
                <a:lnTo>
                  <a:pt x="49834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7" name="Freeform 2367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8" name="Freeform 2368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9" name="Freeform 2369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0" name="Rectangle 237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35 </a:t>
            </a:r>
          </a:p>
        </p:txBody>
      </p:sp>
      <p:sp>
        <p:nvSpPr>
          <p:cNvPr id="2371" name="Rectangle 237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372" name="Rectangle 2372"/>
          <p:cNvSpPr/>
          <p:nvPr/>
        </p:nvSpPr>
        <p:spPr>
          <a:xfrm>
            <a:off x="1080820" y="871361"/>
            <a:ext cx="5437911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 al texto anterior, ya que en este se habla de la concertación posible del contrato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“por tiempo indefinido o por una duración determinada”, mientras que en el modificad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afirma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 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presume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celebrado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tiempo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indefinido”,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manifestación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celebrarse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determinada “solo …. por circunstancias de la producción o por sustitución de persona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trabajadora”,</a:t>
            </a:r>
            <a:r>
              <a:rPr lang="en-US" sz="1200" b="0" i="0" spc="6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siendo</a:t>
            </a:r>
            <a:r>
              <a:rPr lang="en-US" sz="1200" b="0" i="0" spc="6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necesario</a:t>
            </a:r>
            <a:r>
              <a:rPr lang="en-US" sz="1200" b="0" i="0" spc="6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6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concurran</a:t>
            </a:r>
            <a:r>
              <a:rPr lang="en-US" sz="1200" b="0" i="0" spc="6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tres</a:t>
            </a:r>
            <a:r>
              <a:rPr lang="en-US" sz="1200" b="0" i="0" spc="6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requisitos</a:t>
            </a:r>
            <a:r>
              <a:rPr lang="en-US" sz="1200" b="0" i="0" spc="6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6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6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puedan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formalizarse,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cuales</a:t>
            </a:r>
            <a:r>
              <a:rPr lang="en-US" sz="1200" b="0" i="0" spc="5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son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5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causa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habilitante</a:t>
            </a:r>
            <a:r>
              <a:rPr lang="en-US" sz="1200" b="0" i="0" spc="5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5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5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5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5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circunstancias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concretas 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justifican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 conexión con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 prevista”,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siend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fraudulento,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excesivo en el tiempo de su duración.   </a:t>
            </a:r>
          </a:p>
        </p:txBody>
      </p:sp>
      <p:sp>
        <p:nvSpPr>
          <p:cNvPr id="2373" name="Rectangle 2373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74" name="Rectangle 2374"/>
          <p:cNvSpPr/>
          <p:nvPr/>
        </p:nvSpPr>
        <p:spPr>
          <a:xfrm>
            <a:off x="1080820" y="2799476"/>
            <a:ext cx="5438749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art.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art.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12,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contrato 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 parcial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relevo,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permitiendo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ambos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concertarse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desapareciendo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prohibición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anteriormente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existent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uso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aprendizaje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(remito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punto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renovados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entrada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</a:p>
        </p:txBody>
      </p:sp>
      <p:sp>
        <p:nvSpPr>
          <p:cNvPr id="2375" name="Rectangle 2375"/>
          <p:cNvSpPr/>
          <p:nvPr/>
        </p:nvSpPr>
        <p:spPr>
          <a:xfrm>
            <a:off x="1080820" y="38514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76" name="Rectangle 2376"/>
          <p:cNvSpPr/>
          <p:nvPr/>
        </p:nvSpPr>
        <p:spPr>
          <a:xfrm>
            <a:off x="1080820" y="4026677"/>
            <a:ext cx="5437606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segundo lugar, el art. 16, que regula de forma sustancialmente diferente el contrato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5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especto</a:t>
            </a:r>
            <a:r>
              <a:rPr lang="en-US" sz="1200" b="0" i="0" spc="5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5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</a:t>
            </a:r>
            <a:r>
              <a:rPr lang="en-US" sz="1200" b="0" i="0" spc="5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modificado,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unificando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5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anteriormente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separada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fijos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fijos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periódicos,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conceptuándolo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común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aquel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concertarse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realización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naturaleza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estacional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productivas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temporada,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tengan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naturaleza</a:t>
            </a:r>
            <a:r>
              <a:rPr lang="en-US" sz="1200" b="0" i="0" spc="1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intermitente,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tengan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periodos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ejecución</a:t>
            </a:r>
            <a:r>
              <a:rPr lang="en-US" sz="1200" b="0" i="0" spc="2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ciertos,</a:t>
            </a:r>
            <a:r>
              <a:rPr lang="en-US" sz="1200" b="0" i="0" spc="2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determinados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indeterminados”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Teniendo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Ley 14/1994 de 1 de junio, por la que se regulan las empresas de trabajo temporal,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exactamente en su art. 10.3, con la posi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b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ilid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 concedida a las ETTs de formalizar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 modalidad contractual para la cobertura de contratos de puesta a disposición. </a:t>
            </a:r>
          </a:p>
        </p:txBody>
      </p:sp>
      <p:sp>
        <p:nvSpPr>
          <p:cNvPr id="2377" name="Rectangle 2377"/>
          <p:cNvSpPr/>
          <p:nvPr/>
        </p:nvSpPr>
        <p:spPr>
          <a:xfrm>
            <a:off x="1080820" y="59547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78" name="Rectangle 2378"/>
          <p:cNvSpPr/>
          <p:nvPr/>
        </p:nvSpPr>
        <p:spPr>
          <a:xfrm>
            <a:off x="1080820" y="6130051"/>
            <a:ext cx="5437047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cuarta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permitiendo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 del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selección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cobertura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puesto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trabajo. También,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abordé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abre en la disposición adicional quinta, con posible encaje a mi parecer en el nuevo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por necesidades de la producción, para los que deban formalizarse en el marco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</a:t>
            </a:r>
            <a:r>
              <a:rPr lang="en-US" sz="1200" b="0" i="0" spc="3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recuperación,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transformación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resiliencia,</a:t>
            </a:r>
            <a:r>
              <a:rPr lang="en-US" sz="1200" b="0" i="0" spc="3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3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formalicen en programas temporal cuya financiación provenga de la UE. </a:t>
            </a:r>
          </a:p>
        </p:txBody>
      </p:sp>
      <p:sp>
        <p:nvSpPr>
          <p:cNvPr id="2379" name="Rectangle 2379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80" name="Rectangle 2380"/>
          <p:cNvSpPr/>
          <p:nvPr/>
        </p:nvSpPr>
        <p:spPr>
          <a:xfrm>
            <a:off x="1080820" y="7707391"/>
            <a:ext cx="5435828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Obviamente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(remito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segunda</a:t>
            </a:r>
            <a:r>
              <a:rPr lang="en-US" sz="1200" b="0" i="0" spc="11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)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interés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transitorias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quinta,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bastando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reiterar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surgieron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 será aplicable a los contratos de interinidad que se formalicen entre el 31 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 de 2021 y el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3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0 de marzo de 2022, por no haber previsión expresa al respecto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tales disposiciones. </a:t>
            </a:r>
          </a:p>
        </p:txBody>
      </p:sp>
      <p:sp>
        <p:nvSpPr>
          <p:cNvPr id="2381" name="Rectangle 2381"/>
          <p:cNvSpPr/>
          <p:nvPr/>
        </p:nvSpPr>
        <p:spPr>
          <a:xfrm>
            <a:off x="1080820" y="85840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382" name="Rectangle 2382"/>
          <p:cNvSpPr/>
          <p:nvPr/>
        </p:nvSpPr>
        <p:spPr>
          <a:xfrm>
            <a:off x="1080820" y="8759332"/>
            <a:ext cx="5437987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en fin, relevancia indudable sin duda la tiene la disposición derogatoria única (remito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segunda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entrada),</a:t>
            </a:r>
            <a:r>
              <a:rPr lang="en-US" sz="1200" b="0" i="0" spc="19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poner</a:t>
            </a:r>
            <a:r>
              <a:rPr lang="en-US" sz="1200" b="0" i="0" spc="19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octava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relativa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vigor,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gradual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varios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relativos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 32/2021.  </a:t>
            </a:r>
          </a:p>
        </p:txBody>
      </p:sp>
      <p:sp>
        <p:nvSpPr>
          <p:cNvPr id="2383" name="Rectangle 2383"/>
          <p:cNvSpPr/>
          <p:nvPr/>
        </p:nvSpPr>
        <p:spPr>
          <a:xfrm>
            <a:off x="1080820" y="946032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Freeform 2384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5" name="Freeform 2385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6" name="Freeform 2386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7" name="Freeform 2387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8" name="Freeform 2388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9" name="Freeform 2389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0" name="Freeform 2390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1" name="Freeform 2391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2" name="Freeform 2392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3" name="Freeform 2393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4" name="Freeform 2394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5" name="Freeform 2395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" name="Freeform 2396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7" name="Freeform 2397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8" name="Freeform 2398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9" name="Freeform 2399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0" name="Freeform 2400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1" name="Freeform 2401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3" name="Freeform 2403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4" name="Freeform 2404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5" name="Freeform 2405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6" name="Freeform 2406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7" name="Freeform 2407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8" name="Freeform 2408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9" name="Freeform 2409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0" name="Freeform 2410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1" name="Freeform 2411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2" name="Freeform 2412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" name="Freeform 2413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" name="Freeform 2414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5" name="Freeform 2415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6" name="Freeform 2416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7" name="Freeform 2417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9" name="Freeform 2419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0" name="Freeform 2420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1" name="Freeform 2421">
            <a:hlinkClick r:id="rId2"/>
          </p:cNvPr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2" name="Freeform 2422">
            <a:hlinkClick r:id="rId2"/>
          </p:cNvPr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>
            <a:hlinkClick r:id="rId2"/>
          </p:cNvPr>
          <p:cNvSpPr/>
          <p:nvPr/>
        </p:nvSpPr>
        <p:spPr>
          <a:xfrm>
            <a:off x="3585083" y="7718425"/>
            <a:ext cx="1309370" cy="7619"/>
          </a:xfrm>
          <a:custGeom>
            <a:avLst/>
            <a:gdLst/>
            <a:ahLst/>
            <a:cxnLst/>
            <a:rect l="0" t="0" r="0" b="0"/>
            <a:pathLst>
              <a:path w="1309370" h="7619">
                <a:moveTo>
                  <a:pt x="0" y="7619"/>
                </a:moveTo>
                <a:lnTo>
                  <a:pt x="1309370" y="7619"/>
                </a:lnTo>
                <a:lnTo>
                  <a:pt x="130937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Freeform 2424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5" name="Freeform 2425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6" name="Freeform 2426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7" name="Freeform 2427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8" name="Freeform 2428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9" name="Freeform 2429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2" name="Freeform 2432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3" name="Freeform 2433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4" name="Freeform 2434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5" name="Rectangle 2435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36 </a:t>
            </a:r>
          </a:p>
        </p:txBody>
      </p:sp>
      <p:sp>
        <p:nvSpPr>
          <p:cNvPr id="2436" name="Rectangle 2436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437" name="Rectangle 2437"/>
          <p:cNvSpPr/>
          <p:nvPr/>
        </p:nvSpPr>
        <p:spPr>
          <a:xfrm>
            <a:off x="1080820" y="871361"/>
            <a:ext cx="5437758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último , si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b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ien referido únicamente a un sector de actividad y que por ello debe ser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monográfica,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32/2006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18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octubre,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construcción,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merecer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cita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peculiar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contratación</a:t>
            </a:r>
            <a:r>
              <a:rPr lang="en-US" sz="1200" b="0" i="0" spc="3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indefinida,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“contrato</a:t>
            </a:r>
            <a:r>
              <a:rPr lang="en-US" sz="1200" b="0" i="0" spc="3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</a:t>
            </a:r>
            <a:r>
              <a:rPr lang="en-US" sz="1200" b="0" i="0" spc="3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indefinido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adscrito</a:t>
            </a:r>
            <a:r>
              <a:rPr lang="en-US" sz="1200" b="0" i="0" spc="3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obra”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podrá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extinguirse “por motivos inherentes 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persona trabajadora”, redacción esta última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claramente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excluida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extinciones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computable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efectos de inclusión entre las extinciones que pueden llevar aparejadas,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superan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umbral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numérico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marcado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51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procedimiento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 colectivo. </a:t>
            </a:r>
          </a:p>
        </p:txBody>
      </p:sp>
      <p:sp>
        <p:nvSpPr>
          <p:cNvPr id="2438" name="Rectangle 2438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39" name="Rectangle 2439"/>
          <p:cNvSpPr/>
          <p:nvPr/>
        </p:nvSpPr>
        <p:spPr>
          <a:xfrm>
            <a:off x="1080820" y="2799476"/>
            <a:ext cx="5438597" cy="26564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define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modalidad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contractual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aquellos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tengan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tareas</a:t>
            </a:r>
            <a:r>
              <a:rPr lang="en-US" sz="1200" b="0" i="0" spc="3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3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finalidad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resultado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estén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vinculados</a:t>
            </a:r>
            <a:r>
              <a:rPr lang="en-US" sz="1200" b="0" i="0" spc="3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obras</a:t>
            </a:r>
            <a:r>
              <a:rPr lang="en-US" sz="1200" b="0" i="0" spc="3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construcción, teniendo en cuenta las actividades establecidas en el ámbito funcional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 General del Sector de la Construcción”, con obligación para la empresa, una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 finalizada la obra, de efectuarle una propuesta de recolocación por escrito y que 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anexará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3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3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3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debiendo</a:t>
            </a:r>
            <a:r>
              <a:rPr lang="en-US" sz="1200" b="0" i="0" spc="3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4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puesta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</a:t>
            </a:r>
            <a:r>
              <a:rPr lang="en-US" sz="1200" b="0" i="0" spc="-19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quince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antelación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fijándose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razones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considerarse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inguido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motivos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inherentes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trabajadora”,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entre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encuentran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algunos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suscitan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serias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dudas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puedan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considerarse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“inherentes”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 por ejemplo que exista “un exceso de personas con la cualificación necesaria pa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desarrollar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</a:t>
            </a:r>
            <a:r>
              <a:rPr lang="en-US" sz="1200" b="0" i="0" spc="2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mismas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funciones”,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inexistencia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provincia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esté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obras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acordes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cualificación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profesional,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función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grupo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analizada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cualificación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posible recualificación”.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40" name="Rectangle 2440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41" name="Rectangle 2441"/>
          <p:cNvSpPr/>
          <p:nvPr/>
        </p:nvSpPr>
        <p:spPr>
          <a:xfrm>
            <a:off x="1080820" y="5604017"/>
            <a:ext cx="5436844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8. Es deseable, no parece que haya discrepancias al respecto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 los agentes sociales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llegar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coincidan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necesariamente,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 en España y avanzar hacia una mayor seguridad en el empleo, que no pasa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acogido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sino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también,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más,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permanentemente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puesta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capacidad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obligada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adaptación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realidades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económicas,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organizativas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productivas.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tasas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deviene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absolutamente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tarea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nada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fácil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demuestran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datos de mercado de trabajo disponible en el último informe del SEPE (2020) y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recientes de 2021 a los que me refiero a continuación. </a:t>
            </a:r>
          </a:p>
        </p:txBody>
      </p:sp>
      <p:sp>
        <p:nvSpPr>
          <p:cNvPr id="2442" name="Rectangle 2442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43" name="Rectangle 2443"/>
          <p:cNvSpPr/>
          <p:nvPr/>
        </p:nvSpPr>
        <p:spPr>
          <a:xfrm>
            <a:off x="1080820" y="7532131"/>
            <a:ext cx="5437454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prestamos atención en primer lugar al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informe del año 2020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, y siempre partiendo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se trató de un año atípico por la grave crisis sanitaria y su impacto sobre el mundo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trabajo,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conocemos 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formalizaron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15.943.061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9,69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indefinidos, en concreto 1.545.610, con inclusión de los que pasaron a tal status jurídic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 la temporalidad inicial y el 90,31 % temporales, es decir 14.397.451. </a:t>
            </a:r>
          </a:p>
        </p:txBody>
      </p:sp>
      <p:sp>
        <p:nvSpPr>
          <p:cNvPr id="2444" name="Rectangle 2444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445" name="Rectangle 2445"/>
          <p:cNvSpPr/>
          <p:nvPr/>
        </p:nvSpPr>
        <p:spPr>
          <a:xfrm>
            <a:off x="1080820" y="8584072"/>
            <a:ext cx="5435752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4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adjuntan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comprobará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inmediatamente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 de la reforma operada por el RDL 32/2021, ya que el 39,15 % (6.241.088)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fueron contratos para obra o servicio determinado, justamente la modalidad contractual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desaparece,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porcentaje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poco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debajo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42,51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eventual por necesidades de la producción (6.777.227), y muy por delante de la tercera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utilizada,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interinidad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(o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Freeform 244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7" name="Freeform 244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8" name="Freeform 244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9" name="Freeform 244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0" name="Freeform 245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1" name="Freeform 245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2" name="Freeform 245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3" name="Freeform 245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4" name="Freeform 245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5" name="Freeform 245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6" name="Freeform 245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" name="Freeform 245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" name="Freeform 245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" name="Freeform 245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" name="Freeform 246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" name="Freeform 2461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2" name="Freeform 2462">
            <a:hlinkClick r:id="rId2"/>
          </p:cNvPr>
          <p:cNvSpPr/>
          <p:nvPr/>
        </p:nvSpPr>
        <p:spPr>
          <a:xfrm>
            <a:off x="2970910" y="3687190"/>
            <a:ext cx="849173" cy="7621"/>
          </a:xfrm>
          <a:custGeom>
            <a:avLst/>
            <a:gdLst/>
            <a:ahLst/>
            <a:cxnLst/>
            <a:rect l="0" t="0" r="0" b="0"/>
            <a:pathLst>
              <a:path w="849173" h="7621">
                <a:moveTo>
                  <a:pt x="0" y="7621"/>
                </a:moveTo>
                <a:lnTo>
                  <a:pt x="849173" y="7621"/>
                </a:lnTo>
                <a:lnTo>
                  <a:pt x="849173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3" name="Freeform 2463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4" name="Freeform 2464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5" name="Freeform 2465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6" name="Freeform 2466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7" name="Freeform 2467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8" name="Freeform 2468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9" name="Freeform 2469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4" name="Freeform 2474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5" name="Freeform 2475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6" name="Freeform 2476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7" name="Freeform 2477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8" name="Freeform 2478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9" name="Freeform 2479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>
            <a:off x="1080820" y="7384668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>
            <a:off x="1080820" y="7384668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>
            <a:off x="1093012" y="7384668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7" name="Freeform 2487"/>
          <p:cNvSpPr/>
          <p:nvPr/>
        </p:nvSpPr>
        <p:spPr>
          <a:xfrm>
            <a:off x="3775583" y="7384668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" name="Freeform 2488"/>
          <p:cNvSpPr/>
          <p:nvPr/>
        </p:nvSpPr>
        <p:spPr>
          <a:xfrm>
            <a:off x="3787775" y="7384668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9" name="Freeform 2489"/>
          <p:cNvSpPr/>
          <p:nvPr/>
        </p:nvSpPr>
        <p:spPr>
          <a:xfrm>
            <a:off x="6469126" y="7384668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0" name="Freeform 2490"/>
          <p:cNvSpPr/>
          <p:nvPr/>
        </p:nvSpPr>
        <p:spPr>
          <a:xfrm>
            <a:off x="6469126" y="7384668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" name="Freeform 2491"/>
          <p:cNvSpPr/>
          <p:nvPr/>
        </p:nvSpPr>
        <p:spPr>
          <a:xfrm>
            <a:off x="1080820" y="7396860"/>
            <a:ext cx="12192" cy="175260"/>
          </a:xfrm>
          <a:custGeom>
            <a:avLst/>
            <a:gdLst/>
            <a:ahLst/>
            <a:cxnLst/>
            <a:rect l="0" t="0" r="0" b="0"/>
            <a:pathLst>
              <a:path w="12192" h="175260">
                <a:moveTo>
                  <a:pt x="0" y="175260"/>
                </a:moveTo>
                <a:lnTo>
                  <a:pt x="12192" y="175260"/>
                </a:lnTo>
                <a:lnTo>
                  <a:pt x="12192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2" name="Freeform 2492"/>
          <p:cNvSpPr/>
          <p:nvPr/>
        </p:nvSpPr>
        <p:spPr>
          <a:xfrm>
            <a:off x="3775583" y="7396860"/>
            <a:ext cx="12192" cy="175260"/>
          </a:xfrm>
          <a:custGeom>
            <a:avLst/>
            <a:gdLst/>
            <a:ahLst/>
            <a:cxnLst/>
            <a:rect l="0" t="0" r="0" b="0"/>
            <a:pathLst>
              <a:path w="12192" h="175260">
                <a:moveTo>
                  <a:pt x="0" y="175260"/>
                </a:moveTo>
                <a:lnTo>
                  <a:pt x="12192" y="175260"/>
                </a:lnTo>
                <a:lnTo>
                  <a:pt x="12192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3" name="Freeform 2493"/>
          <p:cNvSpPr/>
          <p:nvPr/>
        </p:nvSpPr>
        <p:spPr>
          <a:xfrm>
            <a:off x="6469126" y="7396860"/>
            <a:ext cx="12191" cy="175260"/>
          </a:xfrm>
          <a:custGeom>
            <a:avLst/>
            <a:gdLst/>
            <a:ahLst/>
            <a:cxnLst/>
            <a:rect l="0" t="0" r="0" b="0"/>
            <a:pathLst>
              <a:path w="12191" h="175260">
                <a:moveTo>
                  <a:pt x="0" y="175260"/>
                </a:moveTo>
                <a:lnTo>
                  <a:pt x="12191" y="175260"/>
                </a:lnTo>
                <a:lnTo>
                  <a:pt x="12191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>
            <a:off x="1080820" y="7572120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>
            <a:off x="1093012" y="7572120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>
            <a:off x="3775583" y="7572120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>
            <a:off x="3787775" y="7572120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8" name="Freeform 2498"/>
          <p:cNvSpPr/>
          <p:nvPr/>
        </p:nvSpPr>
        <p:spPr>
          <a:xfrm>
            <a:off x="6469126" y="7572120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9" name="Freeform 2499"/>
          <p:cNvSpPr/>
          <p:nvPr/>
        </p:nvSpPr>
        <p:spPr>
          <a:xfrm>
            <a:off x="1080820" y="7584389"/>
            <a:ext cx="12192" cy="2104898"/>
          </a:xfrm>
          <a:custGeom>
            <a:avLst/>
            <a:gdLst/>
            <a:ahLst/>
            <a:cxnLst/>
            <a:rect l="0" t="0" r="0" b="0"/>
            <a:pathLst>
              <a:path w="12192" h="2104898">
                <a:moveTo>
                  <a:pt x="0" y="2104898"/>
                </a:moveTo>
                <a:lnTo>
                  <a:pt x="12192" y="2104898"/>
                </a:lnTo>
                <a:lnTo>
                  <a:pt x="12192" y="0"/>
                </a:lnTo>
                <a:lnTo>
                  <a:pt x="0" y="0"/>
                </a:lnTo>
                <a:lnTo>
                  <a:pt x="0" y="21048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0" name="Freeform 2500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1" name="Freeform 2501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2" name="Freeform 2502"/>
          <p:cNvSpPr/>
          <p:nvPr/>
        </p:nvSpPr>
        <p:spPr>
          <a:xfrm>
            <a:off x="1093012" y="9689287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>
            <a:off x="3775583" y="7584389"/>
            <a:ext cx="12192" cy="2104898"/>
          </a:xfrm>
          <a:custGeom>
            <a:avLst/>
            <a:gdLst/>
            <a:ahLst/>
            <a:cxnLst/>
            <a:rect l="0" t="0" r="0" b="0"/>
            <a:pathLst>
              <a:path w="12192" h="2104898">
                <a:moveTo>
                  <a:pt x="0" y="2104898"/>
                </a:moveTo>
                <a:lnTo>
                  <a:pt x="12192" y="2104898"/>
                </a:lnTo>
                <a:lnTo>
                  <a:pt x="12192" y="0"/>
                </a:lnTo>
                <a:lnTo>
                  <a:pt x="0" y="0"/>
                </a:lnTo>
                <a:lnTo>
                  <a:pt x="0" y="21048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>
            <a:off x="3775583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>
            <a:off x="3787775" y="9689287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>
            <a:off x="6469126" y="7584389"/>
            <a:ext cx="12191" cy="2104898"/>
          </a:xfrm>
          <a:custGeom>
            <a:avLst/>
            <a:gdLst/>
            <a:ahLst/>
            <a:cxnLst/>
            <a:rect l="0" t="0" r="0" b="0"/>
            <a:pathLst>
              <a:path w="12191" h="2104898">
                <a:moveTo>
                  <a:pt x="0" y="2104898"/>
                </a:moveTo>
                <a:lnTo>
                  <a:pt x="12191" y="2104898"/>
                </a:lnTo>
                <a:lnTo>
                  <a:pt x="12191" y="0"/>
                </a:lnTo>
                <a:lnTo>
                  <a:pt x="0" y="0"/>
                </a:lnTo>
                <a:lnTo>
                  <a:pt x="0" y="21048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Rectangle 250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37 </a:t>
            </a:r>
          </a:p>
        </p:txBody>
      </p:sp>
      <p:sp>
        <p:nvSpPr>
          <p:cNvPr id="2510" name="Rectangle 251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511" name="Rectangle 2511"/>
          <p:cNvSpPr/>
          <p:nvPr/>
        </p:nvSpPr>
        <p:spPr>
          <a:xfrm>
            <a:off x="1080820" y="871361"/>
            <a:ext cx="5435066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 terminología) que supuso un 7,46 % del total (1.188.747). Con estas cifras, no 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extrañar, si tenemos en cuenta el tejido productivo español, que el mayor número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contratos, sobre el total de los formalizados en 2020, se diera en el sector de la industri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manufacturera (1.837.487, 11,53 %), seguida de la hostelería (790.806, 11,23 %) y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comercio al por mayor y por menor (1.714.492, 10,75 %). </a:t>
            </a:r>
          </a:p>
        </p:txBody>
      </p:sp>
      <p:sp>
        <p:nvSpPr>
          <p:cNvPr id="2512" name="Rectangle 2512"/>
          <p:cNvSpPr/>
          <p:nvPr/>
        </p:nvSpPr>
        <p:spPr>
          <a:xfrm>
            <a:off x="1080820" y="17479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513" name="Rectangle 2513"/>
          <p:cNvSpPr/>
          <p:nvPr/>
        </p:nvSpPr>
        <p:spPr>
          <a:xfrm>
            <a:off x="1080820" y="1923176"/>
            <a:ext cx="5437200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otros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considero</a:t>
            </a:r>
            <a:r>
              <a:rPr lang="en-US" sz="1200" b="0" i="0" spc="4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reseñables</a:t>
            </a:r>
            <a:r>
              <a:rPr lang="en-US" sz="1200" b="0" i="0" spc="4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incidir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 como en una posible precariedad, cual es el de la contratación temporal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parcial,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37,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43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(4.373.466)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formalizados,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el número de contratos firmados por cada trabajador o trabajadora, ya que solo poco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mitad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53,79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%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firmó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único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el 20,36 % firmó dos, el 9,45 % tres, y el 16,40 % un número superior, llegando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darse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84.560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firmaron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 alcanzar un total de 2.281.137. </a:t>
            </a:r>
          </a:p>
        </p:txBody>
      </p:sp>
      <p:sp>
        <p:nvSpPr>
          <p:cNvPr id="2514" name="Rectangle 2514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515" name="Rectangle 2515"/>
          <p:cNvSpPr/>
          <p:nvPr/>
        </p:nvSpPr>
        <p:spPr>
          <a:xfrm>
            <a:off x="1080820" y="3500897"/>
            <a:ext cx="5438597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nos detenemos ahora en los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datos de 2021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, muy recientemente conocidos se observa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consecuencia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lógica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llegando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19.384.359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formalizados,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peso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(2.113.341)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(17.271.018),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puntos y medi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por encima de la cifra de 2020 (12,23 %), siendo los porcentajes de 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 modalidades contractuales más utilizadas parecidos a los de 2.020, con un peso algo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menor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correlativo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eventual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 de la producción, que se une al incremento de la contratación indefinida.    </a:t>
            </a:r>
          </a:p>
        </p:txBody>
      </p:sp>
      <p:sp>
        <p:nvSpPr>
          <p:cNvPr id="2516" name="Rectangle 2516"/>
          <p:cNvSpPr/>
          <p:nvPr/>
        </p:nvSpPr>
        <p:spPr>
          <a:xfrm>
            <a:off x="1080820" y="49029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517" name="Rectangle 2517"/>
          <p:cNvSpPr/>
          <p:nvPr/>
        </p:nvSpPr>
        <p:spPr>
          <a:xfrm>
            <a:off x="1080820" y="5078237"/>
            <a:ext cx="5437301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9.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submodalidad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atenemos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tesis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 sobre la existencia de una única modalidad contractual de duración determinada,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sustituye al anterior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eventual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producción, 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se mantiene la misma duración máxima de seis meses que pueden llegar hasta doce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pacta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(sin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precisión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territorial) y con la posibilidad de formalizar una prórroga, con el límite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la 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 legal o convencionalmente prevista, si la duración inicial fuera inferior a esta,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despareciendo la vinculación del período a otro superior (doce, o dieciocho meses segú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pacto convencional sectorial estatal o en su defecto de ámbito inferior) y que se contaba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partir del momento en que se produjeran dichas causas. </a:t>
            </a:r>
          </a:p>
        </p:txBody>
      </p:sp>
      <p:sp>
        <p:nvSpPr>
          <p:cNvPr id="2518" name="Rectangle 2518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519" name="Rectangle 2519"/>
          <p:cNvSpPr/>
          <p:nvPr/>
        </p:nvSpPr>
        <p:spPr>
          <a:xfrm>
            <a:off x="1080820" y="7006351"/>
            <a:ext cx="543260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Veamos la redacción de la norma derogada, a partir del 30 de marzo de 2022 y la de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 para observar las diferencias: </a:t>
            </a:r>
          </a:p>
        </p:txBody>
      </p:sp>
      <p:sp>
        <p:nvSpPr>
          <p:cNvPr id="2520" name="Rectangle 2520"/>
          <p:cNvSpPr/>
          <p:nvPr/>
        </p:nvSpPr>
        <p:spPr>
          <a:xfrm>
            <a:off x="1155496" y="7369063"/>
            <a:ext cx="195562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hasta 30.3.2022.  </a:t>
            </a:r>
          </a:p>
        </p:txBody>
      </p:sp>
      <p:sp>
        <p:nvSpPr>
          <p:cNvPr id="2521" name="Rectangle 2521"/>
          <p:cNvSpPr/>
          <p:nvPr/>
        </p:nvSpPr>
        <p:spPr>
          <a:xfrm>
            <a:off x="3848989" y="7369063"/>
            <a:ext cx="222237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a partir de 30.3.2022. </a:t>
            </a:r>
          </a:p>
        </p:txBody>
      </p:sp>
      <p:sp>
        <p:nvSpPr>
          <p:cNvPr id="2522" name="Rectangle 2522"/>
          <p:cNvSpPr/>
          <p:nvPr/>
        </p:nvSpPr>
        <p:spPr>
          <a:xfrm>
            <a:off x="1155496" y="7558039"/>
            <a:ext cx="2595219" cy="2130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circunstancias</a:t>
            </a:r>
            <a:r>
              <a:rPr lang="en-US" sz="1200" b="0" i="0" spc="2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mercado, </a:t>
            </a:r>
          </a:p>
          <a:p>
            <a:pPr marL="0">
              <a:lnSpc>
                <a:spcPts val="1380"/>
              </a:lnSpc>
              <a:tabLst>
                <a:tab pos="906475" algn="l"/>
                <a:tab pos="1179118" algn="l"/>
                <a:tab pos="1664817" algn="l"/>
                <a:tab pos="1870405" algn="l"/>
                <a:tab pos="2412796" algn="l"/>
              </a:tabLst>
            </a:pPr>
            <a:r>
              <a:rPr lang="en-US" sz="1200" b="0" i="0" spc="0" baseline="0" dirty="0">
                <a:latin typeface="Times New Roman"/>
              </a:rPr>
              <a:t>acumulación 	de 	tareas 	o 	exceso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pedidos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así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exigieran,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tratándose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empresa.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tales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casos,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podrán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tener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duración máxima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seis meses,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doce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meses,</a:t>
            </a:r>
            <a:r>
              <a:rPr lang="en-US" sz="1200" b="0" i="0" spc="3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contados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partir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momento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produzcan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dichas</a:t>
            </a:r>
            <a:r>
              <a:rPr lang="en-US" sz="1200" b="0" i="0" spc="1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causas.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estatal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o,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defecto,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inferior,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modificarse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 </a:t>
            </a:r>
          </a:p>
        </p:txBody>
      </p:sp>
      <p:sp>
        <p:nvSpPr>
          <p:cNvPr id="2523" name="Rectangle 2523"/>
          <p:cNvSpPr/>
          <p:nvPr/>
        </p:nvSpPr>
        <p:spPr>
          <a:xfrm>
            <a:off x="3848989" y="7558039"/>
            <a:ext cx="2594457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</a:tabLst>
            </a:pPr>
            <a:r>
              <a:rPr lang="en-US" sz="1200" b="0" i="0" spc="0" baseline="0" dirty="0">
                <a:latin typeface="Times New Roman"/>
              </a:rPr>
              <a:t>2. 	A</a:t>
            </a:r>
            <a:r>
              <a:rPr lang="en-US" sz="1200" b="0" i="0" spc="5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</a:t>
            </a:r>
            <a:r>
              <a:rPr lang="en-US" sz="1200" b="0" i="0" spc="5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5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 </a:t>
            </a:r>
          </a:p>
          <a:p>
            <a:pPr marL="0">
              <a:lnSpc>
                <a:spcPts val="1380"/>
              </a:lnSpc>
              <a:tabLst>
                <a:tab pos="1171803" algn="l"/>
                <a:tab pos="2327910" algn="l"/>
              </a:tabLst>
            </a:pPr>
            <a:r>
              <a:rPr lang="en-US" sz="1200" b="0" i="0" spc="0" baseline="0" dirty="0">
                <a:latin typeface="Times New Roman"/>
              </a:rPr>
              <a:t>artículo, </a:t>
            </a:r>
            <a:r>
              <a:rPr lang="en-US" sz="1200" b="1" i="0" spc="0" baseline="0" dirty="0">
                <a:latin typeface="Times New Roman"/>
              </a:rPr>
              <a:t>se 	entenderá 	por </a:t>
            </a:r>
          </a:p>
          <a:p>
            <a:pPr marL="0">
              <a:lnSpc>
                <a:spcPts val="1379"/>
              </a:lnSpc>
              <a:tabLst>
                <a:tab pos="1057198" algn="l"/>
                <a:tab pos="1336547" algn="l"/>
                <a:tab pos="1581759" algn="l"/>
                <a:tab pos="2445105" algn="l"/>
              </a:tabLst>
            </a:pPr>
            <a:r>
              <a:rPr lang="en-US" sz="1200" b="1" i="0" spc="0" baseline="0" dirty="0">
                <a:latin typeface="Times New Roman"/>
              </a:rPr>
              <a:t>circunstancias 	de 	la 	producción 	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incremento</a:t>
            </a:r>
            <a:r>
              <a:rPr lang="en-US" sz="1200" b="1" i="0" spc="22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ocasional</a:t>
            </a:r>
            <a:r>
              <a:rPr lang="en-US" sz="1200" b="1" i="0" spc="22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imprevisible</a:t>
            </a:r>
            <a:r>
              <a:rPr lang="en-US" sz="1200" b="1" i="0" spc="2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las oscilaciones que, aun tratándose 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4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actividad</a:t>
            </a:r>
            <a:r>
              <a:rPr lang="en-US" sz="1200" b="1" i="0" spc="4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normal</a:t>
            </a:r>
            <a:r>
              <a:rPr lang="en-US" sz="1200" b="1" i="0" spc="48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4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empresa,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generan un desajuste temporal entre el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empleo</a:t>
            </a:r>
            <a:r>
              <a:rPr lang="en-US" sz="1200" b="1" i="0" spc="2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estable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disponible</a:t>
            </a:r>
            <a:r>
              <a:rPr lang="en-US" sz="1200" b="1" i="0" spc="2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requiere,</a:t>
            </a:r>
            <a:r>
              <a:rPr lang="en-US" sz="1200" b="1" i="0" spc="-3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siempre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no</a:t>
            </a:r>
            <a:r>
              <a:rPr lang="en-US" sz="1200" b="1" i="0" spc="-3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responda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supuestos incluidos en 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l artículo 16.1.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24" name="Rectangle 2524"/>
          <p:cNvSpPr/>
          <p:nvPr/>
        </p:nvSpPr>
        <p:spPr>
          <a:xfrm>
            <a:off x="3848989" y="931096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Freeform 2525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Freeform 2526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8" name="Freeform 2528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9" name="Freeform 2529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1" name="Freeform 2531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2" name="Freeform 2532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3" name="Freeform 2533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4" name="Freeform 2534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5" name="Freeform 2535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6" name="Freeform 2536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8" name="Freeform 2538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9" name="Freeform 2539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0" name="Freeform 2540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1" name="Rectangle 254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38 </a:t>
            </a:r>
          </a:p>
        </p:txBody>
      </p:sp>
      <p:sp>
        <p:nvSpPr>
          <p:cNvPr id="2542" name="Rectangle 254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543" name="Rectangle 2543"/>
          <p:cNvSpPr/>
          <p:nvPr/>
        </p:nvSpPr>
        <p:spPr>
          <a:xfrm>
            <a:off x="1155496" y="885078"/>
            <a:ext cx="2595245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máxima</a:t>
            </a:r>
            <a:r>
              <a:rPr lang="en-US" sz="1200" b="0" i="0" spc="2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estos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2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4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puedan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realizar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atención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carácter</a:t>
            </a:r>
            <a:r>
              <a:rPr lang="en-US" sz="1200" b="0" i="0" spc="6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estacional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actividad en que dichas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circunstancias 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puedan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producir.</a:t>
            </a:r>
            <a:r>
              <a:rPr lang="en-US" sz="1200" b="0" i="0" spc="5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tal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supuesto,</a:t>
            </a:r>
            <a:r>
              <a:rPr lang="en-US" sz="1200" b="0" i="0" spc="5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máximo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realizar</a:t>
            </a:r>
            <a:r>
              <a:rPr lang="en-US" sz="1200" b="0" i="0" spc="5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dieciocho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meses,</a:t>
            </a:r>
            <a:r>
              <a:rPr lang="en-US" sz="1200" b="0" i="0" spc="5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pudiendo superar la duración del contrato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4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tres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cuartas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partes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4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referencia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establecido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ni,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máximo,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doce meses. </a:t>
            </a:r>
          </a:p>
        </p:txBody>
      </p:sp>
      <p:sp>
        <p:nvSpPr>
          <p:cNvPr id="2544" name="Rectangle 2544"/>
          <p:cNvSpPr/>
          <p:nvPr/>
        </p:nvSpPr>
        <p:spPr>
          <a:xfrm>
            <a:off x="1155496" y="28131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545" name="Rectangle 2545"/>
          <p:cNvSpPr/>
          <p:nvPr/>
        </p:nvSpPr>
        <p:spPr>
          <a:xfrm>
            <a:off x="1155496" y="29884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46" name="Rectangle 2546"/>
          <p:cNvSpPr/>
          <p:nvPr/>
        </p:nvSpPr>
        <p:spPr>
          <a:xfrm>
            <a:off x="1155496" y="31637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47" name="Rectangle 2547"/>
          <p:cNvSpPr/>
          <p:nvPr/>
        </p:nvSpPr>
        <p:spPr>
          <a:xfrm>
            <a:off x="1155496" y="33389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48" name="Rectangle 2548"/>
          <p:cNvSpPr/>
          <p:nvPr/>
        </p:nvSpPr>
        <p:spPr>
          <a:xfrm>
            <a:off x="1155496" y="3514613"/>
            <a:ext cx="2595702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concertado por una duración inferior a la </a:t>
            </a:r>
          </a:p>
          <a:p>
            <a:pPr marL="0">
              <a:lnSpc>
                <a:spcPts val="1380"/>
              </a:lnSpc>
              <a:tabLst>
                <a:tab pos="659739" algn="l"/>
                <a:tab pos="1124407" algn="l"/>
                <a:tab pos="1371142" algn="l"/>
              </a:tabLst>
            </a:pPr>
            <a:r>
              <a:rPr lang="en-US" sz="1200" b="0" i="0" spc="0" baseline="0" dirty="0">
                <a:latin typeface="Times New Roman"/>
              </a:rPr>
              <a:t>máxima 	legal 	o 	convencionalmente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establecida,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3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prorrogarse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acuerdo de las partes, por una única vez,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4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total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pueda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exceder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 máxima. </a:t>
            </a:r>
          </a:p>
        </p:txBody>
      </p:sp>
      <p:sp>
        <p:nvSpPr>
          <p:cNvPr id="2549" name="Rectangle 2549"/>
          <p:cNvSpPr/>
          <p:nvPr/>
        </p:nvSpPr>
        <p:spPr>
          <a:xfrm>
            <a:off x="1155496" y="474143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550" name="Rectangle 2550"/>
          <p:cNvSpPr/>
          <p:nvPr/>
        </p:nvSpPr>
        <p:spPr>
          <a:xfrm>
            <a:off x="1155496" y="4916693"/>
            <a:ext cx="2595397" cy="1427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0695" algn="l"/>
                <a:tab pos="1107490" algn="l"/>
                <a:tab pos="1835505" algn="l"/>
                <a:tab pos="2131009" algn="l"/>
              </a:tabLst>
            </a:pPr>
            <a:r>
              <a:rPr lang="en-US" sz="1200" b="0" i="0" spc="0" baseline="0" dirty="0">
                <a:latin typeface="Times New Roman"/>
              </a:rPr>
              <a:t>Por 	convenio 	colectivo 	se 	podrán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determinar</a:t>
            </a:r>
            <a:r>
              <a:rPr lang="en-US" sz="1200" b="0" i="0" spc="4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5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actividades</a:t>
            </a:r>
            <a:r>
              <a:rPr lang="en-US" sz="1200" b="0" i="0" spc="5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5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67"/>
              </a:lnSpc>
              <a:tabLst>
                <a:tab pos="790803" algn="l"/>
                <a:tab pos="1812366" algn="l"/>
              </a:tabLst>
            </a:pPr>
            <a:r>
              <a:rPr lang="en-US" sz="1200" b="0" i="0" spc="0" baseline="0" dirty="0">
                <a:latin typeface="Times New Roman"/>
              </a:rPr>
              <a:t>puedan 	contratarse 	trabajadores </a:t>
            </a:r>
          </a:p>
          <a:p>
            <a:pPr marL="0">
              <a:lnSpc>
                <a:spcPts val="1380"/>
              </a:lnSpc>
              <a:tabLst>
                <a:tab pos="833475" algn="l"/>
                <a:tab pos="1156411" algn="l"/>
                <a:tab pos="1649882" algn="l"/>
                <a:tab pos="2056638" algn="l"/>
              </a:tabLst>
            </a:pPr>
            <a:r>
              <a:rPr lang="en-US" sz="1200" b="0" i="0" spc="0" baseline="0" dirty="0">
                <a:latin typeface="Times New Roman"/>
              </a:rPr>
              <a:t>eventuales, 	así 	como 	fijar 	criterios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generales relativos a la adecuada relación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volumen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</a:t>
            </a:r>
            <a:r>
              <a:rPr lang="en-US" sz="1200" b="0" i="0" spc="6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modalidad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contractual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plantilla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total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empresa. </a:t>
            </a:r>
          </a:p>
        </p:txBody>
      </p:sp>
      <p:sp>
        <p:nvSpPr>
          <p:cNvPr id="2551" name="Rectangle 2551"/>
          <p:cNvSpPr/>
          <p:nvPr/>
        </p:nvSpPr>
        <p:spPr>
          <a:xfrm>
            <a:off x="3848989" y="885078"/>
            <a:ext cx="2594152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Entre las oscilaciones a</a:t>
            </a:r>
            <a:r>
              <a:rPr lang="en-US" sz="1200" b="1" i="0" spc="-1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 se refiere el </a:t>
            </a:r>
          </a:p>
          <a:p>
            <a:pPr marL="0">
              <a:lnSpc>
                <a:spcPts val="1382"/>
              </a:lnSpc>
              <a:tabLst>
                <a:tab pos="717499" algn="l"/>
                <a:tab pos="1471269" algn="l"/>
                <a:tab pos="1817065" algn="l"/>
              </a:tabLst>
            </a:pPr>
            <a:r>
              <a:rPr lang="en-US" sz="1200" b="1" i="0" spc="0" baseline="0" dirty="0">
                <a:latin typeface="Times New Roman"/>
              </a:rPr>
              <a:t>párrafo 	anterior 	se 	entenderán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incluida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aquellas</a:t>
            </a:r>
            <a:r>
              <a:rPr lang="en-US" sz="1200" b="1" i="0" spc="2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derivan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vacaciones anuales.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52" name="Rectangle 2552"/>
          <p:cNvSpPr/>
          <p:nvPr/>
        </p:nvSpPr>
        <p:spPr>
          <a:xfrm>
            <a:off x="3848989" y="15863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553" name="Rectangle 2553"/>
          <p:cNvSpPr/>
          <p:nvPr/>
        </p:nvSpPr>
        <p:spPr>
          <a:xfrm>
            <a:off x="3848989" y="1761632"/>
            <a:ext cx="2595448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73303" algn="l"/>
                <a:tab pos="982522" algn="l"/>
                <a:tab pos="1680362" algn="l"/>
                <a:tab pos="2023110" algn="l"/>
              </a:tabLst>
            </a:pPr>
            <a:r>
              <a:rPr lang="en-US" sz="1200" b="0" i="0" spc="0" baseline="0" dirty="0">
                <a:latin typeface="Times New Roman"/>
              </a:rPr>
              <a:t>Cuando 	el 	contrato 	de 	duración </a:t>
            </a:r>
          </a:p>
          <a:p>
            <a:pPr marL="0">
              <a:lnSpc>
                <a:spcPts val="1379"/>
              </a:lnSpc>
              <a:tabLst>
                <a:tab pos="1042111" algn="l"/>
                <a:tab pos="1901037" algn="l"/>
                <a:tab pos="2259025" algn="l"/>
              </a:tabLst>
            </a:pPr>
            <a:r>
              <a:rPr lang="en-US" sz="1200" b="0" i="0" spc="0" baseline="0" dirty="0">
                <a:latin typeface="Times New Roman"/>
              </a:rPr>
              <a:t>determinada 	obedezca 	a 	estas </a:t>
            </a:r>
          </a:p>
          <a:p>
            <a:pPr marL="0">
              <a:lnSpc>
                <a:spcPts val="1379"/>
              </a:lnSpc>
              <a:tabLst>
                <a:tab pos="1006906" algn="l"/>
                <a:tab pos="1294790" algn="l"/>
                <a:tab pos="1552041" algn="l"/>
                <a:tab pos="2420340" algn="l"/>
              </a:tabLst>
            </a:pPr>
            <a:r>
              <a:rPr lang="en-US" sz="1200" b="0" i="0" spc="0" baseline="0" dirty="0">
                <a:latin typeface="Times New Roman"/>
              </a:rPr>
              <a:t>circunstancias 	de 	la 	producción, 	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superior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seis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meses. Por convenio colectivo de ámbito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sectorial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ampliar</a:t>
            </a:r>
            <a:r>
              <a:rPr lang="en-US" sz="1200" b="0" i="0" spc="4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máxima del contrato hasta un año. </a:t>
            </a:r>
          </a:p>
        </p:txBody>
      </p:sp>
      <p:sp>
        <p:nvSpPr>
          <p:cNvPr id="2554" name="Rectangle 2554"/>
          <p:cNvSpPr/>
          <p:nvPr/>
        </p:nvSpPr>
        <p:spPr>
          <a:xfrm>
            <a:off x="3848989" y="29884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555" name="Rectangle 2555"/>
          <p:cNvSpPr/>
          <p:nvPr/>
        </p:nvSpPr>
        <p:spPr>
          <a:xfrm>
            <a:off x="3848989" y="31637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56" name="Rectangle 2556"/>
          <p:cNvSpPr/>
          <p:nvPr/>
        </p:nvSpPr>
        <p:spPr>
          <a:xfrm>
            <a:off x="3848989" y="33389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57" name="Rectangle 2557"/>
          <p:cNvSpPr/>
          <p:nvPr/>
        </p:nvSpPr>
        <p:spPr>
          <a:xfrm>
            <a:off x="3848989" y="351461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58" name="Rectangle 2558"/>
          <p:cNvSpPr/>
          <p:nvPr/>
        </p:nvSpPr>
        <p:spPr>
          <a:xfrm>
            <a:off x="3848989" y="3689872"/>
            <a:ext cx="2595752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concertado por una duración inferior a la </a:t>
            </a:r>
          </a:p>
          <a:p>
            <a:pPr marL="0">
              <a:lnSpc>
                <a:spcPts val="1380"/>
              </a:lnSpc>
              <a:tabLst>
                <a:tab pos="659739" algn="l"/>
                <a:tab pos="1124559" algn="l"/>
                <a:tab pos="1371295" algn="l"/>
              </a:tabLst>
            </a:pPr>
            <a:r>
              <a:rPr lang="en-US" sz="1200" b="0" i="0" spc="0" baseline="0" dirty="0">
                <a:latin typeface="Times New Roman"/>
              </a:rPr>
              <a:t>máxima 	legal 	o 	convencionalmente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establecida,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prorrogarse,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acuerdo de las partes, por una única vez,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4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total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pueda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exceder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 máxima. </a:t>
            </a:r>
          </a:p>
        </p:txBody>
      </p:sp>
      <p:sp>
        <p:nvSpPr>
          <p:cNvPr id="2559" name="Rectangle 2559"/>
          <p:cNvSpPr/>
          <p:nvPr/>
        </p:nvSpPr>
        <p:spPr>
          <a:xfrm>
            <a:off x="3848989" y="491669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560" name="Rectangle 2560"/>
          <p:cNvSpPr/>
          <p:nvPr/>
        </p:nvSpPr>
        <p:spPr>
          <a:xfrm>
            <a:off x="3848989" y="5091953"/>
            <a:ext cx="2595295" cy="2830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48842" algn="l"/>
                <a:tab pos="1300733" algn="l"/>
                <a:tab pos="2080717" algn="l"/>
              </a:tabLst>
            </a:pPr>
            <a:r>
              <a:rPr lang="en-US" sz="1200" b="1" i="0" spc="0" baseline="0" dirty="0">
                <a:latin typeface="Times New Roman"/>
              </a:rPr>
              <a:t>Igualmente, 	las 	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mpresas 	podrán </a:t>
            </a:r>
          </a:p>
          <a:p>
            <a:pPr marL="0">
              <a:lnSpc>
                <a:spcPts val="1367"/>
              </a:lnSpc>
            </a:pPr>
            <a:r>
              <a:rPr lang="en-US" sz="1200" b="1" i="0" spc="0" baseline="0" dirty="0">
                <a:latin typeface="Times New Roman"/>
              </a:rPr>
              <a:t>formalizar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contratos</a:t>
            </a:r>
            <a:r>
              <a:rPr lang="en-US" sz="1200" b="1" i="0" spc="-6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-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circunstancias </a:t>
            </a:r>
          </a:p>
          <a:p>
            <a:pPr marL="0">
              <a:lnSpc>
                <a:spcPts val="1380"/>
              </a:lnSpc>
              <a:tabLst>
                <a:tab pos="338023" algn="l"/>
                <a:tab pos="642670" algn="l"/>
                <a:tab pos="1565452" algn="l"/>
                <a:tab pos="2055876" algn="l"/>
              </a:tabLst>
            </a:pPr>
            <a:r>
              <a:rPr lang="en-US" sz="1200" b="1" i="0" spc="0" baseline="0" dirty="0">
                <a:latin typeface="Times New Roman"/>
              </a:rPr>
              <a:t>de 	la 	producción 	para 	atender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situaciones</a:t>
            </a:r>
            <a:r>
              <a:rPr lang="en-US" sz="1200" b="1" i="0" spc="50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ocasionales,</a:t>
            </a:r>
            <a:r>
              <a:rPr lang="en-US" sz="1200" b="1" i="0" spc="50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previsibles</a:t>
            </a:r>
            <a:r>
              <a:rPr lang="en-US" sz="1200" b="1" i="0" spc="50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tengan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duración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reducida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delimitad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 en los términos previstos en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este párrafo. Las empresas solo podrán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utilizar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este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39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máximo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  <a:tabLst>
                <a:tab pos="667054" algn="l"/>
                <a:tab pos="1081277" algn="l"/>
                <a:tab pos="1384249" algn="l"/>
                <a:tab pos="1646072" algn="l"/>
                <a:tab pos="2036445" algn="l"/>
              </a:tabLst>
            </a:pPr>
            <a:r>
              <a:rPr lang="en-US" sz="1200" b="1" i="0" spc="0" baseline="0" dirty="0">
                <a:latin typeface="Times New Roman"/>
              </a:rPr>
              <a:t>noventa 	días 	en 	el 	año 	natural,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independientemente</a:t>
            </a:r>
            <a:r>
              <a:rPr lang="en-US" sz="1200" b="1" i="0" spc="5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5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5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1" i="0" spc="11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sean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necesarias</a:t>
            </a:r>
            <a:r>
              <a:rPr lang="en-US" sz="1200" b="1" i="0" spc="1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para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atender en cada uno de dichos días las </a:t>
            </a:r>
          </a:p>
          <a:p>
            <a:pPr marL="0">
              <a:lnSpc>
                <a:spcPts val="1379"/>
              </a:lnSpc>
              <a:tabLst>
                <a:tab pos="755599" algn="l"/>
                <a:tab pos="1646529" algn="l"/>
                <a:tab pos="2022500" algn="l"/>
              </a:tabLst>
            </a:pPr>
            <a:r>
              <a:rPr lang="en-US" sz="1200" b="1" i="0" spc="0" baseline="0" dirty="0">
                <a:latin typeface="Times New Roman"/>
              </a:rPr>
              <a:t>concretas 	situaciones, 	que 	deberán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estar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debidamente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identificadas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contrato. Estos noventa días no podrán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ser utilizados de manera continuada.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61" name="Rectangle 2561"/>
          <p:cNvSpPr/>
          <p:nvPr/>
        </p:nvSpPr>
        <p:spPr>
          <a:xfrm>
            <a:off x="3848989" y="7894843"/>
            <a:ext cx="2594000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Las empresas, en el último trimestre de </a:t>
            </a:r>
          </a:p>
          <a:p>
            <a:pPr marL="0">
              <a:lnSpc>
                <a:spcPts val="1379"/>
              </a:lnSpc>
              <a:tabLst>
                <a:tab pos="434035" algn="l"/>
                <a:tab pos="839114" algn="l"/>
                <a:tab pos="1501444" algn="l"/>
                <a:tab pos="2231135" algn="l"/>
                <a:tab pos="2436723" algn="l"/>
              </a:tabLst>
            </a:pPr>
            <a:r>
              <a:rPr lang="en-US" sz="1200" b="1" i="0" spc="0" baseline="0" dirty="0">
                <a:latin typeface="Times New Roman"/>
              </a:rPr>
              <a:t>cada 	año, 	deberán 	trasladar 	a 	la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representación</a:t>
            </a:r>
            <a:r>
              <a:rPr lang="en-US" sz="1200" b="1" i="0" spc="4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legal</a:t>
            </a:r>
            <a:r>
              <a:rPr lang="en-US" sz="1200" b="1" i="0" spc="4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4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1" i="0" spc="38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una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previsión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anual</a:t>
            </a:r>
            <a:r>
              <a:rPr lang="en-US" sz="1200" b="1" i="0" spc="3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uso de estos contratos.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62" name="Rectangle 2562"/>
          <p:cNvSpPr/>
          <p:nvPr/>
        </p:nvSpPr>
        <p:spPr>
          <a:xfrm>
            <a:off x="3848989" y="877152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563" name="Rectangle 2563"/>
          <p:cNvSpPr/>
          <p:nvPr/>
        </p:nvSpPr>
        <p:spPr>
          <a:xfrm>
            <a:off x="3848989" y="8946784"/>
            <a:ext cx="2595295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No</a:t>
            </a:r>
            <a:r>
              <a:rPr lang="en-US" sz="1200" b="1" i="0" spc="18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podrá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identificarse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como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causa</a:t>
            </a:r>
            <a:r>
              <a:rPr lang="en-US" sz="1200" b="1" i="0" spc="19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2379345" algn="l"/>
              </a:tabLst>
            </a:pPr>
            <a:r>
              <a:rPr lang="en-US" sz="1200" b="1" i="0" spc="0" baseline="0" dirty="0">
                <a:latin typeface="Times New Roman"/>
              </a:rPr>
              <a:t>este</a:t>
            </a:r>
            <a:r>
              <a:rPr lang="en-US" sz="1200" b="1" i="0" spc="6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64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6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realización</a:t>
            </a:r>
            <a:r>
              <a:rPr lang="en-US" sz="1200" b="1" i="0" spc="6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	los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trabajos</a:t>
            </a:r>
            <a:r>
              <a:rPr lang="en-US" sz="1200" b="1" i="0" spc="5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5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marco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contratas, </a:t>
            </a:r>
          </a:p>
          <a:p>
            <a:pPr marL="0">
              <a:lnSpc>
                <a:spcPts val="1379"/>
              </a:lnSpc>
              <a:tabLst>
                <a:tab pos="1282598" algn="l"/>
                <a:tab pos="1803654" algn="l"/>
              </a:tabLst>
            </a:pPr>
            <a:r>
              <a:rPr lang="en-US" sz="1200" b="1" i="0" spc="0" baseline="0" dirty="0">
                <a:latin typeface="Times New Roman"/>
              </a:rPr>
              <a:t>subcontratas 	o 	concesiones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Freeform 2564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5" name="Freeform 2565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6" name="Freeform 2566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7" name="Freeform 2567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8" name="Freeform 2568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9" name="Freeform 2569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0" name="Freeform 2570"/>
          <p:cNvSpPr/>
          <p:nvPr/>
        </p:nvSpPr>
        <p:spPr>
          <a:xfrm>
            <a:off x="1080820" y="911301"/>
            <a:ext cx="12192" cy="1053389"/>
          </a:xfrm>
          <a:custGeom>
            <a:avLst/>
            <a:gdLst/>
            <a:ahLst/>
            <a:cxnLst/>
            <a:rect l="0" t="0" r="0" b="0"/>
            <a:pathLst>
              <a:path w="12192" h="1053389">
                <a:moveTo>
                  <a:pt x="0" y="1053389"/>
                </a:moveTo>
                <a:lnTo>
                  <a:pt x="12192" y="1053389"/>
                </a:lnTo>
                <a:lnTo>
                  <a:pt x="12192" y="0"/>
                </a:lnTo>
                <a:lnTo>
                  <a:pt x="0" y="0"/>
                </a:lnTo>
                <a:lnTo>
                  <a:pt x="0" y="10533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1" name="Freeform 2571"/>
          <p:cNvSpPr/>
          <p:nvPr/>
        </p:nvSpPr>
        <p:spPr>
          <a:xfrm>
            <a:off x="1080820" y="196468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2" name="Freeform 2572"/>
          <p:cNvSpPr/>
          <p:nvPr/>
        </p:nvSpPr>
        <p:spPr>
          <a:xfrm>
            <a:off x="1080820" y="196468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3" name="Freeform 2573"/>
          <p:cNvSpPr/>
          <p:nvPr/>
        </p:nvSpPr>
        <p:spPr>
          <a:xfrm>
            <a:off x="1093012" y="1964689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4" name="Freeform 2574"/>
          <p:cNvSpPr/>
          <p:nvPr/>
        </p:nvSpPr>
        <p:spPr>
          <a:xfrm>
            <a:off x="3775583" y="911301"/>
            <a:ext cx="12192" cy="1053389"/>
          </a:xfrm>
          <a:custGeom>
            <a:avLst/>
            <a:gdLst/>
            <a:ahLst/>
            <a:cxnLst/>
            <a:rect l="0" t="0" r="0" b="0"/>
            <a:pathLst>
              <a:path w="12192" h="1053389">
                <a:moveTo>
                  <a:pt x="0" y="1053389"/>
                </a:moveTo>
                <a:lnTo>
                  <a:pt x="12192" y="1053389"/>
                </a:lnTo>
                <a:lnTo>
                  <a:pt x="12192" y="0"/>
                </a:lnTo>
                <a:lnTo>
                  <a:pt x="0" y="0"/>
                </a:lnTo>
                <a:lnTo>
                  <a:pt x="0" y="10533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5" name="Freeform 2575"/>
          <p:cNvSpPr/>
          <p:nvPr/>
        </p:nvSpPr>
        <p:spPr>
          <a:xfrm>
            <a:off x="3775583" y="196468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6" name="Freeform 2576"/>
          <p:cNvSpPr/>
          <p:nvPr/>
        </p:nvSpPr>
        <p:spPr>
          <a:xfrm>
            <a:off x="3787775" y="1964689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7" name="Freeform 2577"/>
          <p:cNvSpPr/>
          <p:nvPr/>
        </p:nvSpPr>
        <p:spPr>
          <a:xfrm>
            <a:off x="6469126" y="911301"/>
            <a:ext cx="12191" cy="1053389"/>
          </a:xfrm>
          <a:custGeom>
            <a:avLst/>
            <a:gdLst/>
            <a:ahLst/>
            <a:cxnLst/>
            <a:rect l="0" t="0" r="0" b="0"/>
            <a:pathLst>
              <a:path w="12191" h="1053389">
                <a:moveTo>
                  <a:pt x="0" y="1053389"/>
                </a:moveTo>
                <a:lnTo>
                  <a:pt x="12191" y="1053389"/>
                </a:lnTo>
                <a:lnTo>
                  <a:pt x="12191" y="0"/>
                </a:lnTo>
                <a:lnTo>
                  <a:pt x="0" y="0"/>
                </a:lnTo>
                <a:lnTo>
                  <a:pt x="0" y="10533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8" name="Freeform 2578"/>
          <p:cNvSpPr/>
          <p:nvPr/>
        </p:nvSpPr>
        <p:spPr>
          <a:xfrm>
            <a:off x="6469126" y="1964689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9" name="Freeform 2579"/>
          <p:cNvSpPr/>
          <p:nvPr/>
        </p:nvSpPr>
        <p:spPr>
          <a:xfrm>
            <a:off x="6469126" y="1964689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0" name="Freeform 2580"/>
          <p:cNvSpPr/>
          <p:nvPr/>
        </p:nvSpPr>
        <p:spPr>
          <a:xfrm>
            <a:off x="1062532" y="19768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1" name="Freeform 2581"/>
          <p:cNvSpPr/>
          <p:nvPr/>
        </p:nvSpPr>
        <p:spPr>
          <a:xfrm>
            <a:off x="1062532" y="21521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2" name="Freeform 2582"/>
          <p:cNvSpPr/>
          <p:nvPr/>
        </p:nvSpPr>
        <p:spPr>
          <a:xfrm>
            <a:off x="1062532" y="23274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3" name="Freeform 2583"/>
          <p:cNvSpPr/>
          <p:nvPr/>
        </p:nvSpPr>
        <p:spPr>
          <a:xfrm>
            <a:off x="1062532" y="25026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4" name="Freeform 2584"/>
          <p:cNvSpPr/>
          <p:nvPr/>
        </p:nvSpPr>
        <p:spPr>
          <a:xfrm>
            <a:off x="1062532" y="26779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5" name="Freeform 2585"/>
          <p:cNvSpPr/>
          <p:nvPr/>
        </p:nvSpPr>
        <p:spPr>
          <a:xfrm>
            <a:off x="1062532" y="28531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6" name="Freeform 2586"/>
          <p:cNvSpPr/>
          <p:nvPr/>
        </p:nvSpPr>
        <p:spPr>
          <a:xfrm>
            <a:off x="1062532" y="30284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7" name="Freeform 2587"/>
          <p:cNvSpPr/>
          <p:nvPr/>
        </p:nvSpPr>
        <p:spPr>
          <a:xfrm>
            <a:off x="1062532" y="32037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8" name="Freeform 2588"/>
          <p:cNvSpPr/>
          <p:nvPr/>
        </p:nvSpPr>
        <p:spPr>
          <a:xfrm>
            <a:off x="1062532" y="3379037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9" name="Freeform 2589"/>
          <p:cNvSpPr/>
          <p:nvPr/>
        </p:nvSpPr>
        <p:spPr>
          <a:xfrm>
            <a:off x="1062532" y="355460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>
            <a:off x="1062532" y="37298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>
            <a:off x="1062532" y="39051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>
            <a:off x="1062532" y="40803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3" name="Freeform 2593"/>
          <p:cNvSpPr/>
          <p:nvPr/>
        </p:nvSpPr>
        <p:spPr>
          <a:xfrm>
            <a:off x="1062532" y="425564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4" name="Freeform 2594"/>
          <p:cNvSpPr/>
          <p:nvPr/>
        </p:nvSpPr>
        <p:spPr>
          <a:xfrm>
            <a:off x="1062532" y="44309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>
            <a:off x="1062532" y="46061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6" name="Freeform 2596"/>
          <p:cNvSpPr/>
          <p:nvPr/>
        </p:nvSpPr>
        <p:spPr>
          <a:xfrm>
            <a:off x="1062532" y="47814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7" name="Freeform 2597"/>
          <p:cNvSpPr/>
          <p:nvPr/>
        </p:nvSpPr>
        <p:spPr>
          <a:xfrm>
            <a:off x="1062532" y="49566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8" name="Freeform 2598"/>
          <p:cNvSpPr/>
          <p:nvPr/>
        </p:nvSpPr>
        <p:spPr>
          <a:xfrm>
            <a:off x="1062532" y="513194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9" name="Freeform 2599"/>
          <p:cNvSpPr/>
          <p:nvPr/>
        </p:nvSpPr>
        <p:spPr>
          <a:xfrm>
            <a:off x="1062532" y="53072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>
            <a:off x="1062532" y="54824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>
            <a:off x="1062532" y="56577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>
            <a:off x="1062532" y="5832932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>
            <a:off x="1062532" y="600849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Freeform 2604"/>
          <p:cNvSpPr/>
          <p:nvPr/>
        </p:nvSpPr>
        <p:spPr>
          <a:xfrm>
            <a:off x="1062532" y="61837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5" name="Freeform 2605"/>
          <p:cNvSpPr/>
          <p:nvPr/>
        </p:nvSpPr>
        <p:spPr>
          <a:xfrm>
            <a:off x="1062532" y="63590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6" name="Freeform 2606"/>
          <p:cNvSpPr/>
          <p:nvPr/>
        </p:nvSpPr>
        <p:spPr>
          <a:xfrm>
            <a:off x="1062532" y="65342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7" name="Freeform 2607"/>
          <p:cNvSpPr/>
          <p:nvPr/>
        </p:nvSpPr>
        <p:spPr>
          <a:xfrm>
            <a:off x="1062532" y="67095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>
            <a:off x="1062532" y="688479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>
            <a:off x="1062532" y="70600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>
            <a:off x="1062532" y="72353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>
            <a:off x="1062532" y="741057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>
            <a:off x="1062532" y="75858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>
            <a:off x="1062532" y="77610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>
            <a:off x="1062532" y="79363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Freeform 2615"/>
          <p:cNvSpPr/>
          <p:nvPr/>
        </p:nvSpPr>
        <p:spPr>
          <a:xfrm>
            <a:off x="1062532" y="811169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>
            <a:off x="1062532" y="82872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>
            <a:off x="1062532" y="84625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8" name="Freeform 2618"/>
          <p:cNvSpPr/>
          <p:nvPr/>
        </p:nvSpPr>
        <p:spPr>
          <a:xfrm>
            <a:off x="1062532" y="86377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9" name="Freeform 2619"/>
          <p:cNvSpPr/>
          <p:nvPr/>
        </p:nvSpPr>
        <p:spPr>
          <a:xfrm>
            <a:off x="1062532" y="88130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>
            <a:off x="1062532" y="898829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1" name="Freeform 2621"/>
          <p:cNvSpPr/>
          <p:nvPr/>
        </p:nvSpPr>
        <p:spPr>
          <a:xfrm>
            <a:off x="1062532" y="9163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2" name="Freeform 2622"/>
          <p:cNvSpPr/>
          <p:nvPr/>
        </p:nvSpPr>
        <p:spPr>
          <a:xfrm>
            <a:off x="1062532" y="933876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>
            <a:off x="1062532" y="95140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4" name="Rectangle 262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39 </a:t>
            </a:r>
          </a:p>
        </p:txBody>
      </p:sp>
      <p:sp>
        <p:nvSpPr>
          <p:cNvPr id="2625" name="Rectangle 262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626" name="Rectangle 2626"/>
          <p:cNvSpPr/>
          <p:nvPr/>
        </p:nvSpPr>
        <p:spPr>
          <a:xfrm>
            <a:off x="3848989" y="885078"/>
            <a:ext cx="2594610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59154" algn="l"/>
                <a:tab pos="1539697" algn="l"/>
                <a:tab pos="2436876" algn="l"/>
              </a:tabLst>
            </a:pPr>
            <a:r>
              <a:rPr lang="en-US" sz="1200" b="1" i="0" spc="0" baseline="0" dirty="0">
                <a:latin typeface="Times New Roman"/>
              </a:rPr>
              <a:t>administrativas 	que 	constituyan 	la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actividad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h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bitual</a:t>
            </a:r>
            <a:r>
              <a:rPr lang="en-US" sz="1200" b="1" i="0" spc="38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ordinaria</a:t>
            </a:r>
            <a:r>
              <a:rPr lang="en-US" sz="1200" b="1" i="0" spc="39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empresa,</a:t>
            </a:r>
            <a:r>
              <a:rPr lang="en-US" sz="1200" b="1" i="0" spc="-4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sin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perjuicio</a:t>
            </a:r>
            <a:r>
              <a:rPr lang="en-US" sz="1200" b="1" i="0" spc="-4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celebración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cuando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concurran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-1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circunstancias</a:t>
            </a:r>
            <a:r>
              <a:rPr lang="en-US" sz="1200" b="1" i="0" spc="-1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  <a:tabLst>
                <a:tab pos="316839" algn="l"/>
                <a:tab pos="1251813" algn="l"/>
                <a:tab pos="1602028" algn="l"/>
                <a:tab pos="1978304" algn="l"/>
              </a:tabLst>
            </a:pPr>
            <a:r>
              <a:rPr lang="en-US" sz="1200" b="1" i="0" spc="0" baseline="0" dirty="0">
                <a:latin typeface="Times New Roman"/>
              </a:rPr>
              <a:t>la 	producción 	en 	los 	términos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anteriores.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627" name="Rectangle 2627"/>
          <p:cNvSpPr/>
          <p:nvPr/>
        </p:nvSpPr>
        <p:spPr>
          <a:xfrm>
            <a:off x="1080820" y="194908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628" name="Rectangle 2628"/>
          <p:cNvSpPr/>
          <p:nvPr/>
        </p:nvSpPr>
        <p:spPr>
          <a:xfrm>
            <a:off x="1080820" y="2124344"/>
            <a:ext cx="5438140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puede comprobarse, se formulan con mayor precisión las causas que permitirán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circunstancias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imprevistas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ocasional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cómo de aquellas que aun cuando se trate de la actividad normal de la empresa generan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desajuste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necesita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cubrir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necesidad,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restringiendo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claramente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posible,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concurrir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requisitos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acudir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figura del trabajo fijo discontinuo. </a:t>
            </a:r>
          </a:p>
        </p:txBody>
      </p:sp>
      <p:sp>
        <p:nvSpPr>
          <p:cNvPr id="2629" name="Rectangle 2629"/>
          <p:cNvSpPr/>
          <p:nvPr/>
        </p:nvSpPr>
        <p:spPr>
          <a:xfrm>
            <a:off x="1080820" y="335116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630" name="Rectangle 2630"/>
          <p:cNvSpPr/>
          <p:nvPr/>
        </p:nvSpPr>
        <p:spPr>
          <a:xfrm>
            <a:off x="1080820" y="3526805"/>
            <a:ext cx="5436565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precisión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había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suscitado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 en la jurisprudencia sobre la existencia de las la circunstancias que lo permitían,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3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refiero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visto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vacaciones</a:t>
            </a:r>
            <a:r>
              <a:rPr lang="en-US" sz="1200" b="0" i="0" spc="3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anuales,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3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“oscilaciones”, en el bien entendido así me lo p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rece, que no debería bastar únicamente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se produzca, porque es algo legalmente previsto, el período o períodos vacacionales,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sino que la contratación ha de guardar relación con la problemática concreta que le haya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podido provocar a la empresa las vacaciones de parte de la plantilla de su personal. </a:t>
            </a:r>
          </a:p>
        </p:txBody>
      </p:sp>
      <p:sp>
        <p:nvSpPr>
          <p:cNvPr id="2631" name="Rectangle 2631"/>
          <p:cNvSpPr/>
          <p:nvPr/>
        </p:nvSpPr>
        <p:spPr>
          <a:xfrm>
            <a:off x="1080820" y="475362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632" name="Rectangle 2632"/>
          <p:cNvSpPr/>
          <p:nvPr/>
        </p:nvSpPr>
        <p:spPr>
          <a:xfrm>
            <a:off x="1080820" y="4928885"/>
            <a:ext cx="5436819" cy="2305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submodalidad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encajar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limitando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debiendo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demostrarse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claridad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concurre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“situación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ocasional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previsible”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(¿por ejemplo, los períodos de rebajas en los establecimientos comerciales?) que deberá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previsible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delimitada”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(aquí 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surgen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son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mayores,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entiendo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probar,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conflicto,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existencia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“estabilidad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temporal”).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limitaciones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uso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submodalidad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manifiestan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hecho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noventa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natural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utilizados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continuada,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independiente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abre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puerta,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ver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posibilidad,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hagan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corta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duración,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eso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debidamente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justificados, con el mismo trabajador o trabajadora, o bien con distintos sujetos. </a:t>
            </a:r>
          </a:p>
        </p:txBody>
      </p:sp>
      <p:sp>
        <p:nvSpPr>
          <p:cNvPr id="2633" name="Rectangle 2633"/>
          <p:cNvSpPr/>
          <p:nvPr/>
        </p:nvSpPr>
        <p:spPr>
          <a:xfrm>
            <a:off x="1080820" y="7207519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634" name="Rectangle 2634"/>
          <p:cNvSpPr/>
          <p:nvPr/>
        </p:nvSpPr>
        <p:spPr>
          <a:xfrm>
            <a:off x="1080820" y="7382779"/>
            <a:ext cx="5436412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refuerza la intervención de la representación del personal para que vele por la buena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 de este contrato al disponerse que en el últim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trimestre del año se le traslade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previsión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anual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estos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contratos”,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bien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entendido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caso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previsiones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debidamente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justificadas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derivarse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responsabilidad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empresarial,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probablemente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razones que lo justifiquen. </a:t>
            </a:r>
          </a:p>
        </p:txBody>
      </p:sp>
      <p:sp>
        <p:nvSpPr>
          <p:cNvPr id="2635" name="Rectangle 2635"/>
          <p:cNvSpPr/>
          <p:nvPr/>
        </p:nvSpPr>
        <p:spPr>
          <a:xfrm>
            <a:off x="1080820" y="8434720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636" name="Rectangle 2636"/>
          <p:cNvSpPr/>
          <p:nvPr/>
        </p:nvSpPr>
        <p:spPr>
          <a:xfrm>
            <a:off x="1080820" y="8609980"/>
            <a:ext cx="5438063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suscitará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correcta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las posibilidades que ofrece, en el bien entendido que aquello que debe quedar claro 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desaparición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determinado,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refiero</a:t>
            </a:r>
            <a:r>
              <a:rPr lang="en-US" sz="1200" b="0" i="0" spc="4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imposibilidad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  aduciendo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realización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marco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contratas,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subcontratas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concesiones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administrativas que constituyan la actividad habitual de la empresa”, supuesto que fue la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Freeform 31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Rectangle 366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 </a:t>
            </a:r>
          </a:p>
        </p:txBody>
      </p:sp>
      <p:sp>
        <p:nvSpPr>
          <p:cNvPr id="367" name="Rectangle 36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68" name="Rectangle 368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9" name="Rectangle 369"/>
          <p:cNvSpPr/>
          <p:nvPr/>
        </p:nvSpPr>
        <p:spPr>
          <a:xfrm>
            <a:off x="1080820" y="2098435"/>
            <a:ext cx="5514458" cy="1261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efecto, queda constancia de mis análisis de dos reformas anteriores, llevadas a cab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2010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 err="1" smtClean="0">
                <a:solidFill>
                  <a:srgbClr val="333333"/>
                </a:solidFill>
                <a:latin typeface="Times New Roman"/>
              </a:rPr>
              <a:t>socialista</a:t>
            </a:r>
            <a:r>
              <a:rPr lang="en-US" sz="1200" b="0" i="0" spc="-25" baseline="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Partido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p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ular,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 vía de un RDL que no contó con el acuerdo previo de los agentes sociales y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posteriormente fue convertido en ley tras su tramitación parlamentaria, y en la segunda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abundaban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repercusión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negativa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merecieron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contestación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sindicales en  las calles, con convocatorias de huelgas generales. </a:t>
            </a:r>
          </a:p>
        </p:txBody>
      </p:sp>
      <p:sp>
        <p:nvSpPr>
          <p:cNvPr id="370" name="Rectangle 370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1" name="Rectangle 371"/>
          <p:cNvSpPr/>
          <p:nvPr/>
        </p:nvSpPr>
        <p:spPr>
          <a:xfrm>
            <a:off x="1080820" y="3500897"/>
            <a:ext cx="5436565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es ahora el momento de recordar, ya que quien quiera conocerla puede acudir a esos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textos, mis valoraciones críticas, muy especialmente de la segunda y de la tan llamativa,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calificarla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3/2012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3/2012,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valorar,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sigue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reconocerlo, algunas aportaciones de interés, desde la perspectiva del mundo del trabajo,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efectuadas por la primera. </a:t>
            </a:r>
          </a:p>
        </p:txBody>
      </p:sp>
      <p:sp>
        <p:nvSpPr>
          <p:cNvPr id="372" name="Rectangle 372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3" name="Rectangle 373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4" name="Rectangle 374"/>
          <p:cNvSpPr/>
          <p:nvPr/>
        </p:nvSpPr>
        <p:spPr>
          <a:xfrm>
            <a:off x="1080820" y="6305311"/>
            <a:ext cx="5438292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 bien, un estudio, examen, análisis y crítica en su caso de la reforma, tanto de 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omisiones,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requiere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previamente,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parece,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reflexión general previa, en la que el autor manifieste su punto de vista global sobre esta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apunte cuáles son sus fortalezas y en su caso también las debilidades. Tarea, que debe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partir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prestando especial atención, como ya es habitual en toda norma de contenido laboral,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disposiciones adicionales, transitorias, derogatoria, y finales. </a:t>
            </a:r>
          </a:p>
        </p:txBody>
      </p:sp>
      <p:sp>
        <p:nvSpPr>
          <p:cNvPr id="375" name="Rectangle 375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6" name="Rectangle 376"/>
          <p:cNvSpPr/>
          <p:nvPr/>
        </p:nvSpPr>
        <p:spPr>
          <a:xfrm>
            <a:off x="1080820" y="7707391"/>
            <a:ext cx="5436260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dicho de otra forma,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valoración que se hace partiendo del texto publicado en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BOE,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bien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conviene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olvidar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modo alguno el conocimiento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desarrollándose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negociaciones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distint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ocumentos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borradores de trabajo con los que las partes negociadoras han ido trabajando durante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negociador,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ocasión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anteriores. </a:t>
            </a:r>
          </a:p>
        </p:txBody>
      </p:sp>
      <p:sp>
        <p:nvSpPr>
          <p:cNvPr id="377" name="Rectangle 377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8" name="Rectangle 378"/>
          <p:cNvSpPr/>
          <p:nvPr/>
        </p:nvSpPr>
        <p:spPr>
          <a:xfrm>
            <a:off x="1080820" y="8934592"/>
            <a:ext cx="5438597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exactamente, aquello que quiero decir es que aquí quien asume la responsabilidad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las manifestaciones efectuadas es única y exclusivamente su autor, y en esta ocasión,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 que sirva de precedente por supuesto, sin referencias o enlaces o  a otros documentos </a:t>
            </a:r>
          </a:p>
        </p:txBody>
      </p:sp>
      <p:sp>
        <p:nvSpPr>
          <p:cNvPr id="379" name="Rectangle 379"/>
          <p:cNvSpPr/>
          <p:nvPr/>
        </p:nvSpPr>
        <p:spPr>
          <a:xfrm>
            <a:off x="1080820" y="871361"/>
            <a:ext cx="5437327" cy="6140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 Poco podía imaginarme, que iba a poder estudiar y analizar tres importantes reformas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marco normativo laboral, además obviamente de un muy amplio número de cambios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relacionados con el principal operado.</a:t>
            </a:r>
          </a:p>
        </p:txBody>
      </p:sp>
      <p:sp>
        <p:nvSpPr>
          <p:cNvPr id="380" name="Rectangle 380"/>
          <p:cNvSpPr/>
          <p:nvPr/>
        </p:nvSpPr>
        <p:spPr>
          <a:xfrm>
            <a:off x="1080820" y="4727717"/>
            <a:ext cx="5437936" cy="13760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analizar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acordada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gobierno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organizaciones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sindicales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empresariales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representativas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primera,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importante,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seña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identidad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diferencia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anteriores. 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 me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propong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dedicar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bloques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temáticos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(y de protección social) que han sido objeto de modificación, ya que mi objetivo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conseguir también que mis análisis y explicaciones sean de utilidad para el alumnado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el mejor conocimiento y comprensión, primero, y estudio, después, de los cambios.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Freeform 263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8" name="Freeform 263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0" name="Freeform 264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1" name="Freeform 264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2" name="Freeform 264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3" name="Freeform 264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4" name="Freeform 264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5" name="Freeform 264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6" name="Freeform 264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>
            <a:off x="1080820" y="26520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>
            <a:off x="1080820" y="26520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>
            <a:off x="1093012" y="2652013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" name="Freeform 2650"/>
          <p:cNvSpPr/>
          <p:nvPr/>
        </p:nvSpPr>
        <p:spPr>
          <a:xfrm>
            <a:off x="3775583" y="26520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1" name="Freeform 2651"/>
          <p:cNvSpPr/>
          <p:nvPr/>
        </p:nvSpPr>
        <p:spPr>
          <a:xfrm>
            <a:off x="3787775" y="2652013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2" name="Freeform 2652"/>
          <p:cNvSpPr/>
          <p:nvPr/>
        </p:nvSpPr>
        <p:spPr>
          <a:xfrm>
            <a:off x="6469126" y="2652013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" name="Freeform 2653"/>
          <p:cNvSpPr/>
          <p:nvPr/>
        </p:nvSpPr>
        <p:spPr>
          <a:xfrm>
            <a:off x="6469126" y="2652013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>
            <a:off x="1080820" y="2664206"/>
            <a:ext cx="12192" cy="352044"/>
          </a:xfrm>
          <a:custGeom>
            <a:avLst/>
            <a:gdLst/>
            <a:ahLst/>
            <a:cxnLst/>
            <a:rect l="0" t="0" r="0" b="0"/>
            <a:pathLst>
              <a:path w="12192" h="352044">
                <a:moveTo>
                  <a:pt x="0" y="352044"/>
                </a:moveTo>
                <a:lnTo>
                  <a:pt x="12192" y="352044"/>
                </a:lnTo>
                <a:lnTo>
                  <a:pt x="12192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>
            <a:off x="3775583" y="2664206"/>
            <a:ext cx="12192" cy="352044"/>
          </a:xfrm>
          <a:custGeom>
            <a:avLst/>
            <a:gdLst/>
            <a:ahLst/>
            <a:cxnLst/>
            <a:rect l="0" t="0" r="0" b="0"/>
            <a:pathLst>
              <a:path w="12192" h="352044">
                <a:moveTo>
                  <a:pt x="0" y="352044"/>
                </a:moveTo>
                <a:lnTo>
                  <a:pt x="12192" y="352044"/>
                </a:lnTo>
                <a:lnTo>
                  <a:pt x="12192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>
            <a:off x="6469126" y="2664206"/>
            <a:ext cx="12191" cy="352044"/>
          </a:xfrm>
          <a:custGeom>
            <a:avLst/>
            <a:gdLst/>
            <a:ahLst/>
            <a:cxnLst/>
            <a:rect l="0" t="0" r="0" b="0"/>
            <a:pathLst>
              <a:path w="12191" h="352044">
                <a:moveTo>
                  <a:pt x="0" y="352044"/>
                </a:moveTo>
                <a:lnTo>
                  <a:pt x="12191" y="352044"/>
                </a:lnTo>
                <a:lnTo>
                  <a:pt x="12191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>
            <a:off x="1080820" y="301624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>
            <a:off x="1093012" y="3016249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>
            <a:off x="3775583" y="301624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>
            <a:off x="3787775" y="3016249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" name="Freeform 2661"/>
          <p:cNvSpPr/>
          <p:nvPr/>
        </p:nvSpPr>
        <p:spPr>
          <a:xfrm>
            <a:off x="6469126" y="3016249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" name="Freeform 2662"/>
          <p:cNvSpPr/>
          <p:nvPr/>
        </p:nvSpPr>
        <p:spPr>
          <a:xfrm>
            <a:off x="1080820" y="3028518"/>
            <a:ext cx="12192" cy="6485509"/>
          </a:xfrm>
          <a:custGeom>
            <a:avLst/>
            <a:gdLst/>
            <a:ahLst/>
            <a:cxnLst/>
            <a:rect l="0" t="0" r="0" b="0"/>
            <a:pathLst>
              <a:path w="12192" h="6485509">
                <a:moveTo>
                  <a:pt x="0" y="6485509"/>
                </a:moveTo>
                <a:lnTo>
                  <a:pt x="12192" y="6485509"/>
                </a:lnTo>
                <a:lnTo>
                  <a:pt x="12192" y="0"/>
                </a:lnTo>
                <a:lnTo>
                  <a:pt x="0" y="0"/>
                </a:lnTo>
                <a:lnTo>
                  <a:pt x="0" y="648550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3" name="Freeform 2663"/>
          <p:cNvSpPr/>
          <p:nvPr/>
        </p:nvSpPr>
        <p:spPr>
          <a:xfrm>
            <a:off x="1080820" y="9514026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4" name="Freeform 2664"/>
          <p:cNvSpPr/>
          <p:nvPr/>
        </p:nvSpPr>
        <p:spPr>
          <a:xfrm>
            <a:off x="1080820" y="9514026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5" name="Freeform 2665"/>
          <p:cNvSpPr/>
          <p:nvPr/>
        </p:nvSpPr>
        <p:spPr>
          <a:xfrm>
            <a:off x="1093012" y="9514026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6" name="Freeform 2666"/>
          <p:cNvSpPr/>
          <p:nvPr/>
        </p:nvSpPr>
        <p:spPr>
          <a:xfrm>
            <a:off x="3775583" y="3028518"/>
            <a:ext cx="12192" cy="6485509"/>
          </a:xfrm>
          <a:custGeom>
            <a:avLst/>
            <a:gdLst/>
            <a:ahLst/>
            <a:cxnLst/>
            <a:rect l="0" t="0" r="0" b="0"/>
            <a:pathLst>
              <a:path w="12192" h="6485509">
                <a:moveTo>
                  <a:pt x="0" y="6485509"/>
                </a:moveTo>
                <a:lnTo>
                  <a:pt x="12192" y="6485509"/>
                </a:lnTo>
                <a:lnTo>
                  <a:pt x="12192" y="0"/>
                </a:lnTo>
                <a:lnTo>
                  <a:pt x="0" y="0"/>
                </a:lnTo>
                <a:lnTo>
                  <a:pt x="0" y="648550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>
            <a:off x="3775583" y="9514026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" name="Freeform 2668"/>
          <p:cNvSpPr/>
          <p:nvPr/>
        </p:nvSpPr>
        <p:spPr>
          <a:xfrm>
            <a:off x="3787775" y="9514026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9" name="Freeform 2669"/>
          <p:cNvSpPr/>
          <p:nvPr/>
        </p:nvSpPr>
        <p:spPr>
          <a:xfrm>
            <a:off x="6469126" y="3028518"/>
            <a:ext cx="12191" cy="6485509"/>
          </a:xfrm>
          <a:custGeom>
            <a:avLst/>
            <a:gdLst/>
            <a:ahLst/>
            <a:cxnLst/>
            <a:rect l="0" t="0" r="0" b="0"/>
            <a:pathLst>
              <a:path w="12191" h="6485509">
                <a:moveTo>
                  <a:pt x="0" y="6485509"/>
                </a:moveTo>
                <a:lnTo>
                  <a:pt x="12191" y="6485509"/>
                </a:lnTo>
                <a:lnTo>
                  <a:pt x="12191" y="0"/>
                </a:lnTo>
                <a:lnTo>
                  <a:pt x="0" y="0"/>
                </a:lnTo>
                <a:lnTo>
                  <a:pt x="0" y="648550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0" name="Freeform 2670"/>
          <p:cNvSpPr/>
          <p:nvPr/>
        </p:nvSpPr>
        <p:spPr>
          <a:xfrm>
            <a:off x="6469126" y="9514026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1" name="Freeform 2671"/>
          <p:cNvSpPr/>
          <p:nvPr/>
        </p:nvSpPr>
        <p:spPr>
          <a:xfrm>
            <a:off x="6469126" y="9514026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>
            <a:off x="1062532" y="95262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Rectangle 2673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40 </a:t>
            </a:r>
          </a:p>
        </p:txBody>
      </p:sp>
      <p:sp>
        <p:nvSpPr>
          <p:cNvPr id="2674" name="Rectangle 2674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675" name="Rectangle 2675"/>
          <p:cNvSpPr/>
          <p:nvPr/>
        </p:nvSpPr>
        <p:spPr>
          <a:xfrm>
            <a:off x="1080820" y="871361"/>
            <a:ext cx="5437174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auténtica fuente de conflictos en sede judicial hasta llegar al cambio jurisprudencial que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alcanzó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relevancia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enunciada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29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2020,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puerta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utilización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concurren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circunstancias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explicadas que pueden justificar la utilización del contrato eventual, por lo que entiendo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solo será posible ello si existe un incremento de la actividad ocasional o desajuste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organizativos no previsibles que puedan justificarlas. Dejo aquí apuntada una duda 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debate. </a:t>
            </a:r>
          </a:p>
        </p:txBody>
      </p:sp>
      <p:sp>
        <p:nvSpPr>
          <p:cNvPr id="2676" name="Rectangle 2676"/>
          <p:cNvSpPr/>
          <p:nvPr/>
        </p:nvSpPr>
        <p:spPr>
          <a:xfrm>
            <a:off x="1080820" y="20984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677" name="Rectangle 2677"/>
          <p:cNvSpPr/>
          <p:nvPr/>
        </p:nvSpPr>
        <p:spPr>
          <a:xfrm>
            <a:off x="1080820" y="2273696"/>
            <a:ext cx="543763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10.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contrato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Veamos 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redacción anterior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la nueva </a:t>
            </a:r>
          </a:p>
        </p:txBody>
      </p:sp>
      <p:sp>
        <p:nvSpPr>
          <p:cNvPr id="2678" name="Rectangle 2678"/>
          <p:cNvSpPr/>
          <p:nvPr/>
        </p:nvSpPr>
        <p:spPr>
          <a:xfrm>
            <a:off x="1155496" y="2637932"/>
            <a:ext cx="259415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vigente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hasta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30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marzo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2022 </a:t>
            </a:r>
          </a:p>
        </p:txBody>
      </p:sp>
      <p:sp>
        <p:nvSpPr>
          <p:cNvPr id="2679" name="Rectangle 2679"/>
          <p:cNvSpPr/>
          <p:nvPr/>
        </p:nvSpPr>
        <p:spPr>
          <a:xfrm>
            <a:off x="3848989" y="2637932"/>
            <a:ext cx="259415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a partir del 30 de marzo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2022. </a:t>
            </a:r>
          </a:p>
        </p:txBody>
      </p:sp>
      <p:sp>
        <p:nvSpPr>
          <p:cNvPr id="2680" name="Rectangle 2680"/>
          <p:cNvSpPr/>
          <p:nvPr/>
        </p:nvSpPr>
        <p:spPr>
          <a:xfrm>
            <a:off x="1155496" y="3000644"/>
            <a:ext cx="2595397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0451" algn="l"/>
                <a:tab pos="878738" algn="l"/>
                <a:tab pos="1149705" algn="l"/>
                <a:tab pos="1563928" algn="l"/>
                <a:tab pos="1850288" algn="l"/>
                <a:tab pos="2486863" algn="l"/>
              </a:tabLst>
            </a:pPr>
            <a:r>
              <a:rPr lang="en-US" sz="1200" b="0" i="0" spc="0" baseline="0" dirty="0">
                <a:latin typeface="Times New Roman"/>
              </a:rPr>
              <a:t>c) 	Cuando 	se 	trate 	de 	sustituir 	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3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derecho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reserva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puesto</a:t>
            </a:r>
            <a:r>
              <a:rPr lang="en-US" sz="1200" b="0" i="0" spc="4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trabajo,</a:t>
            </a:r>
            <a:r>
              <a:rPr lang="en-US" sz="1200" b="0" i="0" spc="4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siempre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especifique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nombre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5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sustituido</a:t>
            </a:r>
            <a:r>
              <a:rPr lang="en-US" sz="1200" b="0" i="0" spc="5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sustitución </a:t>
            </a:r>
          </a:p>
        </p:txBody>
      </p:sp>
      <p:sp>
        <p:nvSpPr>
          <p:cNvPr id="2681" name="Rectangle 2681"/>
          <p:cNvSpPr/>
          <p:nvPr/>
        </p:nvSpPr>
        <p:spPr>
          <a:xfrm>
            <a:off x="3848989" y="3000644"/>
            <a:ext cx="2595143" cy="2481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  <a:tab pos="877519" algn="l"/>
                <a:tab pos="1674114" algn="l"/>
                <a:tab pos="2411577" algn="l"/>
              </a:tabLst>
            </a:pPr>
            <a:r>
              <a:rPr lang="en-US" sz="1200" b="0" i="0" spc="0" baseline="0" dirty="0">
                <a:latin typeface="Times New Roman"/>
              </a:rPr>
              <a:t>3. 	Podrán 	celebrarse 	contratos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sustitución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una persona trabajadora con derecho 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reserva de puesto de trabajo, siempre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 especifique en el contrato el nombre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sustituida</a:t>
            </a:r>
            <a:r>
              <a:rPr lang="en-US" sz="1200" b="0" i="0" spc="3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  <a:tabLst>
                <a:tab pos="1171498" algn="l"/>
                <a:tab pos="1585874" algn="l"/>
                <a:tab pos="2438704" algn="l"/>
              </a:tabLst>
            </a:pPr>
            <a:r>
              <a:rPr lang="en-US" sz="1200" b="0" i="0" spc="0" baseline="0" dirty="0">
                <a:latin typeface="Times New Roman"/>
              </a:rPr>
              <a:t>sustitución. </a:t>
            </a:r>
            <a:r>
              <a:rPr lang="en-US" sz="1200" b="1" i="0" spc="0" baseline="0" dirty="0">
                <a:latin typeface="Times New Roman"/>
              </a:rPr>
              <a:t>En 	ta</a:t>
            </a:r>
            <a:r>
              <a:rPr lang="en-US" sz="1200" b="1" i="0" spc="-14" baseline="0" dirty="0">
                <a:latin typeface="Times New Roman"/>
              </a:rPr>
              <a:t>l</a:t>
            </a:r>
            <a:r>
              <a:rPr lang="en-US" sz="1200" b="1" i="0" spc="0" baseline="0" dirty="0">
                <a:latin typeface="Times New Roman"/>
              </a:rPr>
              <a:t> 	supuesto, 	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prestación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servicios</a:t>
            </a:r>
            <a:r>
              <a:rPr lang="en-US" sz="1200" b="1" i="0" spc="15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podrá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iniciarse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antes de que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 produz</a:t>
            </a:r>
            <a:r>
              <a:rPr lang="en-US" sz="1200" b="1" i="0" spc="-17" baseline="0" dirty="0">
                <a:latin typeface="Times New Roman"/>
              </a:rPr>
              <a:t>c</a:t>
            </a:r>
            <a:r>
              <a:rPr lang="en-US" sz="1200" b="1" i="0" spc="0" baseline="0" dirty="0">
                <a:latin typeface="Times New Roman"/>
              </a:rPr>
              <a:t>a la ausencia 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</a:t>
            </a:r>
            <a:r>
              <a:rPr lang="en-US" sz="1200" b="1" i="0" spc="-36" baseline="0" dirty="0">
                <a:latin typeface="Times New Roman"/>
              </a:rPr>
              <a:t> 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ustituida</a:t>
            </a:r>
            <a:r>
              <a:rPr lang="en-US" sz="1200" b="1" i="0" spc="-13" baseline="0" dirty="0">
                <a:latin typeface="Times New Roman"/>
              </a:rPr>
              <a:t>,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coincidiend</a:t>
            </a:r>
            <a:r>
              <a:rPr lang="en-US" sz="1200" b="1" i="0" spc="-12" baseline="0" dirty="0">
                <a:latin typeface="Times New Roman"/>
              </a:rPr>
              <a:t>o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desarrollo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3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funciones</a:t>
            </a:r>
            <a:r>
              <a:rPr lang="en-US" sz="1200" b="1" i="0" spc="31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3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tiempo </a:t>
            </a:r>
          </a:p>
          <a:p>
            <a:pPr marL="0">
              <a:lnSpc>
                <a:spcPts val="1379"/>
              </a:lnSpc>
              <a:tabLst>
                <a:tab pos="1128369" algn="l"/>
                <a:tab pos="1595932" algn="l"/>
                <a:tab pos="2444343" algn="l"/>
              </a:tabLst>
            </a:pPr>
            <a:r>
              <a:rPr lang="en-US" sz="1200" b="1" i="0" spc="0" baseline="0" dirty="0">
                <a:latin typeface="Times New Roman"/>
              </a:rPr>
              <a:t>imprescindible 	para 	garantizar 	el </a:t>
            </a:r>
          </a:p>
          <a:p>
            <a:pPr marL="0">
              <a:lnSpc>
                <a:spcPts val="1379"/>
              </a:lnSpc>
              <a:tabLst>
                <a:tab pos="842010" algn="l"/>
                <a:tab pos="1580540" algn="l"/>
                <a:tab pos="1897227" algn="l"/>
                <a:tab pos="2442362" algn="l"/>
              </a:tabLst>
            </a:pPr>
            <a:r>
              <a:rPr lang="en-US" sz="1200" b="1" i="0" spc="0" baseline="0" dirty="0">
                <a:latin typeface="Times New Roman"/>
              </a:rPr>
              <a:t>desempeño 	adecuad</a:t>
            </a:r>
            <a:r>
              <a:rPr lang="en-US" sz="1200" b="1" i="0" spc="-13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 	del 	puesto 	y</a:t>
            </a:r>
            <a:r>
              <a:rPr lang="en-US" sz="1200" b="1" i="0" spc="-12" baseline="0" dirty="0"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como máximo, durante quince días.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682" name="Rectangle 2682"/>
          <p:cNvSpPr/>
          <p:nvPr/>
        </p:nvSpPr>
        <p:spPr>
          <a:xfrm>
            <a:off x="3848989" y="545466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683" name="Rectangle 2683"/>
          <p:cNvSpPr/>
          <p:nvPr/>
        </p:nvSpPr>
        <p:spPr>
          <a:xfrm>
            <a:off x="3848989" y="5629925"/>
            <a:ext cx="2595295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Asimismo,</a:t>
            </a:r>
            <a:r>
              <a:rPr lang="en-US" sz="1200" b="1" i="0" spc="4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40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40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sustitución </a:t>
            </a:r>
          </a:p>
          <a:p>
            <a:pPr marL="0">
              <a:lnSpc>
                <a:spcPts val="1381"/>
              </a:lnSpc>
            </a:pPr>
            <a:r>
              <a:rPr lang="en-US" sz="1200" b="1" i="0" spc="0" baseline="0" dirty="0">
                <a:latin typeface="Times New Roman"/>
              </a:rPr>
              <a:t>podrá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concertarse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para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completar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jornada</a:t>
            </a:r>
            <a:r>
              <a:rPr lang="en-US" sz="1200" b="1" i="0" spc="5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reducida</a:t>
            </a:r>
            <a:r>
              <a:rPr lang="en-US" sz="1200" b="1" i="0" spc="5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6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otra</a:t>
            </a:r>
            <a:r>
              <a:rPr lang="en-US" sz="1200" b="1" i="0" spc="5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trabajadora,</a:t>
            </a:r>
            <a:r>
              <a:rPr lang="en-US" sz="1200" b="1" i="0" spc="-5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cuando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dicha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  <a:tabLst>
                <a:tab pos="758494" algn="l"/>
                <a:tab pos="1169669" algn="l"/>
                <a:tab pos="1852117" algn="l"/>
              </a:tabLst>
            </a:pPr>
            <a:r>
              <a:rPr lang="en-US" sz="1200" b="1" i="0" spc="0" baseline="0" dirty="0">
                <a:latin typeface="Times New Roman"/>
              </a:rPr>
              <a:t>ampare 	en 	causas 	legalmente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establecidas o reguladas en el convenio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colectivo y se especifique en el contrato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el nombre de la persona sustituida y 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causa de la sustitución.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684" name="Rectangle 2684"/>
          <p:cNvSpPr/>
          <p:nvPr/>
        </p:nvSpPr>
        <p:spPr>
          <a:xfrm>
            <a:off x="3848989" y="720751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685" name="Rectangle 2685"/>
          <p:cNvSpPr/>
          <p:nvPr/>
        </p:nvSpPr>
        <p:spPr>
          <a:xfrm>
            <a:off x="3848989" y="7382779"/>
            <a:ext cx="2595600" cy="2130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3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36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sustit</a:t>
            </a:r>
            <a:r>
              <a:rPr lang="en-US" sz="1200" b="1" i="0" spc="-11" baseline="0" dirty="0">
                <a:latin typeface="Times New Roman"/>
              </a:rPr>
              <a:t>u</a:t>
            </a:r>
            <a:r>
              <a:rPr lang="en-US" sz="1200" b="1" i="0" spc="0" baseline="0" dirty="0">
                <a:latin typeface="Times New Roman"/>
              </a:rPr>
              <a:t>ción</a:t>
            </a:r>
            <a:r>
              <a:rPr lang="en-US" sz="1200" b="1" i="0" spc="38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podr</a:t>
            </a:r>
            <a:r>
              <a:rPr lang="en-US" sz="1200" b="1" i="0" spc="-12" baseline="0" dirty="0">
                <a:latin typeface="Times New Roman"/>
              </a:rPr>
              <a:t>á</a:t>
            </a:r>
            <a:r>
              <a:rPr lang="en-US" sz="1200" b="1" i="0" spc="3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también</a:t>
            </a:r>
            <a:r>
              <a:rPr lang="en-US" sz="1200" b="1" i="0" spc="3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celebrado</a:t>
            </a:r>
            <a:r>
              <a:rPr lang="en-US" sz="1200" b="1" i="0" spc="3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</a:t>
            </a:r>
            <a:r>
              <a:rPr lang="en-US" sz="1200" b="1" i="0" spc="-17" baseline="0" dirty="0">
                <a:latin typeface="Times New Roman"/>
              </a:rPr>
              <a:t>r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3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cobertura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temporal</a:t>
            </a:r>
            <a:r>
              <a:rPr lang="en-US" sz="1200" b="1" i="0" spc="6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6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6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puesto</a:t>
            </a:r>
            <a:r>
              <a:rPr lang="en-US" sz="1200" b="1" i="0" spc="62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6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trabajo </a:t>
            </a:r>
          </a:p>
          <a:p>
            <a:pPr marL="0">
              <a:lnSpc>
                <a:spcPts val="1379"/>
              </a:lnSpc>
              <a:tabLst>
                <a:tab pos="640994" algn="l"/>
                <a:tab pos="875538" algn="l"/>
                <a:tab pos="1501444" algn="l"/>
                <a:tab pos="1778507" algn="l"/>
                <a:tab pos="2477719" algn="l"/>
              </a:tabLst>
            </a:pPr>
            <a:r>
              <a:rPr lang="en-US" sz="1200" b="1" i="0" spc="0" baseline="0" dirty="0">
                <a:latin typeface="Times New Roman"/>
              </a:rPr>
              <a:t>durante 	el 	proceso 	de 	selección 	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promoción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para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cobertura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definitiva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mediante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60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fijo,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sin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  <a:tabLst>
                <a:tab pos="724814" algn="l"/>
                <a:tab pos="1263700" algn="l"/>
                <a:tab pos="1597304" algn="l"/>
                <a:tab pos="1889607" algn="l"/>
                <a:tab pos="2274874" algn="l"/>
              </a:tabLst>
            </a:pPr>
            <a:r>
              <a:rPr lang="en-US" sz="1200" b="1" i="0" spc="0" baseline="0" dirty="0">
                <a:latin typeface="Times New Roman"/>
              </a:rPr>
              <a:t>duración 	pueda 	ser 	en 	este 	caso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superior</a:t>
            </a:r>
            <a:r>
              <a:rPr lang="en-US" sz="1200" b="1" i="0" spc="-3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tres</a:t>
            </a:r>
            <a:r>
              <a:rPr lang="en-US" sz="1200" b="1" i="0" spc="-3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meses,</a:t>
            </a:r>
            <a:r>
              <a:rPr lang="en-US" sz="1200" b="1" i="0" spc="-3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plazo</a:t>
            </a:r>
            <a:r>
              <a:rPr lang="en-US" sz="1200" b="1" i="0" spc="-3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inferior </a:t>
            </a:r>
          </a:p>
          <a:p>
            <a:pPr marL="0">
              <a:lnSpc>
                <a:spcPts val="1379"/>
              </a:lnSpc>
              <a:tabLst>
                <a:tab pos="691591" algn="l"/>
                <a:tab pos="977798" algn="l"/>
                <a:tab pos="1688896" algn="l"/>
                <a:tab pos="2426360" algn="l"/>
              </a:tabLst>
            </a:pPr>
            <a:r>
              <a:rPr lang="en-US" sz="1200" b="1" i="0" spc="0" baseline="0" dirty="0">
                <a:latin typeface="Times New Roman"/>
              </a:rPr>
              <a:t>recogido 	en 	convenio 	colectivo, 	ni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pueda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celebrarse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nuevo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-5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mismo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objeto</a:t>
            </a:r>
            <a:r>
              <a:rPr lang="en-US" sz="1200" b="1" i="0" spc="-5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una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vez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superada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dicha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duración máxima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686" name="Rectangle 2686"/>
          <p:cNvSpPr/>
          <p:nvPr/>
        </p:nvSpPr>
        <p:spPr>
          <a:xfrm>
            <a:off x="1080820" y="949842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Freeform 268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9" name="Freeform 268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0" name="Freeform 269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1" name="Freeform 269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2" name="Freeform 269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3" name="Freeform 269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6" name="Freeform 269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7" name="Freeform 2697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8" name="Freeform 2698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9" name="Freeform 2699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0" name="Freeform 2700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1" name="Freeform 2701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2" name="Freeform 2702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3" name="Freeform 2703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Freeform 2706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7" name="Freeform 2707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8" name="Freeform 2708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9" name="Freeform 2709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0" name="Freeform 2710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1" name="Freeform 2711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2" name="Freeform 2712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3" name="Freeform 2713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4" name="Freeform 2714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5" name="Freeform 2715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6" name="Freeform 2716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7" name="Freeform 2717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8" name="Freeform 2718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9" name="Freeform 2719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0" name="Freeform 2720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1" name="Freeform 2721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2" name="Freeform 2722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4" name="Freeform 2724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5" name="Freeform 2725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6" name="Freeform 2726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7" name="Freeform 2727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9" name="Freeform 2729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0" name="Freeform 2730"/>
          <p:cNvSpPr/>
          <p:nvPr/>
        </p:nvSpPr>
        <p:spPr>
          <a:xfrm>
            <a:off x="1080820" y="8436610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1" name="Freeform 2731"/>
          <p:cNvSpPr/>
          <p:nvPr/>
        </p:nvSpPr>
        <p:spPr>
          <a:xfrm>
            <a:off x="1080820" y="8436610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2" name="Freeform 2732"/>
          <p:cNvSpPr/>
          <p:nvPr/>
        </p:nvSpPr>
        <p:spPr>
          <a:xfrm>
            <a:off x="1093012" y="8436610"/>
            <a:ext cx="2682494" cy="12191"/>
          </a:xfrm>
          <a:custGeom>
            <a:avLst/>
            <a:gdLst/>
            <a:ahLst/>
            <a:cxnLst/>
            <a:rect l="0" t="0" r="0" b="0"/>
            <a:pathLst>
              <a:path w="2682494" h="12191">
                <a:moveTo>
                  <a:pt x="0" y="12191"/>
                </a:moveTo>
                <a:lnTo>
                  <a:pt x="2682494" y="12191"/>
                </a:lnTo>
                <a:lnTo>
                  <a:pt x="2682494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3" name="Freeform 2733"/>
          <p:cNvSpPr/>
          <p:nvPr/>
        </p:nvSpPr>
        <p:spPr>
          <a:xfrm>
            <a:off x="3775583" y="8436610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4" name="Freeform 2734"/>
          <p:cNvSpPr/>
          <p:nvPr/>
        </p:nvSpPr>
        <p:spPr>
          <a:xfrm>
            <a:off x="3787775" y="8436610"/>
            <a:ext cx="2681351" cy="12191"/>
          </a:xfrm>
          <a:custGeom>
            <a:avLst/>
            <a:gdLst/>
            <a:ahLst/>
            <a:cxnLst/>
            <a:rect l="0" t="0" r="0" b="0"/>
            <a:pathLst>
              <a:path w="2681351" h="12191">
                <a:moveTo>
                  <a:pt x="0" y="12191"/>
                </a:moveTo>
                <a:lnTo>
                  <a:pt x="2681351" y="12191"/>
                </a:lnTo>
                <a:lnTo>
                  <a:pt x="268135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>
            <a:off x="6469126" y="8436610"/>
            <a:ext cx="12191" cy="12191"/>
          </a:xfrm>
          <a:custGeom>
            <a:avLst/>
            <a:gdLst/>
            <a:ahLst/>
            <a:cxnLst/>
            <a:rect l="0" t="0" r="0" b="0"/>
            <a:pathLst>
              <a:path w="12191" h="12191">
                <a:moveTo>
                  <a:pt x="0" y="12191"/>
                </a:moveTo>
                <a:lnTo>
                  <a:pt x="12191" y="12191"/>
                </a:lnTo>
                <a:lnTo>
                  <a:pt x="1219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6" name="Freeform 2736"/>
          <p:cNvSpPr/>
          <p:nvPr/>
        </p:nvSpPr>
        <p:spPr>
          <a:xfrm>
            <a:off x="6469126" y="8436610"/>
            <a:ext cx="12191" cy="12191"/>
          </a:xfrm>
          <a:custGeom>
            <a:avLst/>
            <a:gdLst/>
            <a:ahLst/>
            <a:cxnLst/>
            <a:rect l="0" t="0" r="0" b="0"/>
            <a:pathLst>
              <a:path w="12191" h="12191">
                <a:moveTo>
                  <a:pt x="0" y="12191"/>
                </a:moveTo>
                <a:lnTo>
                  <a:pt x="12191" y="12191"/>
                </a:lnTo>
                <a:lnTo>
                  <a:pt x="1219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7" name="Freeform 2737"/>
          <p:cNvSpPr/>
          <p:nvPr/>
        </p:nvSpPr>
        <p:spPr>
          <a:xfrm>
            <a:off x="1080820" y="8448802"/>
            <a:ext cx="12192" cy="350520"/>
          </a:xfrm>
          <a:custGeom>
            <a:avLst/>
            <a:gdLst/>
            <a:ahLst/>
            <a:cxnLst/>
            <a:rect l="0" t="0" r="0" b="0"/>
            <a:pathLst>
              <a:path w="12192" h="350520">
                <a:moveTo>
                  <a:pt x="0" y="350520"/>
                </a:moveTo>
                <a:lnTo>
                  <a:pt x="12192" y="350520"/>
                </a:lnTo>
                <a:lnTo>
                  <a:pt x="1219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8" name="Freeform 2738"/>
          <p:cNvSpPr/>
          <p:nvPr/>
        </p:nvSpPr>
        <p:spPr>
          <a:xfrm>
            <a:off x="3775583" y="8448802"/>
            <a:ext cx="12192" cy="350520"/>
          </a:xfrm>
          <a:custGeom>
            <a:avLst/>
            <a:gdLst/>
            <a:ahLst/>
            <a:cxnLst/>
            <a:rect l="0" t="0" r="0" b="0"/>
            <a:pathLst>
              <a:path w="12192" h="350520">
                <a:moveTo>
                  <a:pt x="0" y="350520"/>
                </a:moveTo>
                <a:lnTo>
                  <a:pt x="12192" y="350520"/>
                </a:lnTo>
                <a:lnTo>
                  <a:pt x="1219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9" name="Freeform 2739"/>
          <p:cNvSpPr/>
          <p:nvPr/>
        </p:nvSpPr>
        <p:spPr>
          <a:xfrm>
            <a:off x="6469126" y="8448802"/>
            <a:ext cx="12191" cy="350520"/>
          </a:xfrm>
          <a:custGeom>
            <a:avLst/>
            <a:gdLst/>
            <a:ahLst/>
            <a:cxnLst/>
            <a:rect l="0" t="0" r="0" b="0"/>
            <a:pathLst>
              <a:path w="12191" h="350520">
                <a:moveTo>
                  <a:pt x="0" y="350520"/>
                </a:moveTo>
                <a:lnTo>
                  <a:pt x="12191" y="350520"/>
                </a:lnTo>
                <a:lnTo>
                  <a:pt x="12191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0" name="Freeform 2740"/>
          <p:cNvSpPr/>
          <p:nvPr/>
        </p:nvSpPr>
        <p:spPr>
          <a:xfrm>
            <a:off x="1080820" y="8799322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1" name="Freeform 2741"/>
          <p:cNvSpPr/>
          <p:nvPr/>
        </p:nvSpPr>
        <p:spPr>
          <a:xfrm>
            <a:off x="1093012" y="8799322"/>
            <a:ext cx="2682494" cy="12191"/>
          </a:xfrm>
          <a:custGeom>
            <a:avLst/>
            <a:gdLst/>
            <a:ahLst/>
            <a:cxnLst/>
            <a:rect l="0" t="0" r="0" b="0"/>
            <a:pathLst>
              <a:path w="2682494" h="12191">
                <a:moveTo>
                  <a:pt x="0" y="12191"/>
                </a:moveTo>
                <a:lnTo>
                  <a:pt x="2682494" y="12191"/>
                </a:lnTo>
                <a:lnTo>
                  <a:pt x="2682494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>
            <a:off x="3775583" y="8799322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>
            <a:off x="3787775" y="8799322"/>
            <a:ext cx="2681351" cy="12191"/>
          </a:xfrm>
          <a:custGeom>
            <a:avLst/>
            <a:gdLst/>
            <a:ahLst/>
            <a:cxnLst/>
            <a:rect l="0" t="0" r="0" b="0"/>
            <a:pathLst>
              <a:path w="2681351" h="12191">
                <a:moveTo>
                  <a:pt x="0" y="12191"/>
                </a:moveTo>
                <a:lnTo>
                  <a:pt x="2681351" y="12191"/>
                </a:lnTo>
                <a:lnTo>
                  <a:pt x="268135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4" name="Freeform 2744"/>
          <p:cNvSpPr/>
          <p:nvPr/>
        </p:nvSpPr>
        <p:spPr>
          <a:xfrm>
            <a:off x="6469126" y="8799322"/>
            <a:ext cx="12191" cy="12191"/>
          </a:xfrm>
          <a:custGeom>
            <a:avLst/>
            <a:gdLst/>
            <a:ahLst/>
            <a:cxnLst/>
            <a:rect l="0" t="0" r="0" b="0"/>
            <a:pathLst>
              <a:path w="12191" h="12191">
                <a:moveTo>
                  <a:pt x="0" y="12191"/>
                </a:moveTo>
                <a:lnTo>
                  <a:pt x="12191" y="12191"/>
                </a:lnTo>
                <a:lnTo>
                  <a:pt x="1219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5" name="Freeform 2745"/>
          <p:cNvSpPr/>
          <p:nvPr/>
        </p:nvSpPr>
        <p:spPr>
          <a:xfrm>
            <a:off x="1080820" y="8811463"/>
            <a:ext cx="12192" cy="877824"/>
          </a:xfrm>
          <a:custGeom>
            <a:avLst/>
            <a:gdLst/>
            <a:ahLst/>
            <a:cxnLst/>
            <a:rect l="0" t="0" r="0" b="0"/>
            <a:pathLst>
              <a:path w="12192" h="877824">
                <a:moveTo>
                  <a:pt x="0" y="877824"/>
                </a:moveTo>
                <a:lnTo>
                  <a:pt x="12192" y="877824"/>
                </a:lnTo>
                <a:lnTo>
                  <a:pt x="12192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6" name="Freeform 2746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7" name="Freeform 2747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Freeform 2748"/>
          <p:cNvSpPr/>
          <p:nvPr/>
        </p:nvSpPr>
        <p:spPr>
          <a:xfrm>
            <a:off x="1093012" y="9689287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9" name="Freeform 2749"/>
          <p:cNvSpPr/>
          <p:nvPr/>
        </p:nvSpPr>
        <p:spPr>
          <a:xfrm>
            <a:off x="3775583" y="8811463"/>
            <a:ext cx="12192" cy="877824"/>
          </a:xfrm>
          <a:custGeom>
            <a:avLst/>
            <a:gdLst/>
            <a:ahLst/>
            <a:cxnLst/>
            <a:rect l="0" t="0" r="0" b="0"/>
            <a:pathLst>
              <a:path w="12192" h="877824">
                <a:moveTo>
                  <a:pt x="0" y="877824"/>
                </a:moveTo>
                <a:lnTo>
                  <a:pt x="12192" y="877824"/>
                </a:lnTo>
                <a:lnTo>
                  <a:pt x="12192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0" name="Freeform 2750"/>
          <p:cNvSpPr/>
          <p:nvPr/>
        </p:nvSpPr>
        <p:spPr>
          <a:xfrm>
            <a:off x="3775583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1" name="Freeform 2751"/>
          <p:cNvSpPr/>
          <p:nvPr/>
        </p:nvSpPr>
        <p:spPr>
          <a:xfrm>
            <a:off x="3787775" y="9689287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2" name="Freeform 2752"/>
          <p:cNvSpPr/>
          <p:nvPr/>
        </p:nvSpPr>
        <p:spPr>
          <a:xfrm>
            <a:off x="6469126" y="8811463"/>
            <a:ext cx="12191" cy="877824"/>
          </a:xfrm>
          <a:custGeom>
            <a:avLst/>
            <a:gdLst/>
            <a:ahLst/>
            <a:cxnLst/>
            <a:rect l="0" t="0" r="0" b="0"/>
            <a:pathLst>
              <a:path w="12191" h="877824">
                <a:moveTo>
                  <a:pt x="0" y="877824"/>
                </a:moveTo>
                <a:lnTo>
                  <a:pt x="12191" y="877824"/>
                </a:lnTo>
                <a:lnTo>
                  <a:pt x="12191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3" name="Freeform 2753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" name="Freeform 2754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5" name="Rectangle 2755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41 </a:t>
            </a:r>
          </a:p>
        </p:txBody>
      </p:sp>
      <p:sp>
        <p:nvSpPr>
          <p:cNvPr id="2756" name="Rectangle 2756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757" name="Rectangle 2757"/>
          <p:cNvSpPr/>
          <p:nvPr/>
        </p:nvSpPr>
        <p:spPr>
          <a:xfrm>
            <a:off x="1080820" y="871361"/>
            <a:ext cx="5437022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Obsérvese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pretende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realmente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produzca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sustitución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tiempo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forma”,</a:t>
            </a:r>
            <a:r>
              <a:rPr lang="en-US" sz="1200" b="0" i="0" spc="-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producir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sustituta coincide en un periodo de tiempo, aunque sea breve (máximo de quince días)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“ponerse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día”,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permiten</a:t>
            </a:r>
            <a:r>
              <a:rPr lang="en-US" sz="1200" b="0" i="0" spc="-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expresión</a:t>
            </a:r>
            <a:r>
              <a:rPr lang="en-US" sz="1200" b="0" i="0" spc="-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coloquial,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tareas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funciones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 a desarrollar, es decir para conocer directamente de la mano de la persona sustituid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cuáles son y cómo llevarlas a cabo. </a:t>
            </a:r>
          </a:p>
        </p:txBody>
      </p:sp>
      <p:sp>
        <p:nvSpPr>
          <p:cNvPr id="2758" name="Rectangle 2758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759" name="Rectangle 2759"/>
          <p:cNvSpPr/>
          <p:nvPr/>
        </p:nvSpPr>
        <p:spPr>
          <a:xfrm>
            <a:off x="1080820" y="2098435"/>
            <a:ext cx="5437606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15.3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redacción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2720/1998 de 18 de diciembre, que amplió la posibilidad de utilizar este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cubrir temporalmente un puesto de trabajo durante el proceso de selección o promoción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cobertura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definitiva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mediante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ahora se permite su reducción si así se pacta en convenio colectivo. </a:t>
            </a:r>
          </a:p>
        </p:txBody>
      </p:sp>
      <p:sp>
        <p:nvSpPr>
          <p:cNvPr id="2760" name="Rectangle 2760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761" name="Rectangle 2761"/>
          <p:cNvSpPr/>
          <p:nvPr/>
        </p:nvSpPr>
        <p:spPr>
          <a:xfrm>
            <a:off x="1080820" y="3149996"/>
            <a:ext cx="5438597" cy="28319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gualmente, se incorpora una posibilidad que ya había sido acogida en normativa legal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 y que no ha encontrado problema alguno para su validez en sede judicial, cual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formalice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completar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reducida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acogida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convencionalmente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permitidas.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11. En los restantes apartados del art. 15 encontramos algunas diferencias con respecto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derogada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merecen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reseñados: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adquirir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condición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fijeza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reduciendo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veinticuatro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frente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treinta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anteriores,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(“mediante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dos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necesidad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producción”)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durante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dieciocho,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frente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veinticuatro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anterioridad;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adquisición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fijeza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persona que ocupe un puesto de trabajo que haya sido ocupado de forma temporal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 ese mismo periodo, es decir con independencia de que haya estado ocupado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varios trabajadores con anterioridad; desaparece además la mención a la posibilidad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poder exceptuar esa conversión cuando se dedujera claramente (¿) la duración temporal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las actividades y servicios contratados aun cuando hubiera transcurrido el plazo que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legalmente (art. 14 LET) hubiera podido fijarse para el período de prueba. </a:t>
            </a:r>
          </a:p>
        </p:txBody>
      </p:sp>
      <p:sp>
        <p:nvSpPr>
          <p:cNvPr id="2762" name="Rectangle 2762"/>
          <p:cNvSpPr/>
          <p:nvPr/>
        </p:nvSpPr>
        <p:spPr>
          <a:xfrm>
            <a:off x="1080820" y="59547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763" name="Rectangle 2763"/>
          <p:cNvSpPr/>
          <p:nvPr/>
        </p:nvSpPr>
        <p:spPr>
          <a:xfrm>
            <a:off x="1080820" y="6130051"/>
            <a:ext cx="5438597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Obsérvese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redacción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desaparecido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disponía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sería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conversión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fijeza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transcurso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referenciado cuando se tratara de contratos formativos, de relevo e interinidad, contratos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temporales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celebrados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programas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públicos</a:t>
            </a:r>
            <a:r>
              <a:rPr lang="en-US" sz="1200" b="0" i="0" spc="3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empleo-formación,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temporales utilizados por empresas de inserción cuyo objeto sea considerado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“como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esencial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itinerario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inserción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personalizado”.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Dado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submodalidad,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circunstancias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diferencia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sustitución,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 razonable pensar que la desaparición de ese párrafo no afecta a la (no) aplicación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regla de fijeza, pero en cualquier caso dejo aquí otra duda apuntada.   </a:t>
            </a:r>
          </a:p>
        </p:txBody>
      </p:sp>
      <p:sp>
        <p:nvSpPr>
          <p:cNvPr id="2764" name="Rectangle 2764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765" name="Rectangle 2765"/>
          <p:cNvSpPr/>
          <p:nvPr/>
        </p:nvSpPr>
        <p:spPr>
          <a:xfrm>
            <a:off x="1080820" y="8057911"/>
            <a:ext cx="279864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Veamos los dos textos en los apartados 4 a 9. </a:t>
            </a:r>
          </a:p>
        </p:txBody>
      </p:sp>
      <p:sp>
        <p:nvSpPr>
          <p:cNvPr id="2766" name="Rectangle 2766"/>
          <p:cNvSpPr/>
          <p:nvPr/>
        </p:nvSpPr>
        <p:spPr>
          <a:xfrm>
            <a:off x="1080820" y="82335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2767" name="Rectangle 2767"/>
          <p:cNvSpPr/>
          <p:nvPr/>
        </p:nvSpPr>
        <p:spPr>
          <a:xfrm>
            <a:off x="1155496" y="8421004"/>
            <a:ext cx="259415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vigente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hasta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30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marzo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2022. </a:t>
            </a:r>
          </a:p>
        </p:txBody>
      </p:sp>
      <p:sp>
        <p:nvSpPr>
          <p:cNvPr id="2768" name="Rectangle 2768"/>
          <p:cNvSpPr/>
          <p:nvPr/>
        </p:nvSpPr>
        <p:spPr>
          <a:xfrm>
            <a:off x="3850513" y="8421004"/>
            <a:ext cx="2591561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a partir del 30 de marzo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2022. </a:t>
            </a:r>
          </a:p>
        </p:txBody>
      </p:sp>
      <p:sp>
        <p:nvSpPr>
          <p:cNvPr id="2769" name="Rectangle 2769"/>
          <p:cNvSpPr/>
          <p:nvPr/>
        </p:nvSpPr>
        <p:spPr>
          <a:xfrm>
            <a:off x="1155496" y="8785240"/>
            <a:ext cx="2595549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2.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Adquirirán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 </a:t>
            </a:r>
          </a:p>
          <a:p>
            <a:pPr marL="0">
              <a:lnSpc>
                <a:spcPts val="1380"/>
              </a:lnSpc>
              <a:tabLst>
                <a:tab pos="457047" algn="l"/>
                <a:tab pos="1238402" algn="l"/>
                <a:tab pos="1606905" algn="l"/>
                <a:tab pos="2041093" algn="l"/>
                <a:tab pos="2444648" algn="l"/>
              </a:tabLst>
            </a:pPr>
            <a:r>
              <a:rPr lang="en-US" sz="1200" b="0" i="0" spc="0" baseline="0" dirty="0">
                <a:latin typeface="Times New Roman"/>
              </a:rPr>
              <a:t>fijos, 	cualquiera 	que 	haya 	sido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modalidad de su contratación, los que no </a:t>
            </a:r>
          </a:p>
          <a:p>
            <a:pPr marL="0">
              <a:lnSpc>
                <a:spcPts val="1379"/>
              </a:lnSpc>
              <a:tabLst>
                <a:tab pos="664311" algn="l"/>
                <a:tab pos="1051255" algn="l"/>
                <a:tab pos="1540306" algn="l"/>
                <a:tab pos="1815998" algn="l"/>
                <a:tab pos="2167737" algn="l"/>
                <a:tab pos="2446349" algn="l"/>
              </a:tabLst>
            </a:pPr>
            <a:r>
              <a:rPr lang="en-US" sz="1200" b="0" i="0" spc="0" baseline="0" dirty="0">
                <a:latin typeface="Times New Roman"/>
              </a:rPr>
              <a:t>hubieran 	sido 	dados 	de 	alta 	en 	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Seguridad Social, una vez transcurrido un </a:t>
            </a:r>
          </a:p>
        </p:txBody>
      </p:sp>
      <p:sp>
        <p:nvSpPr>
          <p:cNvPr id="2770" name="Rectangle 2770"/>
          <p:cNvSpPr/>
          <p:nvPr/>
        </p:nvSpPr>
        <p:spPr>
          <a:xfrm>
            <a:off x="3850513" y="8785240"/>
            <a:ext cx="2593086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  <a:tab pos="906627" algn="l"/>
                <a:tab pos="1861870" algn="l"/>
              </a:tabLst>
            </a:pPr>
            <a:r>
              <a:rPr lang="en-US" sz="1200" b="0" i="0" spc="0" baseline="0" dirty="0">
                <a:latin typeface="Times New Roman"/>
              </a:rPr>
              <a:t>4. 	Las 	personas 	contratadas </a:t>
            </a:r>
          </a:p>
          <a:p>
            <a:pPr marL="0">
              <a:lnSpc>
                <a:spcPts val="1380"/>
              </a:lnSpc>
              <a:tabLst>
                <a:tab pos="970483" algn="l"/>
                <a:tab pos="1221790" algn="l"/>
                <a:tab pos="2039873" algn="l"/>
                <a:tab pos="2316937" algn="l"/>
              </a:tabLst>
            </a:pPr>
            <a:r>
              <a:rPr lang="en-US" sz="1200" b="0" i="0" spc="0" baseline="0" dirty="0">
                <a:latin typeface="Times New Roman"/>
              </a:rPr>
              <a:t>incumpliendo 	lo 	establecido 	en 	este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artículo adquirirán la condición de fijas. </a:t>
            </a:r>
          </a:p>
        </p:txBody>
      </p:sp>
      <p:sp>
        <p:nvSpPr>
          <p:cNvPr id="2771" name="Rectangle 2771"/>
          <p:cNvSpPr/>
          <p:nvPr/>
        </p:nvSpPr>
        <p:spPr>
          <a:xfrm>
            <a:off x="3850513" y="931096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Freeform 2772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Rectangle 2788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42 </a:t>
            </a:r>
          </a:p>
        </p:txBody>
      </p:sp>
      <p:sp>
        <p:nvSpPr>
          <p:cNvPr id="2789" name="Rectangle 2789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790" name="Rectangle 2790"/>
          <p:cNvSpPr/>
          <p:nvPr/>
        </p:nvSpPr>
        <p:spPr>
          <a:xfrm>
            <a:off x="1155496" y="885078"/>
            <a:ext cx="2594762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igual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legalmente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podido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fijar</a:t>
            </a:r>
            <a:r>
              <a:rPr lang="en-US" sz="1200" b="0" i="0" spc="28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prueba,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salvo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propia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naturaleza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actividades o de los servicios contratados </a:t>
            </a:r>
          </a:p>
          <a:p>
            <a:pPr marL="0">
              <a:lnSpc>
                <a:spcPts val="1380"/>
              </a:lnSpc>
              <a:tabLst>
                <a:tab pos="281787" algn="l"/>
                <a:tab pos="935431" algn="l"/>
                <a:tab pos="1758086" algn="l"/>
                <a:tab pos="2023110" algn="l"/>
              </a:tabLst>
            </a:pPr>
            <a:r>
              <a:rPr lang="en-US" sz="1200" b="0" i="0" spc="0" baseline="0" dirty="0">
                <a:latin typeface="Times New Roman"/>
              </a:rPr>
              <a:t>se 	deduzca 	claramente 	la 	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temporal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mismos,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todo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ello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demás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responsabilidades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 hubiere lugar en derecho. </a:t>
            </a:r>
          </a:p>
        </p:txBody>
      </p:sp>
      <p:sp>
        <p:nvSpPr>
          <p:cNvPr id="2791" name="Rectangle 2791"/>
          <p:cNvSpPr/>
          <p:nvPr/>
        </p:nvSpPr>
        <p:spPr>
          <a:xfrm>
            <a:off x="1155496" y="22874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792" name="Rectangle 2792"/>
          <p:cNvSpPr/>
          <p:nvPr/>
        </p:nvSpPr>
        <p:spPr>
          <a:xfrm>
            <a:off x="1155496" y="2462672"/>
            <a:ext cx="2594762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3.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presumirán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tiempo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indefinido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contratos temporales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celebrados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fraude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ley. </a:t>
            </a:r>
          </a:p>
        </p:txBody>
      </p:sp>
      <p:sp>
        <p:nvSpPr>
          <p:cNvPr id="2793" name="Rectangle 2793"/>
          <p:cNvSpPr/>
          <p:nvPr/>
        </p:nvSpPr>
        <p:spPr>
          <a:xfrm>
            <a:off x="1155496" y="29884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794" name="Rectangle 2794"/>
          <p:cNvSpPr/>
          <p:nvPr/>
        </p:nvSpPr>
        <p:spPr>
          <a:xfrm>
            <a:off x="1155496" y="3163711"/>
            <a:ext cx="2594914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4.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empresarios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habrán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notificar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representación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</a:t>
            </a:r>
            <a:r>
              <a:rPr lang="en-US" sz="1200" b="0" i="0" spc="2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2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2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realizados</a:t>
            </a:r>
            <a:r>
              <a:rPr lang="en-US" sz="1200" b="0" i="0" spc="2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673455" algn="l"/>
                <a:tab pos="1086307" algn="l"/>
                <a:tab pos="1450390" algn="l"/>
                <a:tab pos="2413406" algn="l"/>
              </a:tabLst>
            </a:pPr>
            <a:r>
              <a:rPr lang="en-US" sz="1200" b="0" i="0" spc="0" baseline="0" dirty="0">
                <a:latin typeface="Times New Roman"/>
              </a:rPr>
              <a:t>acuerdo 	con 	las 	modalidades 	de </a:t>
            </a:r>
          </a:p>
          <a:p>
            <a:pPr marL="0">
              <a:lnSpc>
                <a:spcPts val="1380"/>
              </a:lnSpc>
              <a:tabLst>
                <a:tab pos="889863" algn="l"/>
                <a:tab pos="1232458" algn="l"/>
                <a:tab pos="1794510" algn="l"/>
              </a:tabLst>
            </a:pPr>
            <a:r>
              <a:rPr lang="en-US" sz="1200" b="0" i="0" spc="0" baseline="0" dirty="0">
                <a:latin typeface="Times New Roman"/>
              </a:rPr>
              <a:t>contratación 	por 	tiempo 	determinado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previstas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este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 cuando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exista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obligación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entregar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copia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básica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 los mismos. </a:t>
            </a:r>
          </a:p>
        </p:txBody>
      </p:sp>
      <p:sp>
        <p:nvSpPr>
          <p:cNvPr id="2795" name="Rectangle 2795"/>
          <p:cNvSpPr/>
          <p:nvPr/>
        </p:nvSpPr>
        <p:spPr>
          <a:xfrm>
            <a:off x="1155496" y="456617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796" name="Rectangle 2796"/>
          <p:cNvSpPr/>
          <p:nvPr/>
        </p:nvSpPr>
        <p:spPr>
          <a:xfrm>
            <a:off x="1155496" y="4741433"/>
            <a:ext cx="2595397" cy="2830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5.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3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3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dispuesto</a:t>
            </a:r>
            <a:r>
              <a:rPr lang="en-US" sz="1200" b="0" i="0" spc="3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apartados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1.a),</a:t>
            </a:r>
            <a:r>
              <a:rPr lang="en-US" sz="1200" b="0" i="0" spc="29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3,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3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trabajadores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periodo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treinta</a:t>
            </a:r>
            <a:r>
              <a:rPr lang="en-US" sz="1200" b="1" i="0" spc="37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meses </a:t>
            </a:r>
          </a:p>
          <a:p>
            <a:pPr marL="0">
              <a:lnSpc>
                <a:spcPts val="1367"/>
              </a:lnSpc>
            </a:pPr>
            <a:r>
              <a:rPr lang="en-US" sz="1200" b="1" i="0" spc="0" baseline="0" dirty="0">
                <a:latin typeface="Times New Roman"/>
              </a:rPr>
              <a:t>hubieran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estado</a:t>
            </a:r>
            <a:r>
              <a:rPr lang="en-US" sz="1200" b="1" i="0" spc="38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contratados</a:t>
            </a:r>
            <a:r>
              <a:rPr lang="en-US" sz="1200" b="1" i="0" spc="38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durante </a:t>
            </a:r>
          </a:p>
          <a:p>
            <a:pPr marL="0">
              <a:lnSpc>
                <a:spcPts val="1380"/>
              </a:lnSpc>
              <a:tabLst>
                <a:tab pos="327202" algn="l"/>
                <a:tab pos="829970" algn="l"/>
                <a:tab pos="1536649" algn="l"/>
                <a:tab pos="1769668" algn="l"/>
              </a:tabLst>
            </a:pPr>
            <a:r>
              <a:rPr lang="en-US" sz="1200" b="1" i="0" spc="0" baseline="0" dirty="0">
                <a:latin typeface="Times New Roman"/>
              </a:rPr>
              <a:t>un 	plazo 	superior 	a 	veinticuatro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meses,</a:t>
            </a:r>
            <a:r>
              <a:rPr lang="en-US" sz="1200" b="0" i="0" spc="0" baseline="0" dirty="0">
                <a:latin typeface="Times New Roman"/>
              </a:rPr>
              <a:t> con o sin solución de continuidad,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5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</a:t>
            </a:r>
            <a:r>
              <a:rPr lang="en-US" sz="1200" b="0" i="0" spc="5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diferente</a:t>
            </a:r>
            <a:r>
              <a:rPr lang="en-US" sz="1200" b="0" i="0" spc="5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puesto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trabajo con la misma empresa o grupo de </a:t>
            </a:r>
          </a:p>
          <a:p>
            <a:pPr marL="0">
              <a:lnSpc>
                <a:spcPts val="1380"/>
              </a:lnSpc>
              <a:tabLst>
                <a:tab pos="818235" algn="l"/>
                <a:tab pos="1593494" algn="l"/>
                <a:tab pos="2020061" algn="l"/>
                <a:tab pos="2310993" algn="l"/>
              </a:tabLst>
            </a:pPr>
            <a:r>
              <a:rPr lang="en-US" sz="1200" b="0" i="0" spc="0" baseline="0" dirty="0">
                <a:latin typeface="Times New Roman"/>
              </a:rPr>
              <a:t>empresas, 	mediante 	dos 	o 	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contratos </a:t>
            </a:r>
            <a:r>
              <a:rPr lang="en-US" sz="1200" b="1" i="0" spc="0" baseline="0" dirty="0">
                <a:latin typeface="Times New Roman"/>
              </a:rPr>
              <a:t>temporales,</a:t>
            </a:r>
            <a:r>
              <a:rPr lang="en-US" sz="1200" b="0" i="0" spc="0" baseline="0" dirty="0">
                <a:latin typeface="Times New Roman"/>
              </a:rPr>
              <a:t> sea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directamente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través</a:t>
            </a:r>
            <a:r>
              <a:rPr lang="en-US" sz="1200" b="0" i="0" spc="2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2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disposición</a:t>
            </a:r>
            <a:r>
              <a:rPr lang="en-US" sz="1200" b="0" i="0" spc="2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empresas</a:t>
            </a:r>
            <a:r>
              <a:rPr lang="en-US" sz="1200" b="0" i="0" spc="4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temporal,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  <a:tabLst>
                <a:tab pos="680923" algn="l"/>
                <a:tab pos="971854" algn="l"/>
                <a:tab pos="1786889" algn="l"/>
              </a:tabLst>
            </a:pPr>
            <a:r>
              <a:rPr lang="en-US" sz="1200" b="0" i="0" spc="0" baseline="0" dirty="0">
                <a:latin typeface="Times New Roman"/>
              </a:rPr>
              <a:t>mismas 	o 	diferentes 	modalidades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contractuales</a:t>
            </a:r>
            <a:r>
              <a:rPr lang="en-US" sz="1200" b="0" i="0" spc="44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adquirirán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fijos. </a:t>
            </a:r>
          </a:p>
        </p:txBody>
      </p:sp>
      <p:sp>
        <p:nvSpPr>
          <p:cNvPr id="2797" name="Rectangle 2797"/>
          <p:cNvSpPr/>
          <p:nvPr/>
        </p:nvSpPr>
        <p:spPr>
          <a:xfrm>
            <a:off x="1155496" y="75443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798" name="Rectangle 2798"/>
          <p:cNvSpPr/>
          <p:nvPr/>
        </p:nvSpPr>
        <p:spPr>
          <a:xfrm>
            <a:off x="1155496" y="7719583"/>
            <a:ext cx="2594305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5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establecido</a:t>
            </a:r>
            <a:r>
              <a:rPr lang="en-US" sz="1200" b="0" i="0" spc="5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5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párrafo</a:t>
            </a:r>
            <a:r>
              <a:rPr lang="en-US" sz="1200" b="0" i="0" spc="5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anterior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4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  <a:tabLst>
                <a:tab pos="778611" algn="l"/>
                <a:tab pos="1518818" algn="l"/>
                <a:tab pos="1808226" algn="l"/>
                <a:tab pos="2478633" algn="l"/>
              </a:tabLst>
            </a:pPr>
            <a:r>
              <a:rPr lang="en-US" sz="1200" b="0" i="0" spc="0" baseline="0" dirty="0">
                <a:latin typeface="Times New Roman"/>
              </a:rPr>
              <a:t>produzcan 	supuestos 	de 	sucesión 	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subrogación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empresarial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conforme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dispuesto legal o convencionalmente. </a:t>
            </a:r>
          </a:p>
        </p:txBody>
      </p:sp>
      <p:sp>
        <p:nvSpPr>
          <p:cNvPr id="2799" name="Rectangle 2799"/>
          <p:cNvSpPr/>
          <p:nvPr/>
        </p:nvSpPr>
        <p:spPr>
          <a:xfrm>
            <a:off x="1155496" y="859626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0" name="Rectangle 2800"/>
          <p:cNvSpPr/>
          <p:nvPr/>
        </p:nvSpPr>
        <p:spPr>
          <a:xfrm>
            <a:off x="1155496" y="8771524"/>
            <a:ext cx="2595397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Atendiendo</a:t>
            </a:r>
            <a:r>
              <a:rPr lang="en-US" sz="1200" b="0" i="0" spc="1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peculiaridades</a:t>
            </a:r>
            <a:r>
              <a:rPr lang="en-US" sz="1200" b="0" i="0" spc="1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actividad y a las características del puesto </a:t>
            </a:r>
          </a:p>
          <a:p>
            <a:pPr marL="0">
              <a:lnSpc>
                <a:spcPts val="1379"/>
              </a:lnSpc>
              <a:tabLst>
                <a:tab pos="298551" algn="l"/>
                <a:tab pos="1071168" algn="l"/>
                <a:tab pos="1989531" algn="l"/>
              </a:tabLst>
            </a:pPr>
            <a:r>
              <a:rPr lang="en-US" sz="1200" b="0" i="0" spc="0" baseline="0" dirty="0">
                <a:latin typeface="Times New Roman"/>
              </a:rPr>
              <a:t>de 	trabajo, </a:t>
            </a:r>
            <a:r>
              <a:rPr lang="en-US" sz="1200" b="1" i="0" spc="0" baseline="0" dirty="0">
                <a:latin typeface="Times New Roman"/>
              </a:rPr>
              <a:t>la 	negociación 	colectiva </a:t>
            </a:r>
          </a:p>
          <a:p>
            <a:pPr marL="0">
              <a:lnSpc>
                <a:spcPts val="1379"/>
              </a:lnSpc>
              <a:tabLst>
                <a:tab pos="999286" algn="l"/>
                <a:tab pos="2490241" algn="l"/>
              </a:tabLst>
            </a:pPr>
            <a:r>
              <a:rPr lang="en-US" sz="1200" b="1" i="0" spc="0" baseline="0" dirty="0">
                <a:latin typeface="Times New Roman"/>
              </a:rPr>
              <a:t>establecerá 	requisitos</a:t>
            </a:r>
            <a:r>
              <a:rPr lang="en-US" sz="1200" b="0" i="0" spc="0" baseline="0" dirty="0">
                <a:latin typeface="Times New Roman"/>
              </a:rPr>
              <a:t> dirigidos 	a </a:t>
            </a:r>
          </a:p>
          <a:p>
            <a:pPr marL="0">
              <a:lnSpc>
                <a:spcPts val="1379"/>
              </a:lnSpc>
              <a:tabLst>
                <a:tab pos="678027" algn="l"/>
                <a:tab pos="959815" algn="l"/>
                <a:tab pos="1776069" algn="l"/>
                <a:tab pos="2412796" algn="l"/>
              </a:tabLst>
            </a:pPr>
            <a:r>
              <a:rPr lang="en-US" sz="1200" b="0" i="0" spc="0" baseline="0" dirty="0">
                <a:latin typeface="Times New Roman"/>
              </a:rPr>
              <a:t>prevenir 	la 	utilización 	abusiva 	de </a:t>
            </a:r>
          </a:p>
        </p:txBody>
      </p:sp>
      <p:sp>
        <p:nvSpPr>
          <p:cNvPr id="2801" name="Rectangle 2801"/>
          <p:cNvSpPr/>
          <p:nvPr/>
        </p:nvSpPr>
        <p:spPr>
          <a:xfrm>
            <a:off x="3850513" y="885078"/>
            <a:ext cx="2594228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adquirirán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fija</a:t>
            </a:r>
            <a:r>
              <a:rPr lang="en-US" sz="1200" b="0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1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temporales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hubieran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sido</a:t>
            </a:r>
            <a:r>
              <a:rPr lang="en-US" sz="1200" b="0" i="0" spc="4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dadas</a:t>
            </a:r>
            <a:r>
              <a:rPr lang="en-US" sz="1200" b="0" i="0" spc="4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alta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Seguridad Social una vez transcurrido 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igual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legalmente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podido fijar para el periodo de prueba. </a:t>
            </a:r>
          </a:p>
        </p:txBody>
      </p:sp>
      <p:sp>
        <p:nvSpPr>
          <p:cNvPr id="2802" name="Rectangle 2802"/>
          <p:cNvSpPr/>
          <p:nvPr/>
        </p:nvSpPr>
        <p:spPr>
          <a:xfrm>
            <a:off x="3850513" y="19368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3" name="Rectangle 2803"/>
          <p:cNvSpPr/>
          <p:nvPr/>
        </p:nvSpPr>
        <p:spPr>
          <a:xfrm>
            <a:off x="3850513" y="21121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4" name="Rectangle 2804"/>
          <p:cNvSpPr/>
          <p:nvPr/>
        </p:nvSpPr>
        <p:spPr>
          <a:xfrm>
            <a:off x="3850513" y="22874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5" name="Rectangle 2805"/>
          <p:cNvSpPr/>
          <p:nvPr/>
        </p:nvSpPr>
        <p:spPr>
          <a:xfrm>
            <a:off x="3850513" y="24626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6" name="Rectangle 2806"/>
          <p:cNvSpPr/>
          <p:nvPr/>
        </p:nvSpPr>
        <p:spPr>
          <a:xfrm>
            <a:off x="3850513" y="263793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7" name="Rectangle 2807"/>
          <p:cNvSpPr/>
          <p:nvPr/>
        </p:nvSpPr>
        <p:spPr>
          <a:xfrm>
            <a:off x="3850513" y="28131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8" name="Rectangle 2808"/>
          <p:cNvSpPr/>
          <p:nvPr/>
        </p:nvSpPr>
        <p:spPr>
          <a:xfrm>
            <a:off x="3850513" y="29884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09" name="Rectangle 2809"/>
          <p:cNvSpPr/>
          <p:nvPr/>
        </p:nvSpPr>
        <p:spPr>
          <a:xfrm>
            <a:off x="3850513" y="31637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10" name="Rectangle 2810"/>
          <p:cNvSpPr/>
          <p:nvPr/>
        </p:nvSpPr>
        <p:spPr>
          <a:xfrm>
            <a:off x="3850513" y="33389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11" name="Rectangle 2811"/>
          <p:cNvSpPr/>
          <p:nvPr/>
        </p:nvSpPr>
        <p:spPr>
          <a:xfrm>
            <a:off x="3850513" y="35146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12" name="Rectangle 2812"/>
          <p:cNvSpPr/>
          <p:nvPr/>
        </p:nvSpPr>
        <p:spPr>
          <a:xfrm>
            <a:off x="3850513" y="36898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13" name="Rectangle 2813"/>
          <p:cNvSpPr/>
          <p:nvPr/>
        </p:nvSpPr>
        <p:spPr>
          <a:xfrm>
            <a:off x="3850513" y="386513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14" name="Rectangle 2814"/>
          <p:cNvSpPr/>
          <p:nvPr/>
        </p:nvSpPr>
        <p:spPr>
          <a:xfrm>
            <a:off x="3850513" y="404039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15" name="Rectangle 2815"/>
          <p:cNvSpPr/>
          <p:nvPr/>
        </p:nvSpPr>
        <p:spPr>
          <a:xfrm>
            <a:off x="3850513" y="421565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16" name="Rectangle 2816"/>
          <p:cNvSpPr/>
          <p:nvPr/>
        </p:nvSpPr>
        <p:spPr>
          <a:xfrm>
            <a:off x="3850513" y="439091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17" name="Rectangle 2817"/>
          <p:cNvSpPr/>
          <p:nvPr/>
        </p:nvSpPr>
        <p:spPr>
          <a:xfrm>
            <a:off x="3850513" y="456617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18" name="Rectangle 2818"/>
          <p:cNvSpPr/>
          <p:nvPr/>
        </p:nvSpPr>
        <p:spPr>
          <a:xfrm>
            <a:off x="3850513" y="474143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19" name="Rectangle 2819"/>
          <p:cNvSpPr/>
          <p:nvPr/>
        </p:nvSpPr>
        <p:spPr>
          <a:xfrm>
            <a:off x="3850513" y="4916693"/>
            <a:ext cx="2594381" cy="24795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  <a:tab pos="609295" algn="l"/>
                <a:tab pos="1288846" algn="l"/>
                <a:tab pos="1570634" algn="l"/>
                <a:tab pos="1828038" algn="l"/>
              </a:tabLst>
            </a:pPr>
            <a:r>
              <a:rPr lang="en-US" sz="1200" b="0" i="0" spc="0" baseline="0" dirty="0">
                <a:latin typeface="Times New Roman"/>
              </a:rPr>
              <a:t>5. 	Sin 	perjuicio 	de 	lo 	anterior, </a:t>
            </a:r>
            <a:r>
              <a:rPr lang="en-US" sz="1200" b="1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  <a:tabLst>
                <a:tab pos="718870" algn="l"/>
                <a:tab pos="1709013" algn="l"/>
                <a:tab pos="2089556" algn="l"/>
                <a:tab pos="2384907" algn="l"/>
              </a:tabLst>
            </a:pPr>
            <a:r>
              <a:rPr lang="en-US" sz="1200" b="1" i="0" spc="0" baseline="0" dirty="0">
                <a:latin typeface="Times New Roman"/>
              </a:rPr>
              <a:t>personas 	trabajadoras 	que 	en 	un </a:t>
            </a:r>
          </a:p>
          <a:p>
            <a:pPr marL="0">
              <a:lnSpc>
                <a:spcPts val="1367"/>
              </a:lnSpc>
            </a:pPr>
            <a:r>
              <a:rPr lang="en-US" sz="1200" b="1" i="0" spc="0" baseline="0" dirty="0">
                <a:latin typeface="Times New Roman"/>
              </a:rPr>
              <a:t>periodo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veinticuatro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meses</a:t>
            </a:r>
            <a:r>
              <a:rPr lang="en-US" sz="1200" b="1" i="0" spc="-2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hubieran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estado</a:t>
            </a:r>
            <a:r>
              <a:rPr lang="en-US" sz="1200" b="1" i="0" spc="3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contratadas</a:t>
            </a:r>
            <a:r>
              <a:rPr lang="en-US" sz="1200" b="1" i="0" spc="3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durante</a:t>
            </a:r>
            <a:r>
              <a:rPr lang="en-US" sz="1200" b="1" i="0" spc="3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37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plazo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superior</a:t>
            </a:r>
            <a:r>
              <a:rPr lang="en-US" sz="1200" b="1" i="0" spc="30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dieciocho</a:t>
            </a:r>
            <a:r>
              <a:rPr lang="en-US" sz="1200" b="1" i="0" spc="3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meses,</a:t>
            </a:r>
            <a:r>
              <a:rPr lang="en-US" sz="1200" b="0" i="0" spc="0" baseline="0" dirty="0">
                <a:latin typeface="Times New Roman"/>
              </a:rPr>
              <a:t> con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solución de continuidad, para el mismo </a:t>
            </a:r>
            <a:r>
              <a:rPr lang="en-US" sz="1200" b="0" i="0" spc="-13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diferente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puesto</a:t>
            </a:r>
            <a:r>
              <a:rPr lang="en-US" sz="1200" b="0" i="0" spc="1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empresas,</a:t>
            </a:r>
            <a:r>
              <a:rPr lang="en-US" sz="1200" b="0" i="0" spc="1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dos</a:t>
            </a:r>
            <a:r>
              <a:rPr lang="en-US" sz="1200" b="0" i="0" spc="2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 </a:t>
            </a:r>
            <a:r>
              <a:rPr lang="en-US" sz="1200" b="1" i="0" spc="0" baseline="0" dirty="0">
                <a:latin typeface="Times New Roman"/>
              </a:rPr>
              <a:t>po</a:t>
            </a:r>
            <a:r>
              <a:rPr lang="en-US" sz="1200" b="1" i="0" spc="-17" baseline="0" dirty="0">
                <a:latin typeface="Times New Roman"/>
              </a:rPr>
              <a:t>r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circunstancias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4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producción,</a:t>
            </a:r>
            <a:r>
              <a:rPr lang="en-US" sz="1200" b="0" i="0" spc="0" baseline="0" dirty="0">
                <a:latin typeface="Times New Roman"/>
              </a:rPr>
              <a:t> sea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directamente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través</a:t>
            </a:r>
            <a:r>
              <a:rPr lang="en-US" sz="1200" b="0" i="0" spc="4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4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puesta</a:t>
            </a:r>
            <a:r>
              <a:rPr lang="en-US" sz="1200" b="0" i="0" spc="4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disposición</a:t>
            </a:r>
            <a:r>
              <a:rPr lang="en-US" sz="1200" b="0" i="0" spc="4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empresas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temporal,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adquirirán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5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fijas. </a:t>
            </a:r>
          </a:p>
        </p:txBody>
      </p:sp>
      <p:sp>
        <p:nvSpPr>
          <p:cNvPr id="2820" name="Rectangle 2820"/>
          <p:cNvSpPr/>
          <p:nvPr/>
        </p:nvSpPr>
        <p:spPr>
          <a:xfrm>
            <a:off x="3850513" y="73690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21" name="Rectangle 2821"/>
          <p:cNvSpPr/>
          <p:nvPr/>
        </p:nvSpPr>
        <p:spPr>
          <a:xfrm>
            <a:off x="3850513" y="75443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22" name="Rectangle 2822"/>
          <p:cNvSpPr/>
          <p:nvPr/>
        </p:nvSpPr>
        <p:spPr>
          <a:xfrm>
            <a:off x="3850513" y="7719583"/>
            <a:ext cx="2592933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Esta previsión también será de aplicación </a:t>
            </a:r>
          </a:p>
          <a:p>
            <a:pPr marL="0">
              <a:lnSpc>
                <a:spcPts val="1380"/>
              </a:lnSpc>
              <a:tabLst>
                <a:tab pos="592683" algn="l"/>
                <a:tab pos="874318" algn="l"/>
                <a:tab pos="1663293" algn="l"/>
                <a:tab pos="2409748" algn="l"/>
              </a:tabLst>
            </a:pPr>
            <a:r>
              <a:rPr lang="en-US" sz="1200" b="0" i="0" spc="0" baseline="0" dirty="0">
                <a:latin typeface="Times New Roman"/>
              </a:rPr>
              <a:t>cuando 	se 	produzcan 	supuestos 	de </a:t>
            </a:r>
          </a:p>
          <a:p>
            <a:pPr marL="0">
              <a:lnSpc>
                <a:spcPts val="1379"/>
              </a:lnSpc>
              <a:tabLst>
                <a:tab pos="690219" algn="l"/>
                <a:tab pos="932383" algn="l"/>
                <a:tab pos="1844801" algn="l"/>
              </a:tabLst>
            </a:pPr>
            <a:r>
              <a:rPr lang="en-US" sz="1200" b="0" i="0" spc="0" baseline="0" dirty="0">
                <a:latin typeface="Times New Roman"/>
              </a:rPr>
              <a:t>sucesión 	o 	subrogación 	empresarial </a:t>
            </a:r>
          </a:p>
          <a:p>
            <a:pPr marL="0">
              <a:lnSpc>
                <a:spcPts val="1383"/>
              </a:lnSpc>
              <a:tabLst>
                <a:tab pos="751179" algn="l"/>
                <a:tab pos="985723" algn="l"/>
                <a:tab pos="1272082" algn="l"/>
                <a:tab pos="2015489" algn="l"/>
                <a:tab pos="2478633" algn="l"/>
              </a:tabLst>
            </a:pPr>
            <a:r>
              <a:rPr lang="en-US" sz="1200" b="0" i="0" spc="0" baseline="0" dirty="0">
                <a:latin typeface="Times New Roman"/>
              </a:rPr>
              <a:t>conforme 	a 	lo 	dispuesto 	legal 	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convencionalmente. </a:t>
            </a:r>
          </a:p>
        </p:txBody>
      </p:sp>
      <p:sp>
        <p:nvSpPr>
          <p:cNvPr id="2823" name="Rectangle 2823"/>
          <p:cNvSpPr/>
          <p:nvPr/>
        </p:nvSpPr>
        <p:spPr>
          <a:xfrm>
            <a:off x="3850513" y="859626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24" name="Rectangle 2824"/>
          <p:cNvSpPr/>
          <p:nvPr/>
        </p:nvSpPr>
        <p:spPr>
          <a:xfrm>
            <a:off x="3850513" y="8771524"/>
            <a:ext cx="2593390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Asimismo, </a:t>
            </a:r>
            <a:r>
              <a:rPr lang="en-US" sz="1200" b="1" i="0" spc="0" baseline="0" dirty="0">
                <a:latin typeface="Times New Roman"/>
              </a:rPr>
              <a:t>adquirirá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condición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</a:t>
            </a:r>
            <a:r>
              <a:rPr lang="en-US" sz="1200" b="1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fija</a:t>
            </a:r>
            <a:r>
              <a:rPr lang="en-US" sz="1200" b="0" i="0" spc="0" baseline="0" dirty="0">
                <a:latin typeface="Times New Roman"/>
              </a:rPr>
              <a:t> 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ocupe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puesto</a:t>
            </a:r>
            <a:r>
              <a:rPr lang="en-US" sz="1200" b="0" i="0" spc="2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haya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estado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ocupado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solución</a:t>
            </a:r>
            <a:r>
              <a:rPr lang="en-US" sz="1200" b="0" i="0" spc="1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continuidad,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728319" algn="l"/>
                <a:tab pos="1237183" algn="l"/>
                <a:tab pos="1518970" algn="l"/>
                <a:tab pos="1808378" algn="l"/>
                <a:tab pos="2410205" algn="l"/>
              </a:tabLst>
            </a:pPr>
            <a:r>
              <a:rPr lang="en-US" sz="1200" b="0" i="0" spc="0" baseline="0" dirty="0">
                <a:latin typeface="Times New Roman"/>
              </a:rPr>
              <a:t>dieciocho 	meses 	en 	un 	periodo 	de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Freeform 2825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6" name="Freeform 2826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7" name="Freeform 2827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9" name="Freeform 2829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0" name="Freeform 2830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1" name="Freeform 2831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2" name="Freeform 2832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3" name="Freeform 2833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4" name="Freeform 2834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5" name="Freeform 2835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6" name="Freeform 2836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Freeform 2839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0" name="Freeform 2840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1" name="Rectangle 284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43 </a:t>
            </a:r>
          </a:p>
        </p:txBody>
      </p:sp>
      <p:sp>
        <p:nvSpPr>
          <p:cNvPr id="2842" name="Rectangle 284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843" name="Rectangle 2843"/>
          <p:cNvSpPr/>
          <p:nvPr/>
        </p:nvSpPr>
        <p:spPr>
          <a:xfrm>
            <a:off x="1155496" y="885078"/>
            <a:ext cx="2595397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3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distintos trabajadores para desempeñar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584911" algn="l"/>
                <a:tab pos="1151686" algn="l"/>
                <a:tab pos="1463954" algn="l"/>
                <a:tab pos="2056485" algn="l"/>
              </a:tabLst>
            </a:pPr>
            <a:r>
              <a:rPr lang="en-US" sz="1200" b="0" i="0" spc="0" baseline="0" dirty="0">
                <a:latin typeface="Times New Roman"/>
              </a:rPr>
              <a:t>mismo 	puesto 	de 	trabajo 	cubierto </a:t>
            </a:r>
          </a:p>
          <a:p>
            <a:pPr marL="0">
              <a:lnSpc>
                <a:spcPts val="1379"/>
              </a:lnSpc>
              <a:tabLst>
                <a:tab pos="993343" algn="l"/>
                <a:tab pos="1361846" algn="l"/>
                <a:tab pos="2068677" algn="l"/>
                <a:tab pos="2361133" algn="l"/>
              </a:tabLst>
            </a:pPr>
            <a:r>
              <a:rPr lang="en-US" sz="1200" b="0" i="0" spc="0" baseline="0" dirty="0">
                <a:latin typeface="Times New Roman"/>
              </a:rPr>
              <a:t>anteriormente 	con 	contratos 	de 	ese </a:t>
            </a:r>
          </a:p>
          <a:p>
            <a:pPr marL="0">
              <a:lnSpc>
                <a:spcPts val="1380"/>
              </a:lnSpc>
              <a:tabLst>
                <a:tab pos="699058" algn="l"/>
                <a:tab pos="1099566" algn="l"/>
                <a:tab pos="1355445" algn="l"/>
                <a:tab pos="1714804" algn="l"/>
                <a:tab pos="2411120" algn="l"/>
              </a:tabLst>
            </a:pPr>
            <a:r>
              <a:rPr lang="en-US" sz="1200" b="0" i="0" spc="0" baseline="0" dirty="0">
                <a:latin typeface="Times New Roman"/>
              </a:rPr>
              <a:t>carácter, 	con 	o 	sin 	solución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continuidad,</a:t>
            </a:r>
            <a:r>
              <a:rPr lang="en-US" sz="1200" b="0" i="0" spc="4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incluidos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4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530199" algn="l"/>
                <a:tab pos="738835" algn="l"/>
                <a:tab pos="1576577" algn="l"/>
                <a:tab pos="2335072" algn="l"/>
              </a:tabLst>
            </a:pPr>
            <a:r>
              <a:rPr lang="en-US" sz="1200" b="0" i="0" spc="0" baseline="0" dirty="0">
                <a:latin typeface="Times New Roman"/>
              </a:rPr>
              <a:t>puesta 	a 	disposición 	realizados 	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empresas de trabajo temporal. </a:t>
            </a:r>
          </a:p>
        </p:txBody>
      </p:sp>
      <p:sp>
        <p:nvSpPr>
          <p:cNvPr id="2844" name="Rectangle 2844"/>
          <p:cNvSpPr/>
          <p:nvPr/>
        </p:nvSpPr>
        <p:spPr>
          <a:xfrm>
            <a:off x="1155496" y="22874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45" name="Rectangle 2845"/>
          <p:cNvSpPr/>
          <p:nvPr/>
        </p:nvSpPr>
        <p:spPr>
          <a:xfrm>
            <a:off x="1155496" y="2462672"/>
            <a:ext cx="2595549" cy="19554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1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dispuesto</a:t>
            </a:r>
            <a:r>
              <a:rPr lang="en-US" sz="1200" b="0" i="0" spc="1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apartado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aplicación a la utilización de los contratos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formativos,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relevo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interinidad,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5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temporales</a:t>
            </a:r>
            <a:r>
              <a:rPr lang="en-US" sz="1200" b="0" i="0" spc="5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celebrados</a:t>
            </a:r>
            <a:r>
              <a:rPr lang="en-US" sz="1200" b="0" i="0" spc="5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marco de programas públicos de empleo-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formación,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así</a:t>
            </a:r>
            <a:r>
              <a:rPr lang="en-US" sz="1200" b="0" i="0" spc="6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6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 </a:t>
            </a:r>
          </a:p>
          <a:p>
            <a:pPr marL="0">
              <a:lnSpc>
                <a:spcPts val="1382"/>
              </a:lnSpc>
              <a:tabLst>
                <a:tab pos="818235" algn="l"/>
                <a:tab pos="1188415" algn="l"/>
                <a:tab pos="1610258" algn="l"/>
                <a:tab pos="2353513" algn="l"/>
              </a:tabLst>
            </a:pPr>
            <a:r>
              <a:rPr lang="en-US" sz="1200" b="0" i="0" spc="0" baseline="0" dirty="0">
                <a:latin typeface="Times New Roman"/>
              </a:rPr>
              <a:t>temporales 	que 	sean 	utilizados 	por </a:t>
            </a:r>
          </a:p>
          <a:p>
            <a:pPr marL="0">
              <a:lnSpc>
                <a:spcPts val="1379"/>
              </a:lnSpc>
              <a:tabLst>
                <a:tab pos="734415" algn="l"/>
                <a:tab pos="1048054" algn="l"/>
                <a:tab pos="1777593" algn="l"/>
              </a:tabLst>
            </a:pPr>
            <a:r>
              <a:rPr lang="en-US" sz="1200" b="0" i="0" spc="0" baseline="0" dirty="0">
                <a:latin typeface="Times New Roman"/>
              </a:rPr>
              <a:t>empresas 	de 	inserción 	debidamente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registradas y el objeto de dichos contratos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sea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considerado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esencial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itinerario de inserción personalizado. </a:t>
            </a:r>
          </a:p>
        </p:txBody>
      </p:sp>
      <p:sp>
        <p:nvSpPr>
          <p:cNvPr id="2846" name="Rectangle 2846"/>
          <p:cNvSpPr/>
          <p:nvPr/>
        </p:nvSpPr>
        <p:spPr>
          <a:xfrm>
            <a:off x="1155496" y="43909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47" name="Rectangle 2847"/>
          <p:cNvSpPr/>
          <p:nvPr/>
        </p:nvSpPr>
        <p:spPr>
          <a:xfrm>
            <a:off x="1155496" y="4566173"/>
            <a:ext cx="2595549" cy="2830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359" algn="l"/>
                <a:tab pos="687019" algn="l"/>
                <a:tab pos="1604010" algn="l"/>
                <a:tab pos="1995525" algn="l"/>
              </a:tabLst>
            </a:pPr>
            <a:r>
              <a:rPr lang="en-US" sz="1200" b="0" i="0" spc="0" baseline="0" dirty="0">
                <a:latin typeface="Times New Roman"/>
              </a:rPr>
              <a:t>6. 	Los 	trabajadores 	con 	contratos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temporales</a:t>
            </a:r>
            <a:r>
              <a:rPr lang="en-US" sz="1200" b="0" i="0" spc="4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tendrán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mismos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</a:t>
            </a:r>
            <a:r>
              <a:rPr lang="en-US" sz="1200" b="0" i="0" spc="-17" baseline="0" dirty="0">
                <a:latin typeface="Times New Roman"/>
              </a:rPr>
              <a:t>e</a:t>
            </a:r>
            <a:r>
              <a:rPr lang="en-US" sz="1200" b="0" i="0" spc="0" baseline="0" dirty="0">
                <a:latin typeface="Times New Roman"/>
              </a:rPr>
              <a:t>rechos</a:t>
            </a:r>
            <a:r>
              <a:rPr lang="en-US" sz="1200" b="0" i="0" spc="5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4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4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 </a:t>
            </a:r>
          </a:p>
          <a:p>
            <a:pPr marL="0">
              <a:lnSpc>
                <a:spcPts val="1367"/>
              </a:lnSpc>
              <a:tabLst>
                <a:tab pos="871423" algn="l"/>
                <a:tab pos="1265986" algn="l"/>
                <a:tab pos="2026005" algn="l"/>
                <a:tab pos="2385517" algn="l"/>
              </a:tabLst>
            </a:pPr>
            <a:r>
              <a:rPr lang="en-US" sz="1200" b="0" i="0" spc="0" baseline="0" dirty="0">
                <a:latin typeface="Times New Roman"/>
              </a:rPr>
              <a:t>indefinida, 	sin 	perjuicio 	de 	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particularidades</a:t>
            </a:r>
            <a:r>
              <a:rPr lang="en-US" sz="1200" b="0" i="0" spc="2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específicas</a:t>
            </a:r>
            <a:r>
              <a:rPr lang="en-US" sz="1200" b="0" i="0" spc="2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  <a:tabLst>
                <a:tab pos="274167" algn="l"/>
                <a:tab pos="574243" algn="l"/>
                <a:tab pos="1476146" algn="l"/>
                <a:tab pos="2411577" algn="l"/>
              </a:tabLst>
            </a:pPr>
            <a:r>
              <a:rPr lang="en-US" sz="1200" b="0" i="0" spc="0" baseline="0" dirty="0">
                <a:latin typeface="Times New Roman"/>
              </a:rPr>
              <a:t>de 	las 	modalidades 	contractuales 	en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materia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extinción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aquellas expresamente previstas en la ley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relación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formativos.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corresponda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atención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  <a:tabLst>
                <a:tab pos="912571" algn="l"/>
                <a:tab pos="1441246" algn="l"/>
                <a:tab pos="2233269" algn="l"/>
              </a:tabLst>
            </a:pPr>
            <a:r>
              <a:rPr lang="en-US" sz="1200" b="0" i="0" spc="0" baseline="0" dirty="0">
                <a:latin typeface="Times New Roman"/>
              </a:rPr>
              <a:t>naturaleza, 	tales 	derechos 	serán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reconocidos en las disposiciones legales y </a:t>
            </a:r>
          </a:p>
          <a:p>
            <a:pPr marL="0">
              <a:lnSpc>
                <a:spcPts val="1379"/>
              </a:lnSpc>
              <a:tabLst>
                <a:tab pos="1057351" algn="l"/>
                <a:tab pos="1294942" algn="l"/>
                <a:tab pos="1599590" algn="l"/>
                <a:tab pos="1939289" algn="l"/>
              </a:tabLst>
            </a:pPr>
            <a:r>
              <a:rPr lang="en-US" sz="1200" b="0" i="0" spc="0" baseline="0" dirty="0">
                <a:latin typeface="Times New Roman"/>
              </a:rPr>
              <a:t>reglamentarias 	y 	en 	los 	convenios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4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manera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proporcional,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función del tiempo trabajado. </a:t>
            </a:r>
          </a:p>
        </p:txBody>
      </p:sp>
      <p:sp>
        <p:nvSpPr>
          <p:cNvPr id="2848" name="Rectangle 2848"/>
          <p:cNvSpPr/>
          <p:nvPr/>
        </p:nvSpPr>
        <p:spPr>
          <a:xfrm>
            <a:off x="1155496" y="73690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49" name="Rectangle 2849"/>
          <p:cNvSpPr/>
          <p:nvPr/>
        </p:nvSpPr>
        <p:spPr>
          <a:xfrm>
            <a:off x="1155496" y="7544323"/>
            <a:ext cx="2595245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26059" algn="l"/>
                <a:tab pos="930706" algn="l"/>
                <a:tab pos="1844649" algn="l"/>
                <a:tab pos="2478328" algn="l"/>
              </a:tabLst>
            </a:pPr>
            <a:r>
              <a:rPr lang="en-US" sz="1200" b="0" i="0" spc="0" baseline="0" dirty="0">
                <a:latin typeface="Times New Roman"/>
              </a:rPr>
              <a:t>Cuando 	un 	determinado 	derecho 	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condición de trabajo esté atribuido en la</a:t>
            </a:r>
            <a:r>
              <a:rPr lang="en-US" sz="1200" b="0" i="0" spc="-14" baseline="0" dirty="0"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disposiciones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legales</a:t>
            </a:r>
            <a:r>
              <a:rPr lang="en-US" sz="1200" b="0" i="0" spc="2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reglamentarias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 los convenios colectivos en función 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una previa antigüedad del trabajador, esta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computarse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según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mismos </a:t>
            </a:r>
          </a:p>
          <a:p>
            <a:pPr marL="0">
              <a:lnSpc>
                <a:spcPts val="1380"/>
              </a:lnSpc>
              <a:tabLst>
                <a:tab pos="624687" algn="l"/>
                <a:tab pos="1013002" algn="l"/>
                <a:tab pos="1469897" algn="l"/>
                <a:tab pos="1774545" algn="l"/>
              </a:tabLst>
            </a:pPr>
            <a:r>
              <a:rPr lang="en-US" sz="1200" b="0" i="0" spc="0" baseline="0" dirty="0">
                <a:latin typeface="Times New Roman"/>
              </a:rPr>
              <a:t>criterios 	para 	todos 	los 	trabajadores,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cualquiera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sea</a:t>
            </a:r>
            <a:r>
              <a:rPr lang="en-US" sz="1200" b="0" i="0" spc="6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modalidad</a:t>
            </a:r>
            <a:r>
              <a:rPr lang="en-US" sz="1200" b="0" i="0" spc="6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contratación. </a:t>
            </a:r>
          </a:p>
        </p:txBody>
      </p:sp>
      <p:sp>
        <p:nvSpPr>
          <p:cNvPr id="2850" name="Rectangle 2850"/>
          <p:cNvSpPr/>
          <p:nvPr/>
        </p:nvSpPr>
        <p:spPr>
          <a:xfrm>
            <a:off x="1155496" y="91220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51" name="Rectangle 2851"/>
          <p:cNvSpPr/>
          <p:nvPr/>
        </p:nvSpPr>
        <p:spPr>
          <a:xfrm>
            <a:off x="1155496" y="9297253"/>
            <a:ext cx="259415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7.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informar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1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 </a:t>
            </a:r>
          </a:p>
        </p:txBody>
      </p:sp>
      <p:sp>
        <p:nvSpPr>
          <p:cNvPr id="2852" name="Rectangle 2852"/>
          <p:cNvSpPr/>
          <p:nvPr/>
        </p:nvSpPr>
        <p:spPr>
          <a:xfrm>
            <a:off x="3850513" y="885078"/>
            <a:ext cx="2593238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veinticuatro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meses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mediante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circunstancias de la producción, incluidos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5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puesta</a:t>
            </a:r>
            <a:r>
              <a:rPr lang="en-US" sz="1200" b="0" i="0" spc="5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disposición </a:t>
            </a:r>
          </a:p>
          <a:p>
            <a:pPr marL="0">
              <a:lnSpc>
                <a:spcPts val="1379"/>
              </a:lnSpc>
              <a:tabLst>
                <a:tab pos="763219" algn="l"/>
                <a:tab pos="1128826" algn="l"/>
                <a:tab pos="1841754" algn="l"/>
                <a:tab pos="2131161" algn="l"/>
              </a:tabLst>
            </a:pPr>
            <a:r>
              <a:rPr lang="en-US" sz="1200" b="0" i="0" spc="0" baseline="0" dirty="0">
                <a:latin typeface="Times New Roman"/>
              </a:rPr>
              <a:t>realizados 	con 	empresas 	de 	trabajo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temporal. </a:t>
            </a:r>
          </a:p>
        </p:txBody>
      </p:sp>
      <p:sp>
        <p:nvSpPr>
          <p:cNvPr id="2853" name="Rectangle 2853"/>
          <p:cNvSpPr/>
          <p:nvPr/>
        </p:nvSpPr>
        <p:spPr>
          <a:xfrm>
            <a:off x="3850513" y="176163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54" name="Rectangle 2854"/>
          <p:cNvSpPr/>
          <p:nvPr/>
        </p:nvSpPr>
        <p:spPr>
          <a:xfrm>
            <a:off x="3850513" y="19368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55" name="Rectangle 2855"/>
          <p:cNvSpPr/>
          <p:nvPr/>
        </p:nvSpPr>
        <p:spPr>
          <a:xfrm>
            <a:off x="3850513" y="21121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56" name="Rectangle 2856"/>
          <p:cNvSpPr/>
          <p:nvPr/>
        </p:nvSpPr>
        <p:spPr>
          <a:xfrm>
            <a:off x="3850513" y="22874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57" name="Rectangle 2857"/>
          <p:cNvSpPr/>
          <p:nvPr/>
        </p:nvSpPr>
        <p:spPr>
          <a:xfrm>
            <a:off x="3850513" y="24626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58" name="Rectangle 2858"/>
          <p:cNvSpPr/>
          <p:nvPr/>
        </p:nvSpPr>
        <p:spPr>
          <a:xfrm>
            <a:off x="3850513" y="263793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59" name="Rectangle 2859"/>
          <p:cNvSpPr/>
          <p:nvPr/>
        </p:nvSpPr>
        <p:spPr>
          <a:xfrm>
            <a:off x="3850513" y="28131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60" name="Rectangle 2860"/>
          <p:cNvSpPr/>
          <p:nvPr/>
        </p:nvSpPr>
        <p:spPr>
          <a:xfrm>
            <a:off x="3850513" y="29884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61" name="Rectangle 2861"/>
          <p:cNvSpPr/>
          <p:nvPr/>
        </p:nvSpPr>
        <p:spPr>
          <a:xfrm>
            <a:off x="3850513" y="31637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62" name="Rectangle 2862"/>
          <p:cNvSpPr/>
          <p:nvPr/>
        </p:nvSpPr>
        <p:spPr>
          <a:xfrm>
            <a:off x="3850513" y="33389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63" name="Rectangle 2863"/>
          <p:cNvSpPr/>
          <p:nvPr/>
        </p:nvSpPr>
        <p:spPr>
          <a:xfrm>
            <a:off x="3850513" y="351461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64" name="Rectangle 2864"/>
          <p:cNvSpPr/>
          <p:nvPr/>
        </p:nvSpPr>
        <p:spPr>
          <a:xfrm>
            <a:off x="3850513" y="36898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65" name="Rectangle 2865"/>
          <p:cNvSpPr/>
          <p:nvPr/>
        </p:nvSpPr>
        <p:spPr>
          <a:xfrm>
            <a:off x="3850513" y="386513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66" name="Rectangle 2866"/>
          <p:cNvSpPr/>
          <p:nvPr/>
        </p:nvSpPr>
        <p:spPr>
          <a:xfrm>
            <a:off x="3850513" y="404039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67" name="Rectangle 2867"/>
          <p:cNvSpPr/>
          <p:nvPr/>
        </p:nvSpPr>
        <p:spPr>
          <a:xfrm>
            <a:off x="3850513" y="421565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68" name="Rectangle 2868"/>
          <p:cNvSpPr/>
          <p:nvPr/>
        </p:nvSpPr>
        <p:spPr>
          <a:xfrm>
            <a:off x="3850513" y="439091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69" name="Rectangle 2869"/>
          <p:cNvSpPr/>
          <p:nvPr/>
        </p:nvSpPr>
        <p:spPr>
          <a:xfrm>
            <a:off x="3850513" y="456617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70" name="Rectangle 2870"/>
          <p:cNvSpPr/>
          <p:nvPr/>
        </p:nvSpPr>
        <p:spPr>
          <a:xfrm>
            <a:off x="3850513" y="474143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871" name="Rectangle 2871"/>
          <p:cNvSpPr/>
          <p:nvPr/>
        </p:nvSpPr>
        <p:spPr>
          <a:xfrm>
            <a:off x="3850513" y="4916693"/>
            <a:ext cx="2593771" cy="2830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  <a:tab pos="738987" algn="l"/>
                <a:tab pos="1525219" algn="l"/>
                <a:tab pos="1997506" algn="l"/>
              </a:tabLst>
            </a:pPr>
            <a:r>
              <a:rPr lang="en-US" sz="1200" b="0" i="0" spc="0" baseline="0" dirty="0">
                <a:latin typeface="Times New Roman"/>
              </a:rPr>
              <a:t>6. 	Las 	personas 	con 	contratos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temporales</a:t>
            </a:r>
            <a:r>
              <a:rPr lang="en-US" sz="1200" b="0" i="0" spc="4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tendrán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mismos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-12" baseline="0" dirty="0">
                <a:latin typeface="Times New Roman"/>
              </a:rPr>
              <a:t>d</a:t>
            </a:r>
            <a:r>
              <a:rPr lang="en-US" sz="1200" b="0" i="0" spc="0" baseline="0" dirty="0">
                <a:latin typeface="Times New Roman"/>
              </a:rPr>
              <a:t>erechos</a:t>
            </a:r>
            <a:r>
              <a:rPr lang="en-US" sz="1200" b="0" i="0" spc="5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  <a:tabLst>
                <a:tab pos="673455" algn="l"/>
                <a:tab pos="1036015" algn="l"/>
                <a:tab pos="1736750" algn="l"/>
                <a:tab pos="2021585" algn="l"/>
              </a:tabLst>
            </a:pPr>
            <a:r>
              <a:rPr lang="en-US" sz="1200" b="0" i="0" spc="0" baseline="0" dirty="0">
                <a:latin typeface="Times New Roman"/>
              </a:rPr>
              <a:t>personas 	con 	contratos 	de 	duración </a:t>
            </a:r>
          </a:p>
          <a:p>
            <a:pPr marL="0">
              <a:lnSpc>
                <a:spcPts val="1379"/>
              </a:lnSpc>
              <a:tabLst>
                <a:tab pos="871423" algn="l"/>
                <a:tab pos="1265986" algn="l"/>
                <a:tab pos="2024633" algn="l"/>
                <a:tab pos="2384145" algn="l"/>
              </a:tabLst>
            </a:pPr>
            <a:r>
              <a:rPr lang="en-US" sz="1200" b="0" i="0" spc="0" baseline="0" dirty="0">
                <a:latin typeface="Times New Roman"/>
              </a:rPr>
              <a:t>indefinida, 	sin 	perjuicio 	de 	las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particularidades</a:t>
            </a:r>
            <a:r>
              <a:rPr lang="en-US" sz="1200" b="0" i="0" spc="2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específicas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  <a:tabLst>
                <a:tab pos="274167" algn="l"/>
                <a:tab pos="574243" algn="l"/>
                <a:tab pos="1476298" algn="l"/>
                <a:tab pos="2411729" algn="l"/>
              </a:tabLst>
            </a:pPr>
            <a:r>
              <a:rPr lang="en-US" sz="1200" b="0" i="0" spc="0" baseline="0" dirty="0">
                <a:latin typeface="Times New Roman"/>
              </a:rPr>
              <a:t>de 	las 	modalidades 	contractuales 	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materia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extinción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aquellas expresamente previstas en la ley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relación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formativos.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corresponda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atención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  <a:tabLst>
                <a:tab pos="912571" algn="l"/>
                <a:tab pos="1441246" algn="l"/>
                <a:tab pos="2231898" algn="l"/>
              </a:tabLst>
            </a:pPr>
            <a:r>
              <a:rPr lang="en-US" sz="1200" b="0" i="0" spc="0" baseline="0" dirty="0">
                <a:latin typeface="Times New Roman"/>
              </a:rPr>
              <a:t>naturaleza, 	tales 	derechos 	serán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reconocidos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disposiciones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legales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  <a:tabLst>
                <a:tab pos="1055827" algn="l"/>
                <a:tab pos="1293266" algn="l"/>
                <a:tab pos="1597761" algn="l"/>
                <a:tab pos="1935937" algn="l"/>
              </a:tabLst>
            </a:pPr>
            <a:r>
              <a:rPr lang="en-US" sz="1200" b="0" i="0" spc="0" baseline="0" dirty="0">
                <a:latin typeface="Times New Roman"/>
              </a:rPr>
              <a:t>reglamentarias 	y 	en 	los 	convenios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4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manera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proporcional,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función del tiempo trabajado. </a:t>
            </a:r>
          </a:p>
        </p:txBody>
      </p:sp>
      <p:sp>
        <p:nvSpPr>
          <p:cNvPr id="2872" name="Rectangle 2872"/>
          <p:cNvSpPr/>
          <p:nvPr/>
        </p:nvSpPr>
        <p:spPr>
          <a:xfrm>
            <a:off x="3850513" y="77195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73" name="Rectangle 2873"/>
          <p:cNvSpPr/>
          <p:nvPr/>
        </p:nvSpPr>
        <p:spPr>
          <a:xfrm>
            <a:off x="3850513" y="7894843"/>
            <a:ext cx="2593924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26059" algn="l"/>
                <a:tab pos="930706" algn="l"/>
                <a:tab pos="1844649" algn="l"/>
                <a:tab pos="2478252" algn="l"/>
              </a:tabLst>
            </a:pPr>
            <a:r>
              <a:rPr lang="en-US" sz="1200" b="0" i="0" spc="0" baseline="0" dirty="0">
                <a:latin typeface="Times New Roman"/>
              </a:rPr>
              <a:t>Cuando 	un 	determinado 	derecho 	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condición de trabajo esté atribuido en las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disposiciones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legales</a:t>
            </a:r>
            <a:r>
              <a:rPr lang="en-US" sz="1200" b="0" i="0" spc="2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reglamentarias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 los convenios colectivos en función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antigüedad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trabajadora,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computarse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según </a:t>
            </a:r>
          </a:p>
          <a:p>
            <a:pPr marL="0">
              <a:lnSpc>
                <a:spcPts val="1380"/>
              </a:lnSpc>
              <a:tabLst>
                <a:tab pos="307695" algn="l"/>
                <a:tab pos="912266" algn="l"/>
                <a:tab pos="1541525" algn="l"/>
                <a:tab pos="1932889" algn="l"/>
                <a:tab pos="2383840" algn="l"/>
              </a:tabLst>
            </a:pPr>
            <a:r>
              <a:rPr lang="en-US" sz="1200" b="0" i="0" spc="0" baseline="0" dirty="0">
                <a:latin typeface="Times New Roman"/>
              </a:rPr>
              <a:t>los 	mismos 	criterios 	para 	todas 	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personas trabajadoras, cualquiera que sea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 modalidad de contratación. </a:t>
            </a:r>
          </a:p>
        </p:txBody>
      </p:sp>
      <p:sp>
        <p:nvSpPr>
          <p:cNvPr id="2874" name="Rectangle 2874"/>
          <p:cNvSpPr/>
          <p:nvPr/>
        </p:nvSpPr>
        <p:spPr>
          <a:xfrm>
            <a:off x="3850513" y="94725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Freeform 2875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8" name="Freeform 2878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9" name="Freeform 2879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Rectangle 289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44 </a:t>
            </a:r>
          </a:p>
        </p:txBody>
      </p:sp>
      <p:sp>
        <p:nvSpPr>
          <p:cNvPr id="2892" name="Rectangle 289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893" name="Rectangle 2893"/>
          <p:cNvSpPr/>
          <p:nvPr/>
        </p:nvSpPr>
        <p:spPr>
          <a:xfrm>
            <a:off x="1155496" y="885078"/>
            <a:ext cx="2595067" cy="2130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temporales,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incluidos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formativos,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 </a:t>
            </a:r>
          </a:p>
          <a:p>
            <a:pPr marL="0">
              <a:lnSpc>
                <a:spcPts val="1379"/>
              </a:lnSpc>
              <a:tabLst>
                <a:tab pos="243687" algn="l"/>
                <a:tab pos="985570" algn="l"/>
                <a:tab pos="1262786" algn="l"/>
                <a:tab pos="1855165" algn="l"/>
                <a:tab pos="2132380" algn="l"/>
              </a:tabLst>
            </a:pPr>
            <a:r>
              <a:rPr lang="en-US" sz="1200" b="0" i="0" spc="0" baseline="0" dirty="0">
                <a:latin typeface="Times New Roman"/>
              </a:rPr>
              <a:t>la 	existencia 	de 	puestos 	de 	trabajo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vacantes,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garantizarles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mismas </a:t>
            </a:r>
          </a:p>
          <a:p>
            <a:pPr marL="0">
              <a:lnSpc>
                <a:spcPts val="1380"/>
              </a:lnSpc>
              <a:tabLst>
                <a:tab pos="1002639" algn="l"/>
                <a:tab pos="1285951" algn="l"/>
                <a:tab pos="1890522" algn="l"/>
                <a:tab pos="2097633" algn="l"/>
              </a:tabLst>
            </a:pPr>
            <a:r>
              <a:rPr lang="en-US" sz="1200" b="0" i="0" spc="0" baseline="0" dirty="0">
                <a:latin typeface="Times New Roman"/>
              </a:rPr>
              <a:t>oportunidades 	de 	acceder 	a 	puestos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permanentes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demás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trabajadores. </a:t>
            </a:r>
          </a:p>
          <a:p>
            <a:pPr marL="0">
              <a:lnSpc>
                <a:spcPts val="1379"/>
              </a:lnSpc>
              <a:tabLst>
                <a:tab pos="463143" algn="l"/>
                <a:tab pos="1407871" algn="l"/>
                <a:tab pos="1954834" algn="l"/>
              </a:tabLst>
            </a:pPr>
            <a:r>
              <a:rPr lang="en-US" sz="1200" b="0" i="0" spc="0" baseline="0" dirty="0">
                <a:latin typeface="Times New Roman"/>
              </a:rPr>
              <a:t>Esta 	información 	podrá 	facilitarse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mediante un anuncio público en un luga</a:t>
            </a:r>
            <a:r>
              <a:rPr lang="en-US" sz="1200" b="0" i="0" spc="-19" baseline="0" dirty="0"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adecuado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5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trabajo,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mediante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medios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 la negociación colectiva, que aseguren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 transmisión de la información. </a:t>
            </a:r>
          </a:p>
        </p:txBody>
      </p:sp>
      <p:sp>
        <p:nvSpPr>
          <p:cNvPr id="2894" name="Rectangle 2894"/>
          <p:cNvSpPr/>
          <p:nvPr/>
        </p:nvSpPr>
        <p:spPr>
          <a:xfrm>
            <a:off x="1155496" y="29884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95" name="Rectangle 2895"/>
          <p:cNvSpPr/>
          <p:nvPr/>
        </p:nvSpPr>
        <p:spPr>
          <a:xfrm>
            <a:off x="1155496" y="31637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96" name="Rectangle 2896"/>
          <p:cNvSpPr/>
          <p:nvPr/>
        </p:nvSpPr>
        <p:spPr>
          <a:xfrm>
            <a:off x="1155496" y="33389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1155496" y="35146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98" name="Rectangle 2898"/>
          <p:cNvSpPr/>
          <p:nvPr/>
        </p:nvSpPr>
        <p:spPr>
          <a:xfrm>
            <a:off x="1155496" y="36898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155496" y="386513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00" name="Rectangle 2900"/>
          <p:cNvSpPr/>
          <p:nvPr/>
        </p:nvSpPr>
        <p:spPr>
          <a:xfrm>
            <a:off x="1155496" y="404039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155496" y="421565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02" name="Rectangle 2902"/>
          <p:cNvSpPr/>
          <p:nvPr/>
        </p:nvSpPr>
        <p:spPr>
          <a:xfrm>
            <a:off x="1155496" y="43909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03" name="Rectangle 2903"/>
          <p:cNvSpPr/>
          <p:nvPr/>
        </p:nvSpPr>
        <p:spPr>
          <a:xfrm>
            <a:off x="1155496" y="456617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04" name="Rectangle 2904"/>
          <p:cNvSpPr/>
          <p:nvPr/>
        </p:nvSpPr>
        <p:spPr>
          <a:xfrm>
            <a:off x="1155496" y="474143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05" name="Rectangle 2905"/>
          <p:cNvSpPr/>
          <p:nvPr/>
        </p:nvSpPr>
        <p:spPr>
          <a:xfrm>
            <a:off x="1155496" y="491669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06" name="Rectangle 2906"/>
          <p:cNvSpPr/>
          <p:nvPr/>
        </p:nvSpPr>
        <p:spPr>
          <a:xfrm>
            <a:off x="1155496" y="509195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07" name="Rectangle 2907"/>
          <p:cNvSpPr/>
          <p:nvPr/>
        </p:nvSpPr>
        <p:spPr>
          <a:xfrm>
            <a:off x="1155496" y="5265689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08" name="Rectangle 2908"/>
          <p:cNvSpPr/>
          <p:nvPr/>
        </p:nvSpPr>
        <p:spPr>
          <a:xfrm>
            <a:off x="1155496" y="5440949"/>
            <a:ext cx="2594914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Los convenios podrán establecer criterios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objetivos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compromisos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conversión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temporales en indefinidos. </a:t>
            </a:r>
          </a:p>
        </p:txBody>
      </p:sp>
      <p:sp>
        <p:nvSpPr>
          <p:cNvPr id="2909" name="Rectangle 2909"/>
          <p:cNvSpPr/>
          <p:nvPr/>
        </p:nvSpPr>
        <p:spPr>
          <a:xfrm>
            <a:off x="1155496" y="61422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0" name="Rectangle 2910"/>
          <p:cNvSpPr/>
          <p:nvPr/>
        </p:nvSpPr>
        <p:spPr>
          <a:xfrm>
            <a:off x="1155496" y="63175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1" name="Rectangle 2911"/>
          <p:cNvSpPr/>
          <p:nvPr/>
        </p:nvSpPr>
        <p:spPr>
          <a:xfrm>
            <a:off x="1155496" y="64927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2" name="Rectangle 2912"/>
          <p:cNvSpPr/>
          <p:nvPr/>
        </p:nvSpPr>
        <p:spPr>
          <a:xfrm>
            <a:off x="1155496" y="66680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3" name="Rectangle 2913"/>
          <p:cNvSpPr/>
          <p:nvPr/>
        </p:nvSpPr>
        <p:spPr>
          <a:xfrm>
            <a:off x="1155496" y="68432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4" name="Rectangle 2914"/>
          <p:cNvSpPr/>
          <p:nvPr/>
        </p:nvSpPr>
        <p:spPr>
          <a:xfrm>
            <a:off x="1155496" y="70185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5" name="Rectangle 2915"/>
          <p:cNvSpPr/>
          <p:nvPr/>
        </p:nvSpPr>
        <p:spPr>
          <a:xfrm>
            <a:off x="1155496" y="71938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6" name="Rectangle 2916"/>
          <p:cNvSpPr/>
          <p:nvPr/>
        </p:nvSpPr>
        <p:spPr>
          <a:xfrm>
            <a:off x="1155496" y="73690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7" name="Rectangle 2917"/>
          <p:cNvSpPr/>
          <p:nvPr/>
        </p:nvSpPr>
        <p:spPr>
          <a:xfrm>
            <a:off x="1155496" y="75443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8" name="Rectangle 2918"/>
          <p:cNvSpPr/>
          <p:nvPr/>
        </p:nvSpPr>
        <p:spPr>
          <a:xfrm>
            <a:off x="1155496" y="77195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19" name="Rectangle 2919"/>
          <p:cNvSpPr/>
          <p:nvPr/>
        </p:nvSpPr>
        <p:spPr>
          <a:xfrm>
            <a:off x="1155496" y="78948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20" name="Rectangle 2920"/>
          <p:cNvSpPr/>
          <p:nvPr/>
        </p:nvSpPr>
        <p:spPr>
          <a:xfrm>
            <a:off x="1155496" y="80701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21" name="Rectangle 2921"/>
          <p:cNvSpPr/>
          <p:nvPr/>
        </p:nvSpPr>
        <p:spPr>
          <a:xfrm>
            <a:off x="1155496" y="82457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22" name="Rectangle 2922"/>
          <p:cNvSpPr/>
          <p:nvPr/>
        </p:nvSpPr>
        <p:spPr>
          <a:xfrm>
            <a:off x="1155496" y="842100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23" name="Rectangle 2923"/>
          <p:cNvSpPr/>
          <p:nvPr/>
        </p:nvSpPr>
        <p:spPr>
          <a:xfrm>
            <a:off x="1155496" y="859626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24" name="Rectangle 2924"/>
          <p:cNvSpPr/>
          <p:nvPr/>
        </p:nvSpPr>
        <p:spPr>
          <a:xfrm>
            <a:off x="1155496" y="877152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25" name="Rectangle 2925"/>
          <p:cNvSpPr/>
          <p:nvPr/>
        </p:nvSpPr>
        <p:spPr>
          <a:xfrm>
            <a:off x="1155496" y="894678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26" name="Rectangle 2926"/>
          <p:cNvSpPr/>
          <p:nvPr/>
        </p:nvSpPr>
        <p:spPr>
          <a:xfrm>
            <a:off x="1155496" y="912204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27" name="Rectangle 2927"/>
          <p:cNvSpPr/>
          <p:nvPr/>
        </p:nvSpPr>
        <p:spPr>
          <a:xfrm>
            <a:off x="1155496" y="929725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28" name="Rectangle 2928"/>
          <p:cNvSpPr/>
          <p:nvPr/>
        </p:nvSpPr>
        <p:spPr>
          <a:xfrm>
            <a:off x="3850513" y="885078"/>
            <a:ext cx="2594000" cy="2481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</a:tabLst>
            </a:pPr>
            <a:r>
              <a:rPr lang="en-US" sz="1200" b="0" i="0" spc="0" baseline="0" dirty="0">
                <a:latin typeface="Times New Roman"/>
              </a:rPr>
              <a:t>7. 	La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informar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82"/>
              </a:lnSpc>
              <a:tabLst>
                <a:tab pos="673455" algn="l"/>
                <a:tab pos="1036015" algn="l"/>
                <a:tab pos="1736750" algn="l"/>
                <a:tab pos="2021585" algn="l"/>
              </a:tabLst>
            </a:pPr>
            <a:r>
              <a:rPr lang="en-US" sz="1200" b="0" i="0" spc="0" baseline="0" dirty="0">
                <a:latin typeface="Times New Roman"/>
              </a:rPr>
              <a:t>personas 	con 	contratos 	de 	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determinada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temporales,</a:t>
            </a:r>
            <a:r>
              <a:rPr lang="en-US" sz="1200" b="0" i="0" spc="2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incluidos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formativos,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existencia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puestos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vacantes,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garantizarles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mismas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oportunidades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acceder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puestos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permanentes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  <a:tabLst>
                <a:tab pos="585063" algn="l"/>
                <a:tab pos="1313383" algn="l"/>
                <a:tab pos="2291486" algn="l"/>
              </a:tabLst>
            </a:pPr>
            <a:r>
              <a:rPr lang="en-US" sz="1200" b="0" i="0" spc="0" baseline="0" dirty="0">
                <a:latin typeface="Times New Roman"/>
              </a:rPr>
              <a:t>demás 	personas 	trabajadoras. 	Esta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información podrá facilitarse mediante 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anuncio público en un lugar adecuado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trabajo,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otros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medios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</a:t>
            </a:r>
            <a:r>
              <a:rPr lang="en-US" sz="1200" b="0" i="0" spc="1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colectiva, que aseguren la transmisión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 información. </a:t>
            </a:r>
          </a:p>
        </p:txBody>
      </p:sp>
      <p:sp>
        <p:nvSpPr>
          <p:cNvPr id="2929" name="Rectangle 2929"/>
          <p:cNvSpPr/>
          <p:nvPr/>
        </p:nvSpPr>
        <p:spPr>
          <a:xfrm>
            <a:off x="3850513" y="33389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30" name="Rectangle 2930"/>
          <p:cNvSpPr/>
          <p:nvPr/>
        </p:nvSpPr>
        <p:spPr>
          <a:xfrm>
            <a:off x="3850513" y="3514613"/>
            <a:ext cx="2592476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5663" algn="l"/>
                <a:tab pos="1427073" algn="l"/>
                <a:tab pos="1821637" algn="l"/>
              </a:tabLst>
            </a:pPr>
            <a:r>
              <a:rPr lang="en-US" sz="1200" b="1" i="0" spc="0" baseline="0" dirty="0">
                <a:latin typeface="Times New Roman"/>
              </a:rPr>
              <a:t>Dicha 	información 	será 	trasladada,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además, a la representación legal de las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personas trabajadoras</a:t>
            </a:r>
            <a:r>
              <a:rPr lang="en-US" sz="1200" b="0" i="0" spc="0" baseline="0" dirty="0">
                <a:latin typeface="Times New Roman"/>
              </a:rPr>
              <a:t>. </a:t>
            </a:r>
          </a:p>
        </p:txBody>
      </p:sp>
      <p:sp>
        <p:nvSpPr>
          <p:cNvPr id="2931" name="Rectangle 2931"/>
          <p:cNvSpPr/>
          <p:nvPr/>
        </p:nvSpPr>
        <p:spPr>
          <a:xfrm>
            <a:off x="3850513" y="404039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32" name="Rectangle 2932"/>
          <p:cNvSpPr/>
          <p:nvPr/>
        </p:nvSpPr>
        <p:spPr>
          <a:xfrm>
            <a:off x="3850513" y="4215653"/>
            <a:ext cx="2593238" cy="14277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3895" algn="l"/>
                <a:tab pos="1113739" algn="l"/>
                <a:tab pos="1693926" algn="l"/>
                <a:tab pos="2001621" algn="l"/>
              </a:tabLst>
            </a:pPr>
            <a:r>
              <a:rPr lang="en-US" sz="1200" b="0" i="0" spc="0" baseline="0" dirty="0">
                <a:latin typeface="Times New Roman"/>
              </a:rPr>
              <a:t>Las 	empresas 	habrán 	de 	notificar,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asimismo a la representación legal de las </a:t>
            </a:r>
          </a:p>
          <a:p>
            <a:pPr marL="0">
              <a:lnSpc>
                <a:spcPts val="1379"/>
              </a:lnSpc>
              <a:tabLst>
                <a:tab pos="711555" algn="l"/>
                <a:tab pos="1637538" algn="l"/>
                <a:tab pos="1995525" algn="l"/>
              </a:tabLst>
            </a:pPr>
            <a:r>
              <a:rPr lang="en-US" sz="1200" b="0" i="0" spc="0" baseline="0" dirty="0">
                <a:latin typeface="Times New Roman"/>
              </a:rPr>
              <a:t>personas 	trabajadoras 	los 	contratos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realizados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modalidades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contratación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2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tiempo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previstas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artículo,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exista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obligación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entregar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copia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básica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 los mismos. </a:t>
            </a:r>
          </a:p>
        </p:txBody>
      </p:sp>
      <p:sp>
        <p:nvSpPr>
          <p:cNvPr id="2933" name="Rectangle 2933"/>
          <p:cNvSpPr/>
          <p:nvPr/>
        </p:nvSpPr>
        <p:spPr>
          <a:xfrm>
            <a:off x="3850513" y="561620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34" name="Rectangle 2934"/>
          <p:cNvSpPr/>
          <p:nvPr/>
        </p:nvSpPr>
        <p:spPr>
          <a:xfrm>
            <a:off x="3850513" y="5791723"/>
            <a:ext cx="2593238" cy="23055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  <a:tab pos="629411" algn="l"/>
                <a:tab pos="1380591" algn="l"/>
                <a:tab pos="2132990" algn="l"/>
              </a:tabLst>
            </a:pPr>
            <a:r>
              <a:rPr lang="en-US" sz="1200" b="0" i="0" spc="0" baseline="0" dirty="0">
                <a:latin typeface="Times New Roman"/>
              </a:rPr>
              <a:t>8. 	Los 	convenios 	colectivos 	podrán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establecer</a:t>
            </a:r>
            <a:r>
              <a:rPr lang="en-US" sz="1200" b="0" i="0" spc="5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planes</a:t>
            </a:r>
            <a:r>
              <a:rPr lang="en-US" sz="1200" b="0" i="0" spc="5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reducción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temporalidad, </a:t>
            </a:r>
            <a:r>
              <a:rPr lang="en-US" sz="1200" b="1" i="0" spc="0" baseline="0" dirty="0">
                <a:latin typeface="Times New Roman"/>
              </a:rPr>
              <a:t>así</a:t>
            </a:r>
            <a:r>
              <a:rPr lang="en-US" sz="1200" b="1" i="0" spc="5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como</a:t>
            </a:r>
            <a:r>
              <a:rPr lang="en-US" sz="1200" b="1" i="0" spc="5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fijar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criterios </a:t>
            </a:r>
          </a:p>
          <a:p>
            <a:pPr marL="0">
              <a:lnSpc>
                <a:spcPts val="1379"/>
              </a:lnSpc>
              <a:tabLst>
                <a:tab pos="752551" algn="l"/>
                <a:tab pos="1453438" algn="l"/>
                <a:tab pos="1674114" algn="l"/>
                <a:tab pos="1936089" algn="l"/>
              </a:tabLst>
            </a:pPr>
            <a:r>
              <a:rPr lang="en-US" sz="1200" b="1" i="0" spc="0" baseline="0" dirty="0">
                <a:latin typeface="Times New Roman"/>
              </a:rPr>
              <a:t>generales 	relativos 	a 	la 	adecuada </a:t>
            </a:r>
          </a:p>
          <a:p>
            <a:pPr marL="0">
              <a:lnSpc>
                <a:spcPts val="1380"/>
              </a:lnSpc>
              <a:tabLst>
                <a:tab pos="674827" algn="l"/>
                <a:tab pos="1162202" algn="l"/>
                <a:tab pos="1422653" algn="l"/>
                <a:tab pos="2133600" algn="l"/>
                <a:tab pos="2436571" algn="l"/>
              </a:tabLst>
            </a:pPr>
            <a:r>
              <a:rPr lang="en-US" sz="1200" b="1" i="0" spc="0" baseline="0" dirty="0">
                <a:latin typeface="Times New Roman"/>
              </a:rPr>
              <a:t>relación 	entre 	el 	volumen 	de 	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contratación de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carácter temporal y 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plantilla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total</a:t>
            </a:r>
            <a:r>
              <a:rPr lang="en-US" sz="1200" b="1" i="0" spc="20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empresa,</a:t>
            </a:r>
            <a:r>
              <a:rPr lang="en-US" sz="1200" b="1" i="0" spc="20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criterios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objetivos</a:t>
            </a:r>
            <a:r>
              <a:rPr lang="en-US" sz="1200" b="1" i="0" spc="-2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conversión</a:t>
            </a:r>
            <a:r>
              <a:rPr lang="en-US" sz="1200" b="1" i="0" spc="-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-2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 duración determin</a:t>
            </a:r>
            <a:r>
              <a:rPr lang="en-US" sz="1200" b="1" i="0" spc="-13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da o temporale</a:t>
            </a:r>
            <a:r>
              <a:rPr lang="en-US" sz="1200" b="1" i="0" spc="-14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  <a:tabLst>
                <a:tab pos="360883" algn="l"/>
                <a:tab pos="1327861" algn="l"/>
                <a:tab pos="1711756" algn="l"/>
                <a:tab pos="2267711" algn="l"/>
              </a:tabLst>
            </a:pPr>
            <a:r>
              <a:rPr lang="en-US" sz="1200" b="1" i="0" spc="0" baseline="0" dirty="0">
                <a:latin typeface="Times New Roman"/>
              </a:rPr>
              <a:t>en 	indefinidos, 	a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í 	como 	fijar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porcentajes</a:t>
            </a:r>
            <a:r>
              <a:rPr lang="en-US" sz="1200" b="1" i="0" spc="19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máximos</a:t>
            </a:r>
            <a:r>
              <a:rPr lang="en-US" sz="1200" b="1" i="0" spc="18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temporalidad </a:t>
            </a:r>
          </a:p>
          <a:p>
            <a:pPr marL="0">
              <a:lnSpc>
                <a:spcPts val="1380"/>
              </a:lnSpc>
              <a:tabLst>
                <a:tab pos="217779" algn="l"/>
                <a:tab pos="537667" algn="l"/>
                <a:tab pos="1584045" algn="l"/>
                <a:tab pos="2360828" algn="l"/>
              </a:tabLst>
            </a:pPr>
            <a:r>
              <a:rPr lang="en-US" sz="1200" b="1" i="0" spc="0" baseline="0" dirty="0">
                <a:latin typeface="Times New Roman"/>
              </a:rPr>
              <a:t>y 	las 	consecuencias 	derivadas 	del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incumplimiento de los mismos.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35" name="Rectangle 2935"/>
          <p:cNvSpPr/>
          <p:nvPr/>
        </p:nvSpPr>
        <p:spPr>
          <a:xfrm>
            <a:off x="3850513" y="80701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36" name="Rectangle 2936"/>
          <p:cNvSpPr/>
          <p:nvPr/>
        </p:nvSpPr>
        <p:spPr>
          <a:xfrm>
            <a:off x="3850513" y="8245744"/>
            <a:ext cx="2593086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27074" algn="l"/>
                <a:tab pos="1150010" algn="l"/>
                <a:tab pos="1929841" algn="l"/>
              </a:tabLst>
            </a:pPr>
            <a:r>
              <a:rPr lang="en-US" sz="1200" b="1" i="0" spc="0" baseline="0" dirty="0">
                <a:latin typeface="Times New Roman"/>
              </a:rPr>
              <a:t>Asimismo, 	los 	convenios 	colectivos </a:t>
            </a:r>
          </a:p>
          <a:p>
            <a:pPr marL="0">
              <a:lnSpc>
                <a:spcPts val="1380"/>
              </a:lnSpc>
              <a:tabLst>
                <a:tab pos="720242" algn="l"/>
                <a:tab pos="1616659" algn="l"/>
                <a:tab pos="2402738" algn="l"/>
              </a:tabLst>
            </a:pPr>
            <a:r>
              <a:rPr lang="en-US" sz="1200" b="1" i="0" spc="0" baseline="0" dirty="0">
                <a:latin typeface="Times New Roman"/>
              </a:rPr>
              <a:t>podrán 	establecer 	criterios 	de </a:t>
            </a:r>
          </a:p>
          <a:p>
            <a:pPr marL="0">
              <a:lnSpc>
                <a:spcPts val="1380"/>
              </a:lnSpc>
              <a:tabLst>
                <a:tab pos="866546" algn="l"/>
                <a:tab pos="1326337" algn="l"/>
                <a:tab pos="1626412" algn="l"/>
                <a:tab pos="2323947" algn="l"/>
              </a:tabLst>
            </a:pPr>
            <a:r>
              <a:rPr lang="en-US" sz="1200" b="1" i="0" spc="0" baseline="0" dirty="0">
                <a:latin typeface="Times New Roman"/>
              </a:rPr>
              <a:t>preferencia 	entre 	las 	personas 	con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contratos</a:t>
            </a:r>
            <a:r>
              <a:rPr lang="en-US" sz="1200" b="1" i="0" spc="29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duración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determinada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  <a:tabLst>
                <a:tab pos="910894" algn="l"/>
                <a:tab pos="1647901" algn="l"/>
                <a:tab pos="1979980" algn="l"/>
              </a:tabLst>
            </a:pPr>
            <a:r>
              <a:rPr lang="en-US" sz="1200" b="1" i="0" spc="0" baseline="0" dirty="0">
                <a:latin typeface="Times New Roman"/>
              </a:rPr>
              <a:t>temporales, 	incluida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 	las 	persona</a:t>
            </a:r>
            <a:r>
              <a:rPr lang="en-US" sz="1200" b="1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puestas a dispo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ición.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37" name="Rectangle 2937"/>
          <p:cNvSpPr/>
          <p:nvPr/>
        </p:nvSpPr>
        <p:spPr>
          <a:xfrm>
            <a:off x="3850513" y="929725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38" name="Rectangle 2938"/>
          <p:cNvSpPr/>
          <p:nvPr/>
        </p:nvSpPr>
        <p:spPr>
          <a:xfrm>
            <a:off x="3850513" y="94725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Freeform 2939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Freeform 2940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" name="Freeform 2941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>
            <a:off x="1080820" y="911351"/>
            <a:ext cx="12192" cy="6487034"/>
          </a:xfrm>
          <a:custGeom>
            <a:avLst/>
            <a:gdLst/>
            <a:ahLst/>
            <a:cxnLst/>
            <a:rect l="0" t="0" r="0" b="0"/>
            <a:pathLst>
              <a:path w="12192" h="6487034">
                <a:moveTo>
                  <a:pt x="0" y="6487034"/>
                </a:moveTo>
                <a:lnTo>
                  <a:pt x="12192" y="6487034"/>
                </a:lnTo>
                <a:lnTo>
                  <a:pt x="12192" y="0"/>
                </a:lnTo>
                <a:lnTo>
                  <a:pt x="0" y="0"/>
                </a:lnTo>
                <a:lnTo>
                  <a:pt x="0" y="648703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>
            <a:off x="1080820" y="739838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>
            <a:off x="1080820" y="739838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Freeform 2948"/>
          <p:cNvSpPr/>
          <p:nvPr/>
        </p:nvSpPr>
        <p:spPr>
          <a:xfrm>
            <a:off x="1093012" y="7398384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9" name="Freeform 2949"/>
          <p:cNvSpPr/>
          <p:nvPr/>
        </p:nvSpPr>
        <p:spPr>
          <a:xfrm>
            <a:off x="3775583" y="911351"/>
            <a:ext cx="12192" cy="6487034"/>
          </a:xfrm>
          <a:custGeom>
            <a:avLst/>
            <a:gdLst/>
            <a:ahLst/>
            <a:cxnLst/>
            <a:rect l="0" t="0" r="0" b="0"/>
            <a:pathLst>
              <a:path w="12192" h="6487034">
                <a:moveTo>
                  <a:pt x="0" y="6487034"/>
                </a:moveTo>
                <a:lnTo>
                  <a:pt x="12192" y="6487034"/>
                </a:lnTo>
                <a:lnTo>
                  <a:pt x="12192" y="0"/>
                </a:lnTo>
                <a:lnTo>
                  <a:pt x="0" y="0"/>
                </a:lnTo>
                <a:lnTo>
                  <a:pt x="0" y="648703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0" name="Freeform 2950"/>
          <p:cNvSpPr/>
          <p:nvPr/>
        </p:nvSpPr>
        <p:spPr>
          <a:xfrm>
            <a:off x="3775583" y="739838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>
            <a:off x="3787775" y="7398384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2" name="Freeform 2952"/>
          <p:cNvSpPr/>
          <p:nvPr/>
        </p:nvSpPr>
        <p:spPr>
          <a:xfrm>
            <a:off x="6469126" y="911351"/>
            <a:ext cx="12191" cy="6487034"/>
          </a:xfrm>
          <a:custGeom>
            <a:avLst/>
            <a:gdLst/>
            <a:ahLst/>
            <a:cxnLst/>
            <a:rect l="0" t="0" r="0" b="0"/>
            <a:pathLst>
              <a:path w="12191" h="6487034">
                <a:moveTo>
                  <a:pt x="0" y="6487034"/>
                </a:moveTo>
                <a:lnTo>
                  <a:pt x="12191" y="6487034"/>
                </a:lnTo>
                <a:lnTo>
                  <a:pt x="12191" y="0"/>
                </a:lnTo>
                <a:lnTo>
                  <a:pt x="0" y="0"/>
                </a:lnTo>
                <a:lnTo>
                  <a:pt x="0" y="648703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3" name="Freeform 2953"/>
          <p:cNvSpPr/>
          <p:nvPr/>
        </p:nvSpPr>
        <p:spPr>
          <a:xfrm>
            <a:off x="6469126" y="7398384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4" name="Freeform 2954"/>
          <p:cNvSpPr/>
          <p:nvPr/>
        </p:nvSpPr>
        <p:spPr>
          <a:xfrm>
            <a:off x="6469126" y="7398384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5" name="Freeform 2955"/>
          <p:cNvSpPr/>
          <p:nvPr/>
        </p:nvSpPr>
        <p:spPr>
          <a:xfrm>
            <a:off x="1062532" y="741057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6" name="Freeform 2956"/>
          <p:cNvSpPr/>
          <p:nvPr/>
        </p:nvSpPr>
        <p:spPr>
          <a:xfrm>
            <a:off x="1062532" y="75858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7" name="Freeform 2957"/>
          <p:cNvSpPr/>
          <p:nvPr/>
        </p:nvSpPr>
        <p:spPr>
          <a:xfrm>
            <a:off x="1062532" y="77610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8" name="Freeform 2958"/>
          <p:cNvSpPr/>
          <p:nvPr/>
        </p:nvSpPr>
        <p:spPr>
          <a:xfrm>
            <a:off x="1062532" y="79363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9" name="Freeform 2959"/>
          <p:cNvSpPr/>
          <p:nvPr/>
        </p:nvSpPr>
        <p:spPr>
          <a:xfrm>
            <a:off x="1062532" y="811169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0" name="Freeform 2960"/>
          <p:cNvSpPr/>
          <p:nvPr/>
        </p:nvSpPr>
        <p:spPr>
          <a:xfrm>
            <a:off x="1062532" y="82872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1" name="Freeform 2961"/>
          <p:cNvSpPr/>
          <p:nvPr/>
        </p:nvSpPr>
        <p:spPr>
          <a:xfrm>
            <a:off x="1062532" y="84625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Freeform 2962"/>
          <p:cNvSpPr/>
          <p:nvPr/>
        </p:nvSpPr>
        <p:spPr>
          <a:xfrm>
            <a:off x="1062532" y="86377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3" name="Freeform 2963"/>
          <p:cNvSpPr/>
          <p:nvPr/>
        </p:nvSpPr>
        <p:spPr>
          <a:xfrm>
            <a:off x="1062532" y="88130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>
            <a:off x="1062532" y="898829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5" name="Freeform 2965"/>
          <p:cNvSpPr/>
          <p:nvPr/>
        </p:nvSpPr>
        <p:spPr>
          <a:xfrm>
            <a:off x="1062532" y="9163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6" name="Freeform 2966"/>
          <p:cNvSpPr/>
          <p:nvPr/>
        </p:nvSpPr>
        <p:spPr>
          <a:xfrm>
            <a:off x="1062532" y="933876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7" name="Rectangle 2967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45 </a:t>
            </a:r>
          </a:p>
        </p:txBody>
      </p:sp>
      <p:sp>
        <p:nvSpPr>
          <p:cNvPr id="2968" name="Rectangle 296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969" name="Rectangle 2969"/>
          <p:cNvSpPr/>
          <p:nvPr/>
        </p:nvSpPr>
        <p:spPr>
          <a:xfrm>
            <a:off x="1155496" y="885078"/>
            <a:ext cx="2595397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6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5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establecerán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medidas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facilitar</a:t>
            </a:r>
            <a:r>
              <a:rPr lang="en-US" sz="1200" b="0" i="0" spc="1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acceso</a:t>
            </a:r>
            <a:r>
              <a:rPr lang="en-US" sz="1200" b="0" i="0" spc="1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efectivo </a:t>
            </a:r>
          </a:p>
          <a:p>
            <a:pPr marL="0">
              <a:lnSpc>
                <a:spcPts val="1379"/>
              </a:lnSpc>
              <a:tabLst>
                <a:tab pos="1553717" algn="l"/>
              </a:tabLst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estos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 	a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6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incluidas</a:t>
            </a:r>
            <a:r>
              <a:rPr lang="en-US" sz="1200" b="0" i="0" spc="5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5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sistema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profesional</a:t>
            </a:r>
            <a:r>
              <a:rPr lang="en-US" sz="1200" b="0" i="0" spc="1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empleo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laboral,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mejorar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cualificación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  <a:tabLst>
                <a:tab pos="699058" algn="l"/>
                <a:tab pos="959510" algn="l"/>
                <a:tab pos="1736445" algn="l"/>
                <a:tab pos="1937461" algn="l"/>
              </a:tabLst>
            </a:pPr>
            <a:r>
              <a:rPr lang="en-US" sz="1200" b="0" i="0" spc="0" baseline="0" dirty="0">
                <a:latin typeface="Times New Roman"/>
              </a:rPr>
              <a:t>favorecer 	su 	progresión 	y 	movilidad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profesionales. </a:t>
            </a:r>
          </a:p>
        </p:txBody>
      </p:sp>
      <p:sp>
        <p:nvSpPr>
          <p:cNvPr id="2970" name="Rectangle 2970"/>
          <p:cNvSpPr/>
          <p:nvPr/>
        </p:nvSpPr>
        <p:spPr>
          <a:xfrm>
            <a:off x="1155496" y="22874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71" name="Rectangle 2971"/>
          <p:cNvSpPr/>
          <p:nvPr/>
        </p:nvSpPr>
        <p:spPr>
          <a:xfrm>
            <a:off x="1155496" y="2462672"/>
            <a:ext cx="2595549" cy="1254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8.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supuestos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</a:t>
            </a:r>
            <a:r>
              <a:rPr lang="en-US" sz="1200" b="0" i="0" spc="5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apartados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1.a)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5,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facilitar</a:t>
            </a:r>
            <a:r>
              <a:rPr lang="en-US" sz="1200" b="0" i="0" spc="1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escrito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trabajador,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diez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</a:t>
            </a:r>
            <a:r>
              <a:rPr lang="en-US" sz="1200" b="0" i="0" spc="2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siguientes</a:t>
            </a:r>
            <a:r>
              <a:rPr lang="en-US" sz="1200" b="0" i="0" spc="2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cumplimiento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312267" algn="l"/>
                <a:tab pos="834847" algn="l"/>
                <a:tab pos="1591817" algn="l"/>
                <a:tab pos="1879422" algn="l"/>
              </a:tabLst>
            </a:pPr>
            <a:r>
              <a:rPr lang="en-US" sz="1200" b="0" i="0" spc="0" baseline="0" dirty="0">
                <a:latin typeface="Times New Roman"/>
              </a:rPr>
              <a:t>los 	plazos 	indicados, 	un 	documento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justificativo sobre su nueva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 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trabajador fijo de la empresa. </a:t>
            </a:r>
          </a:p>
        </p:txBody>
      </p:sp>
      <p:sp>
        <p:nvSpPr>
          <p:cNvPr id="2972" name="Rectangle 2972"/>
          <p:cNvSpPr/>
          <p:nvPr/>
        </p:nvSpPr>
        <p:spPr>
          <a:xfrm>
            <a:off x="1155496" y="36898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73" name="Rectangle 2973"/>
          <p:cNvSpPr/>
          <p:nvPr/>
        </p:nvSpPr>
        <p:spPr>
          <a:xfrm>
            <a:off x="1155496" y="386513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74" name="Rectangle 2974"/>
          <p:cNvSpPr/>
          <p:nvPr/>
        </p:nvSpPr>
        <p:spPr>
          <a:xfrm>
            <a:off x="1155496" y="404039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75" name="Rectangle 2975"/>
          <p:cNvSpPr/>
          <p:nvPr/>
        </p:nvSpPr>
        <p:spPr>
          <a:xfrm>
            <a:off x="1155496" y="421565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76" name="Rectangle 2976"/>
          <p:cNvSpPr/>
          <p:nvPr/>
        </p:nvSpPr>
        <p:spPr>
          <a:xfrm>
            <a:off x="1155496" y="4390913"/>
            <a:ext cx="2594914" cy="12524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todo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solicitar,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escrito,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Público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Empleo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correspondiente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certificado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  <a:tabLst>
                <a:tab pos="681075" algn="l"/>
                <a:tab pos="947623" algn="l"/>
                <a:tab pos="1604162" algn="l"/>
                <a:tab pos="2478633" algn="l"/>
              </a:tabLst>
            </a:pPr>
            <a:r>
              <a:rPr lang="en-US" sz="1200" b="0" i="0" spc="0" baseline="0" dirty="0">
                <a:latin typeface="Times New Roman"/>
              </a:rPr>
              <a:t>contratos 	de 	duración 	determinada 	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temporales</a:t>
            </a:r>
            <a:r>
              <a:rPr lang="en-US" sz="1200" b="0" i="0" spc="2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celebrados,</a:t>
            </a:r>
            <a:r>
              <a:rPr lang="en-US" sz="1200" b="0" i="0" spc="3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</a:t>
            </a:r>
            <a:r>
              <a:rPr lang="en-US" sz="1200" b="0" i="0" spc="3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poder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acreditar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fijo en la empresa. </a:t>
            </a:r>
          </a:p>
        </p:txBody>
      </p:sp>
      <p:sp>
        <p:nvSpPr>
          <p:cNvPr id="2977" name="Rectangle 2977"/>
          <p:cNvSpPr/>
          <p:nvPr/>
        </p:nvSpPr>
        <p:spPr>
          <a:xfrm>
            <a:off x="1155496" y="561620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78" name="Rectangle 2978"/>
          <p:cNvSpPr/>
          <p:nvPr/>
        </p:nvSpPr>
        <p:spPr>
          <a:xfrm>
            <a:off x="1155496" y="5791723"/>
            <a:ext cx="259430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Público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Empleo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emitirá </a:t>
            </a:r>
          </a:p>
          <a:p>
            <a:pPr marL="0">
              <a:lnSpc>
                <a:spcPts val="1379"/>
              </a:lnSpc>
              <a:tabLst>
                <a:tab pos="493623" algn="l"/>
                <a:tab pos="1325575" algn="l"/>
                <a:tab pos="1558442" algn="l"/>
                <a:tab pos="1832610" algn="l"/>
                <a:tab pos="2411577" algn="l"/>
              </a:tabLst>
            </a:pPr>
            <a:r>
              <a:rPr lang="en-US" sz="1200" b="0" i="0" spc="0" baseline="0" dirty="0">
                <a:latin typeface="Times New Roman"/>
              </a:rPr>
              <a:t>dicho 	documento 	y 	lo 	pondrá 	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conocimiento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 preste sus servicios. </a:t>
            </a:r>
          </a:p>
        </p:txBody>
      </p:sp>
      <p:sp>
        <p:nvSpPr>
          <p:cNvPr id="2979" name="Rectangle 2979"/>
          <p:cNvSpPr/>
          <p:nvPr/>
        </p:nvSpPr>
        <p:spPr>
          <a:xfrm>
            <a:off x="3850513" y="885078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80" name="Rectangle 2980"/>
          <p:cNvSpPr/>
          <p:nvPr/>
        </p:nvSpPr>
        <p:spPr>
          <a:xfrm>
            <a:off x="3850513" y="1060592"/>
            <a:ext cx="2593238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5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5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establecerán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medidas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facilitar</a:t>
            </a:r>
            <a:r>
              <a:rPr lang="en-US" sz="1200" b="0" i="0" spc="1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acceso</a:t>
            </a:r>
            <a:r>
              <a:rPr lang="en-US" sz="1200" b="0" i="0" spc="1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efectivo </a:t>
            </a:r>
          </a:p>
          <a:p>
            <a:pPr marL="0">
              <a:lnSpc>
                <a:spcPts val="1379"/>
              </a:lnSpc>
              <a:tabLst>
                <a:tab pos="1333500" algn="l"/>
              </a:tabLst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estas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 	trabajadoras</a:t>
            </a:r>
            <a:r>
              <a:rPr lang="en-US" sz="1200" b="0" i="0" spc="6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  <a:tabLst>
                <a:tab pos="647547" algn="l"/>
                <a:tab pos="1323746" algn="l"/>
                <a:tab pos="1593189" algn="l"/>
                <a:tab pos="1827733" algn="l"/>
                <a:tab pos="2409596" algn="l"/>
              </a:tabLst>
            </a:pPr>
            <a:r>
              <a:rPr lang="en-US" sz="1200" b="0" i="0" spc="0" baseline="0" dirty="0">
                <a:latin typeface="Times New Roman"/>
              </a:rPr>
              <a:t>acciones 	incluidas 	en 	el 	sistema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formación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profesional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empleo,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fin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mejorar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cualificación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favorecer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 progresión y movilidad profesionales. </a:t>
            </a:r>
          </a:p>
        </p:txBody>
      </p:sp>
      <p:sp>
        <p:nvSpPr>
          <p:cNvPr id="2981" name="Rectangle 2981"/>
          <p:cNvSpPr/>
          <p:nvPr/>
        </p:nvSpPr>
        <p:spPr>
          <a:xfrm>
            <a:off x="3850513" y="22874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82" name="Rectangle 2982"/>
          <p:cNvSpPr/>
          <p:nvPr/>
        </p:nvSpPr>
        <p:spPr>
          <a:xfrm>
            <a:off x="3850513" y="24626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83" name="Rectangle 2983"/>
          <p:cNvSpPr/>
          <p:nvPr/>
        </p:nvSpPr>
        <p:spPr>
          <a:xfrm>
            <a:off x="3850513" y="2637932"/>
            <a:ext cx="2594229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</a:tabLst>
            </a:pPr>
            <a:r>
              <a:rPr lang="en-US" sz="1200" b="0" i="0" spc="0" baseline="0" dirty="0">
                <a:latin typeface="Times New Roman"/>
              </a:rPr>
              <a:t>9. 	En</a:t>
            </a:r>
            <a:r>
              <a:rPr lang="en-US" sz="1200" b="0" i="0" spc="4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supuestos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apartados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4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5,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facilitar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escrito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trabajadora,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diez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siguientes</a:t>
            </a:r>
            <a:r>
              <a:rPr lang="en-US" sz="1200" b="0" i="0" spc="2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cumplimiento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  <a:tabLst>
                <a:tab pos="312267" algn="l"/>
                <a:tab pos="834847" algn="l"/>
                <a:tab pos="1591817" algn="l"/>
                <a:tab pos="1878177" algn="l"/>
              </a:tabLst>
            </a:pPr>
            <a:r>
              <a:rPr lang="en-US" sz="1200" b="0" i="0" spc="0" baseline="0" dirty="0">
                <a:latin typeface="Times New Roman"/>
              </a:rPr>
              <a:t>los 	plazos 	indicados, 	un 	documento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justificativo sobre su nueva condición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persona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fija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debiendo</a:t>
            </a:r>
            <a:r>
              <a:rPr lang="en-US" sz="1200" b="0" i="0" spc="4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informar</a:t>
            </a:r>
            <a:r>
              <a:rPr lang="en-US" sz="1200" b="0" i="0" spc="4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legal</a:t>
            </a:r>
            <a:r>
              <a:rPr lang="en-US" sz="1200" b="0" i="0" spc="5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5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circunstancia. </a:t>
            </a:r>
          </a:p>
        </p:txBody>
      </p:sp>
      <p:sp>
        <p:nvSpPr>
          <p:cNvPr id="2984" name="Rectangle 2984"/>
          <p:cNvSpPr/>
          <p:nvPr/>
        </p:nvSpPr>
        <p:spPr>
          <a:xfrm>
            <a:off x="3850513" y="43909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85" name="Rectangle 2985"/>
          <p:cNvSpPr/>
          <p:nvPr/>
        </p:nvSpPr>
        <p:spPr>
          <a:xfrm>
            <a:off x="3850513" y="4566173"/>
            <a:ext cx="2594076" cy="12524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todo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solicitar, por escrito al servicio público d</a:t>
            </a:r>
            <a:r>
              <a:rPr lang="en-US" sz="1200" b="0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empleo correspondiente un certificado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temporales</a:t>
            </a:r>
            <a:r>
              <a:rPr lang="en-US" sz="1200" b="0" i="0" spc="2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celebrados,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2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</a:t>
            </a:r>
            <a:r>
              <a:rPr lang="en-US" sz="1200" b="0" i="0" spc="2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poder</a:t>
            </a:r>
            <a:r>
              <a:rPr lang="en-US" sz="1200" b="0" i="0" spc="1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acreditar</a:t>
            </a:r>
            <a:r>
              <a:rPr lang="en-US" sz="1200" b="0" i="0" spc="1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trabajadora fija en la empresa. </a:t>
            </a:r>
          </a:p>
        </p:txBody>
      </p:sp>
      <p:sp>
        <p:nvSpPr>
          <p:cNvPr id="2986" name="Rectangle 2986"/>
          <p:cNvSpPr/>
          <p:nvPr/>
        </p:nvSpPr>
        <p:spPr>
          <a:xfrm>
            <a:off x="3850513" y="57917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2987" name="Rectangle 2987"/>
          <p:cNvSpPr/>
          <p:nvPr/>
        </p:nvSpPr>
        <p:spPr>
          <a:xfrm>
            <a:off x="3850513" y="5966983"/>
            <a:ext cx="2594228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Público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Empleo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emitirá </a:t>
            </a:r>
          </a:p>
          <a:p>
            <a:pPr marL="0">
              <a:lnSpc>
                <a:spcPts val="1380"/>
              </a:lnSpc>
              <a:tabLst>
                <a:tab pos="493623" algn="l"/>
                <a:tab pos="1325575" algn="l"/>
                <a:tab pos="1558594" algn="l"/>
                <a:tab pos="1832762" algn="l"/>
                <a:tab pos="2410205" algn="l"/>
              </a:tabLst>
            </a:pPr>
            <a:r>
              <a:rPr lang="en-US" sz="1200" b="0" i="0" spc="0" baseline="0" dirty="0">
                <a:latin typeface="Times New Roman"/>
              </a:rPr>
              <a:t>dicho 	documento 	y 	lo 	pondrá 	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conocimiento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persona trabajadora preste sus servicios </a:t>
            </a:r>
            <a:r>
              <a:rPr lang="en-US" sz="1200" b="1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  <a:tabLst>
                <a:tab pos="318211" algn="l"/>
                <a:tab pos="603046" algn="l"/>
                <a:tab pos="1461973" algn="l"/>
                <a:tab pos="1778812" algn="l"/>
                <a:tab pos="2479928" algn="l"/>
              </a:tabLst>
            </a:pPr>
            <a:r>
              <a:rPr lang="en-US" sz="1200" b="1" i="0" spc="0" baseline="0" dirty="0">
                <a:latin typeface="Times New Roman"/>
              </a:rPr>
              <a:t>de 	la 	In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pección 	de 	Trabajo 	y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Seguridad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Social,</a:t>
            </a:r>
            <a:r>
              <a:rPr lang="en-US" sz="1200" b="1" i="0" spc="24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</a:t>
            </a:r>
            <a:r>
              <a:rPr lang="en-US" sz="1200" b="1" i="0" spc="242" baseline="0" dirty="0">
                <a:latin typeface="Times New Roman"/>
              </a:rPr>
              <a:t> 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dvirtiera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han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sobrepasad</a:t>
            </a:r>
            <a:r>
              <a:rPr lang="en-US" sz="1200" b="1" i="0" spc="-12" baseline="0" dirty="0">
                <a:latin typeface="Times New Roman"/>
              </a:rPr>
              <a:t>o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3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límites</a:t>
            </a:r>
            <a:r>
              <a:rPr lang="en-US" sz="1200" b="1" i="0" spc="3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máximo</a:t>
            </a:r>
            <a:r>
              <a:rPr lang="en-US" sz="1200" b="1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temporales establecidos.»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2988" name="Rectangle 2988"/>
          <p:cNvSpPr/>
          <p:nvPr/>
        </p:nvSpPr>
        <p:spPr>
          <a:xfrm>
            <a:off x="1080820" y="738277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2989" name="Rectangle 2989"/>
          <p:cNvSpPr/>
          <p:nvPr/>
        </p:nvSpPr>
        <p:spPr>
          <a:xfrm>
            <a:off x="1080820" y="7558039"/>
            <a:ext cx="5438597" cy="1955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12.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apuesta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 potenciación del contrato de trabajo fijo discontinuo unificado, dando además u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papel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4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acogiendo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derivadas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TJUE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TS.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sufrir perjuicios por el ejercicio de los derechos de conciliación, ausencias con derecho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reserva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justificadas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reconocidos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 legal o convencional, y tendrán derecho a que su antigüedad “se calcule teniendo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cuenta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efectivamente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prestados,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excepción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</a:t>
            </a:r>
            <a:r>
              <a:rPr lang="en-US" sz="1200" b="0" i="0" spc="2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exijan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tratamiento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6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6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naturaleza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siempre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6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responda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6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criterios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6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proporcionalidad y transparencia”. Cabe recordar que su entrada en vigor se producirá el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Freeform 299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1" name="Freeform 299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" name="Freeform 2992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3" name="Freeform 2993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4" name="Freeform 2994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5" name="Freeform 2995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0" name="Freeform 3000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1" name="Freeform 3001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Freeform 3005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6" name="Freeform 3006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0" name="Freeform 3010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1" name="Freeform 3011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2" name="Freeform 3012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3" name="Freeform 3013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4" name="Freeform 3014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5" name="Freeform 3015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1" name="Freeform 3021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2" name="Freeform 3022">
            <a:hlinkClick r:id="rId2"/>
          </p:cNvPr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>
            <a:hlinkClick r:id="rId2"/>
          </p:cNvPr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>
            <a:hlinkClick r:id="rId2"/>
          </p:cNvPr>
          <p:cNvSpPr/>
          <p:nvPr/>
        </p:nvSpPr>
        <p:spPr>
          <a:xfrm>
            <a:off x="5455665" y="6842125"/>
            <a:ext cx="1025652" cy="7619"/>
          </a:xfrm>
          <a:custGeom>
            <a:avLst/>
            <a:gdLst/>
            <a:ahLst/>
            <a:cxnLst/>
            <a:rect l="0" t="0" r="0" b="0"/>
            <a:pathLst>
              <a:path w="1025652" h="7619">
                <a:moveTo>
                  <a:pt x="0" y="7619"/>
                </a:moveTo>
                <a:lnTo>
                  <a:pt x="1025652" y="7619"/>
                </a:lnTo>
                <a:lnTo>
                  <a:pt x="102565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5" name="Freeform 3025">
            <a:hlinkClick r:id="rId2"/>
          </p:cNvPr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>
            <a:hlinkClick r:id="rId2"/>
          </p:cNvPr>
          <p:cNvSpPr/>
          <p:nvPr/>
        </p:nvSpPr>
        <p:spPr>
          <a:xfrm>
            <a:off x="1080820" y="7017385"/>
            <a:ext cx="455676" cy="7620"/>
          </a:xfrm>
          <a:custGeom>
            <a:avLst/>
            <a:gdLst/>
            <a:ahLst/>
            <a:cxnLst/>
            <a:rect l="0" t="0" r="0" b="0"/>
            <a:pathLst>
              <a:path w="455676" h="7620">
                <a:moveTo>
                  <a:pt x="0" y="7620"/>
                </a:moveTo>
                <a:lnTo>
                  <a:pt x="455676" y="7620"/>
                </a:lnTo>
                <a:lnTo>
                  <a:pt x="45567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" name="Freeform 3032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3" name="Freeform 3033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Freeform 3038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9" name="Freeform 3039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0" name="Freeform 3040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1" name="Freeform 3041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2" name="Rectangle 304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46 </a:t>
            </a:r>
          </a:p>
        </p:txBody>
      </p:sp>
      <p:sp>
        <p:nvSpPr>
          <p:cNvPr id="3043" name="Rectangle 304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044" name="Rectangle 3044"/>
          <p:cNvSpPr/>
          <p:nvPr/>
        </p:nvSpPr>
        <p:spPr>
          <a:xfrm>
            <a:off x="1080820" y="871361"/>
            <a:ext cx="5438063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marzo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2022,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acuerdo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dispuesto 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 octava,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c). </a:t>
            </a:r>
          </a:p>
        </p:txBody>
      </p:sp>
      <p:sp>
        <p:nvSpPr>
          <p:cNvPr id="3045" name="Rectangle 3045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046" name="Rectangle 3046"/>
          <p:cNvSpPr/>
          <p:nvPr/>
        </p:nvSpPr>
        <p:spPr>
          <a:xfrm>
            <a:off x="1080820" y="1397396"/>
            <a:ext cx="5437454" cy="28317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Además,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convierte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vía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sustituir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servicio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formalicen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marco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ejecución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contratas mercantiles y administrativas” que formen parte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actividad ordinaria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 siempre que estas sean previsibles, algo que guarda relación con la posibilida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abierta por el art. 15, y antes ya apuntada, de que en algunos supuestos en los que no 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dé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previsibilidad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corta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3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utilizado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 de la producción. Esta tesis se reafirma con la lectura del apartado 4, en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se concreta que los períodos de inactividad cuando la contratación se lleve a cabo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4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marco</a:t>
            </a:r>
            <a:r>
              <a:rPr lang="en-US" sz="1200" b="0" i="0" spc="4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tales</a:t>
            </a:r>
            <a:r>
              <a:rPr lang="en-US" sz="1200" b="0" i="0" spc="45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contratas</a:t>
            </a:r>
            <a:r>
              <a:rPr lang="en-US" sz="1200" b="0" i="0" spc="45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“solo</a:t>
            </a:r>
            <a:r>
              <a:rPr lang="en-US" sz="1200" b="0" i="0" spc="4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podr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án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producirse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plazos</a:t>
            </a:r>
            <a:r>
              <a:rPr lang="en-US" sz="1200" b="0" i="0" spc="4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recolocación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entre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subcontrataciones”,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remitiendo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negociación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plazo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inactividad,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defecto será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cumplido dicho plazo, “la empresa adopt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ará las medidas coyunturales o definitivas que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procedan,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términos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previstos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norma”,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parece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entender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deberá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indefinido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completo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 por necesidades de la producción si se dan los requisitos requeridos por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 15. Una duda más que dejo apuntada. </a:t>
            </a:r>
          </a:p>
        </p:txBody>
      </p:sp>
      <p:sp>
        <p:nvSpPr>
          <p:cNvPr id="3047" name="Rectangle 3047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048" name="Rectangle 3048"/>
          <p:cNvSpPr/>
          <p:nvPr/>
        </p:nvSpPr>
        <p:spPr>
          <a:xfrm>
            <a:off x="1080820" y="4377197"/>
            <a:ext cx="5437987" cy="2656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así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explica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exposición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motivos,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“subraya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carácter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indefinido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 laboral 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catálogo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personas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perjuicio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especialidades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asociadas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contractual,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garantiza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principio de no discriminación e igualdad de trato”, además de asegurar “la estabilidad,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transparencia y la previsibilidad del contrato a través de una mejora de la información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 la jornada y los períodos de actividad en el contrato de trabajo, otorgando un papel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fundamental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otros,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llamamiento o la formación y mejora de empleabilidad de las personas fijas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durante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periodos</a:t>
            </a:r>
            <a:r>
              <a:rPr lang="en-US" sz="1200" b="0" i="0" spc="-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inactividad”.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mejora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estabilidad,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además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regulación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 y convencional de las condiciones contractuales, se manifiesta en el hecho de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estén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acogidos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esta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tendrán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consideración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prioritari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el acceso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iniciativas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del sistema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formación profesional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boral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inactividad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(sobre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aspectos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generales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remito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guía</a:t>
            </a:r>
            <a:r>
              <a:rPr lang="en-US" sz="1200" b="0" i="0" spc="29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laboral</a:t>
            </a:r>
            <a:r>
              <a:rPr lang="en-US" sz="1200" b="0" i="0" spc="30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TES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) </a:t>
            </a:r>
          </a:p>
        </p:txBody>
      </p:sp>
      <p:sp>
        <p:nvSpPr>
          <p:cNvPr id="3049" name="Rectangle 3049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050" name="Rectangle 3050"/>
          <p:cNvSpPr/>
          <p:nvPr/>
        </p:nvSpPr>
        <p:spPr>
          <a:xfrm>
            <a:off x="1080820" y="7181611"/>
            <a:ext cx="5438597" cy="24811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debemos olvidar en esta explicación la modificación operada en la Ley 14/1994, po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ETTs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(vid.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 final primera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modifica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art.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10.3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norma)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requisito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periodos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inactividad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coincidirán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puesta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determinada),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remitiendo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16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atribuye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la intervención de los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onvenios colectivos sectoriales “o de empresa de las em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trabajo temporal”, algo que no deja de suscitar una cierta preocupación, que no tiene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obviamente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convertirse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realidad,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cuanto 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condiciones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pactarse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segundo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sto, 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poca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implant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ción sindical 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gualmente,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permite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vida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 el año y vinculada obviamente a los diferentes contratos de puesta a disposició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deban formalizarse con las empresas usuarias.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Freeform 305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Freeform 305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7" name="Freeform 305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8" name="Freeform 305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9" name="Freeform 305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4" name="Freeform 306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5" name="Freeform 306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6" name="Freeform 3066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7" name="Freeform 3067">
            <a:hlinkClick r:id="rId2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>
            <a:hlinkClick r:id="rId2"/>
          </p:cNvPr>
          <p:cNvSpPr/>
          <p:nvPr/>
        </p:nvSpPr>
        <p:spPr>
          <a:xfrm>
            <a:off x="2269489" y="3862450"/>
            <a:ext cx="4211702" cy="7620"/>
          </a:xfrm>
          <a:custGeom>
            <a:avLst/>
            <a:gdLst/>
            <a:ahLst/>
            <a:cxnLst/>
            <a:rect l="0" t="0" r="0" b="0"/>
            <a:pathLst>
              <a:path w="4211702" h="7620">
                <a:moveTo>
                  <a:pt x="0" y="7620"/>
                </a:moveTo>
                <a:lnTo>
                  <a:pt x="4211702" y="7620"/>
                </a:lnTo>
                <a:lnTo>
                  <a:pt x="42117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>
            <a:hlinkClick r:id="rId2"/>
          </p:cNvPr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>
            <a:hlinkClick r:id="rId2"/>
          </p:cNvPr>
          <p:cNvSpPr/>
          <p:nvPr/>
        </p:nvSpPr>
        <p:spPr>
          <a:xfrm>
            <a:off x="1080820" y="4037710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>
            <a:hlinkClick r:id="rId2"/>
          </p:cNvPr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Freeform 3072">
            <a:hlinkClick r:id="rId2"/>
          </p:cNvPr>
          <p:cNvSpPr/>
          <p:nvPr/>
        </p:nvSpPr>
        <p:spPr>
          <a:xfrm>
            <a:off x="1080820" y="4212970"/>
            <a:ext cx="5400421" cy="7621"/>
          </a:xfrm>
          <a:custGeom>
            <a:avLst/>
            <a:gdLst/>
            <a:ahLst/>
            <a:cxnLst/>
            <a:rect l="0" t="0" r="0" b="0"/>
            <a:pathLst>
              <a:path w="5400421" h="7621">
                <a:moveTo>
                  <a:pt x="0" y="7621"/>
                </a:moveTo>
                <a:lnTo>
                  <a:pt x="5400421" y="7621"/>
                </a:lnTo>
                <a:lnTo>
                  <a:pt x="5400421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" name="Freeform 3073">
            <a:hlinkClick r:id="rId2"/>
          </p:cNvPr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>
            <a:hlinkClick r:id="rId2"/>
          </p:cNvPr>
          <p:cNvSpPr/>
          <p:nvPr/>
        </p:nvSpPr>
        <p:spPr>
          <a:xfrm>
            <a:off x="1080820" y="4388231"/>
            <a:ext cx="1542542" cy="7619"/>
          </a:xfrm>
          <a:custGeom>
            <a:avLst/>
            <a:gdLst/>
            <a:ahLst/>
            <a:cxnLst/>
            <a:rect l="0" t="0" r="0" b="0"/>
            <a:pathLst>
              <a:path w="1542542" h="7619">
                <a:moveTo>
                  <a:pt x="0" y="7619"/>
                </a:moveTo>
                <a:lnTo>
                  <a:pt x="1542542" y="7619"/>
                </a:lnTo>
                <a:lnTo>
                  <a:pt x="154254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Freeform 3075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Freeform 3076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Freeform 3077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Freeform 3078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Freeform 3091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Freeform 3092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3093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4" name="Freeform 3094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5" name="Freeform 3095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6" name="Freeform 3096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7" name="Freeform 3097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Freeform 3098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9" name="Freeform 3099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0" name="Freeform 3100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1" name="Freeform 3101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2" name="Freeform 3102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3" name="Freeform 3103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4" name="Rectangle 310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47 </a:t>
            </a:r>
          </a:p>
        </p:txBody>
      </p:sp>
      <p:sp>
        <p:nvSpPr>
          <p:cNvPr id="3105" name="Rectangle 310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106" name="Rectangle 3106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07" name="Rectangle 3107"/>
          <p:cNvSpPr/>
          <p:nvPr/>
        </p:nvSpPr>
        <p:spPr>
          <a:xfrm>
            <a:off x="1080820" y="1046876"/>
            <a:ext cx="5438902" cy="3532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16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escrito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elementos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esenciales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laboral,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“entre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otros”,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2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decir</a:t>
            </a:r>
            <a:r>
              <a:rPr lang="en-US" sz="1200" b="0" i="0" spc="2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cláusula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abierta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permite</a:t>
            </a:r>
            <a:r>
              <a:rPr lang="en-US" sz="1200" b="0" i="0" spc="2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inclusión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muchos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seguro</a:t>
            </a:r>
            <a:r>
              <a:rPr lang="en-US" sz="1200" b="0" i="0" spc="10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podrán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concretarse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vía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negocial,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periodo de actividad, la jornada y su distribución horaria”, si bien estos últimos “podrán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figurar</a:t>
            </a:r>
            <a:r>
              <a:rPr lang="en-US" sz="1200" b="0" i="0" spc="3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3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estimado,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3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perjuicio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3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concreción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llamamiento”.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Deberá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regularse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28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vía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convencional,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prevalencia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(sin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funcional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territorial)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defecto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criterios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aplicarán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llamar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modalidad,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debiendo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constancia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escrito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regulándose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previamente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3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incorporación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antelación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procederse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comunicación,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incumplimiento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accionar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judicial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defensa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 (muy probablemente en procedimiento por despido individual, o también, si 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dieran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requisitos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vía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impugnación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  si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suma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incorporaciones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umbral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numérico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51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remito a la 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“Extinción de contratos de trabajados fi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josdiscontinuos por causa 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inherente a su voluntad. Aplicación del art. 51 LET aefectos de fijación del umbral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despido colectivo, período temporal ycausas. Notas a la sentencia del TS de 14 de juni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2018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(reitera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doctrina)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  <a:hlinkClick r:id="rId2"/>
              </a:rPr>
              <a:t>”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),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“iniciándose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zo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falt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este o desde el momento en que la conociesen”.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08" name="Rectangle 3108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09" name="Rectangle 3109"/>
          <p:cNvSpPr/>
          <p:nvPr/>
        </p:nvSpPr>
        <p:spPr>
          <a:xfrm>
            <a:off x="1080820" y="4727717"/>
            <a:ext cx="5438140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importancia de la participación de la representación del personal en el conocimiento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actuaciones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 adicional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las condiciones de trabajo, se manifiesta de forma clara y evidente en los apartados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posteriores del precepto, y que reproduzco a continuación: </a:t>
            </a:r>
          </a:p>
        </p:txBody>
      </p:sp>
      <p:sp>
        <p:nvSpPr>
          <p:cNvPr id="3110" name="Rectangle 3110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11" name="Rectangle 3111"/>
          <p:cNvSpPr/>
          <p:nvPr/>
        </p:nvSpPr>
        <p:spPr>
          <a:xfrm>
            <a:off x="1080820" y="5604017"/>
            <a:ext cx="5434888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“Sin perjuicio de lo anterior, la empresa deberá trasladar a la representación legal de 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trabajadoras,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suficiente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antelación,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natural,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calendario con las previsiones de llamamiento anual, o, en su caso, semestral, así como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datos de las altas efectivas de las personas fijas discontinuas una vez se produzcan. </a:t>
            </a:r>
          </a:p>
        </p:txBody>
      </p:sp>
      <p:sp>
        <p:nvSpPr>
          <p:cNvPr id="3112" name="Rectangle 3112"/>
          <p:cNvSpPr/>
          <p:nvPr/>
        </p:nvSpPr>
        <p:spPr>
          <a:xfrm>
            <a:off x="1080820" y="63053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13" name="Rectangle 3113"/>
          <p:cNvSpPr/>
          <p:nvPr/>
        </p:nvSpPr>
        <p:spPr>
          <a:xfrm>
            <a:off x="1080820" y="6480571"/>
            <a:ext cx="5437911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9529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…</a:t>
            </a:r>
            <a:r>
              <a:rPr lang="en-US" sz="1200" b="0" i="0" spc="-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5.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	Los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bolsa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integrar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fijas-discontinuas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inactividad,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bjetivo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favorecer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estos,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perjuicio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obligaciones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llamamiento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efectivo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términos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artículo. </a:t>
            </a:r>
          </a:p>
        </p:txBody>
      </p:sp>
      <p:sp>
        <p:nvSpPr>
          <p:cNvPr id="3114" name="Rectangle 3114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15" name="Rectangle 3115"/>
          <p:cNvSpPr/>
          <p:nvPr/>
        </p:nvSpPr>
        <p:spPr>
          <a:xfrm>
            <a:off x="1080820" y="7707391"/>
            <a:ext cx="5436844" cy="7286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acordar,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peculiaridades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4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4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justifiquen,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celebración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parcial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4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fijos-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discontinuos,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elaborar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censo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anual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fijo-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discontinuo. </a:t>
            </a:r>
          </a:p>
        </p:txBody>
      </p:sp>
      <p:sp>
        <p:nvSpPr>
          <p:cNvPr id="3116" name="Rectangle 3116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17" name="Rectangle 3117"/>
          <p:cNvSpPr/>
          <p:nvPr/>
        </p:nvSpPr>
        <p:spPr>
          <a:xfrm>
            <a:off x="1080820" y="8584072"/>
            <a:ext cx="5437200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Asimismo, podrán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 mínimo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llamamiento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anual 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cuantía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 de llamamiento a satisfacer por las empresas a las personas trabajadoras, cuando este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coincida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terminación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produzca,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solución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continuidad,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nuevo llamamiento. </a:t>
            </a:r>
          </a:p>
        </p:txBody>
      </p:sp>
      <p:sp>
        <p:nvSpPr>
          <p:cNvPr id="3118" name="Rectangle 3118"/>
          <p:cNvSpPr/>
          <p:nvPr/>
        </p:nvSpPr>
        <p:spPr>
          <a:xfrm>
            <a:off x="1080820" y="92850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Freeform 311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0" name="Freeform 312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1" name="Freeform 312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2" name="Freeform 312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3" name="Freeform 312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4" name="Freeform 312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5" name="Freeform 312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6" name="Freeform 312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7" name="Freeform 312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8" name="Freeform 312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9" name="Freeform 312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0" name="Freeform 313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1" name="Freeform 313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2" name="Freeform 313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3" name="Freeform 313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4" name="Freeform 313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5" name="Freeform 313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6" name="Freeform 313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7" name="Freeform 313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8" name="Freeform 313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9" name="Freeform 313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0" name="Freeform 314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1" name="Freeform 314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2" name="Freeform 314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3" name="Freeform 314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4" name="Freeform 314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5" name="Freeform 314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6" name="Freeform 314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7" name="Freeform 314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8" name="Freeform 314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9" name="Freeform 314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0" name="Freeform 315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1" name="Freeform 315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2" name="Freeform 315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3" name="Freeform 315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4" name="Freeform 315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Freeform 315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Freeform 315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Freeform 315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8" name="Freeform 315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" name="Freeform 315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0" name="Freeform 316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1" name="Freeform 316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2" name="Freeform 316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3" name="Freeform 316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4" name="Freeform 316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5" name="Freeform 316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6" name="Freeform 3166">
            <a:hlinkClick r:id="rId2"/>
          </p:cNvPr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7" name="Freeform 3167">
            <a:hlinkClick r:id="rId2"/>
          </p:cNvPr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8" name="Freeform 3168">
            <a:hlinkClick r:id="rId2"/>
          </p:cNvPr>
          <p:cNvSpPr/>
          <p:nvPr/>
        </p:nvSpPr>
        <p:spPr>
          <a:xfrm>
            <a:off x="5244972" y="9471355"/>
            <a:ext cx="1236269" cy="7620"/>
          </a:xfrm>
          <a:custGeom>
            <a:avLst/>
            <a:gdLst/>
            <a:ahLst/>
            <a:cxnLst/>
            <a:rect l="0" t="0" r="0" b="0"/>
            <a:pathLst>
              <a:path w="1236269" h="7620">
                <a:moveTo>
                  <a:pt x="0" y="7620"/>
                </a:moveTo>
                <a:lnTo>
                  <a:pt x="1236269" y="7620"/>
                </a:lnTo>
                <a:lnTo>
                  <a:pt x="123626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9" name="Freeform 3169">
            <a:hlinkClick r:id="rId2"/>
          </p:cNvPr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0" name="Freeform 3170">
            <a:hlinkClick r:id="rId2"/>
          </p:cNvPr>
          <p:cNvSpPr/>
          <p:nvPr/>
        </p:nvSpPr>
        <p:spPr>
          <a:xfrm>
            <a:off x="1080820" y="9646614"/>
            <a:ext cx="789432" cy="7621"/>
          </a:xfrm>
          <a:custGeom>
            <a:avLst/>
            <a:gdLst/>
            <a:ahLst/>
            <a:cxnLst/>
            <a:rect l="0" t="0" r="0" b="0"/>
            <a:pathLst>
              <a:path w="789432" h="7621">
                <a:moveTo>
                  <a:pt x="0" y="7621"/>
                </a:moveTo>
                <a:lnTo>
                  <a:pt x="789432" y="7621"/>
                </a:lnTo>
                <a:lnTo>
                  <a:pt x="789432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1" name="Rectangle 317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48 </a:t>
            </a:r>
          </a:p>
        </p:txBody>
      </p:sp>
      <p:sp>
        <p:nvSpPr>
          <p:cNvPr id="3172" name="Rectangle 317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173" name="Rectangle 3173"/>
          <p:cNvSpPr/>
          <p:nvPr/>
        </p:nvSpPr>
        <p:spPr>
          <a:xfrm>
            <a:off x="1080820" y="871361"/>
            <a:ext cx="5438444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1053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…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7. 	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informar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fijas-discontinuas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representación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 de las personas trabajadoras sobre la existencia de puestos de trabajo vacantes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ordinario,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formular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solicitudes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conversió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voluntaria, de conformidad con los procedimientos que establezca el convenio colectivo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 o, en su defecto, el acuerdo de empresa”.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74" name="Rectangle 3174"/>
          <p:cNvSpPr/>
          <p:nvPr/>
        </p:nvSpPr>
        <p:spPr>
          <a:xfrm>
            <a:off x="1080820" y="17479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75" name="Rectangle 3175"/>
          <p:cNvSpPr/>
          <p:nvPr/>
        </p:nvSpPr>
        <p:spPr>
          <a:xfrm>
            <a:off x="1080820" y="1923176"/>
            <a:ext cx="543595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3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3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plasmación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llevadas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LISOS.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Así,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considerará como infracción leve (art. 6, apartado 5) no informar sobre las vacantes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esa modalidad contractual que existan en la empresa </a:t>
            </a:r>
          </a:p>
        </p:txBody>
      </p:sp>
      <p:sp>
        <p:nvSpPr>
          <p:cNvPr id="3176" name="Rectangle 3176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77" name="Rectangle 3177"/>
          <p:cNvSpPr/>
          <p:nvPr/>
        </p:nvSpPr>
        <p:spPr>
          <a:xfrm>
            <a:off x="1080820" y="2799476"/>
            <a:ext cx="5438444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último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creo que suscitará debate la redacción de la disposición adic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onal cuarta, 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 por su redacción sino por aquello que parece deducirse a contrario de la misma,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imposibilidad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tales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interesa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destacar es que la contratación fija discontinua, así como la indefinida (¿no fija?) podrá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formalizarse con personal laboral en el sector público, cuando resulten “esenciales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cumplimiento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Administraciones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entidades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conforman el sector público institucional tenga encomendados”, eso sí, “previa expresa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autorización” de las autoridades competentes al respecto.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78" name="Rectangle 3178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79" name="Rectangle 3179"/>
          <p:cNvSpPr/>
          <p:nvPr/>
        </p:nvSpPr>
        <p:spPr>
          <a:xfrm>
            <a:off x="1080820" y="4552457"/>
            <a:ext cx="5437911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13. Concluyo aquí el análisis de las reformas en materia de contratación. Mientras tanto,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tenemos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brillantes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aportaciones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laboralista,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participación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5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6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debates</a:t>
            </a:r>
            <a:r>
              <a:rPr lang="en-US" sz="1200" b="0" i="0" spc="5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6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</a:t>
            </a:r>
            <a:r>
              <a:rPr lang="en-US" sz="1200" b="0" i="0" spc="5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Joaquín</a:t>
            </a:r>
            <a:r>
              <a:rPr lang="en-US" sz="1200" b="0" i="0" spc="6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Aparicio,</a:t>
            </a:r>
            <a:r>
              <a:rPr lang="en-US" sz="1200" b="0" i="0" spc="5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5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seguimos</a:t>
            </a:r>
            <a:r>
              <a:rPr lang="en-US" sz="1200" b="0" i="0" spc="6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pendientes</a:t>
            </a:r>
            <a:r>
              <a:rPr lang="en-US" sz="1200" b="0" i="0" spc="5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conversaciones entre el gobierno y los distintos grupos políticos para saber qué ocurrirá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convalidación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podremos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seguir hablando sin duda en las próximas fechas. </a:t>
            </a:r>
          </a:p>
        </p:txBody>
      </p:sp>
      <p:sp>
        <p:nvSpPr>
          <p:cNvPr id="3180" name="Rectangle 3180"/>
          <p:cNvSpPr/>
          <p:nvPr/>
        </p:nvSpPr>
        <p:spPr>
          <a:xfrm>
            <a:off x="1080820" y="56040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81" name="Rectangle 3181"/>
          <p:cNvSpPr/>
          <p:nvPr/>
        </p:nvSpPr>
        <p:spPr>
          <a:xfrm>
            <a:off x="1080820" y="5779531"/>
            <a:ext cx="185351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 tanto, buena lectura. </a:t>
            </a:r>
          </a:p>
        </p:txBody>
      </p:sp>
      <p:sp>
        <p:nvSpPr>
          <p:cNvPr id="3182" name="Rectangle 3182"/>
          <p:cNvSpPr/>
          <p:nvPr/>
        </p:nvSpPr>
        <p:spPr>
          <a:xfrm>
            <a:off x="1080820" y="59547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BF9000"/>
                </a:solidFill>
                <a:latin typeface="Times New Roman"/>
              </a:rPr>
              <a:t> </a:t>
            </a:r>
          </a:p>
        </p:txBody>
      </p:sp>
      <p:sp>
        <p:nvSpPr>
          <p:cNvPr id="3183" name="Rectangle 3183"/>
          <p:cNvSpPr/>
          <p:nvPr/>
        </p:nvSpPr>
        <p:spPr>
          <a:xfrm>
            <a:off x="1080820" y="6130051"/>
            <a:ext cx="5436235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V.</a:t>
            </a:r>
            <a:r>
              <a:rPr lang="en-US" sz="1200" b="1" i="0" spc="16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restricción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prioridad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aplicativa</a:t>
            </a:r>
            <a:r>
              <a:rPr lang="en-US" sz="1200" b="1" i="0" spc="16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1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convenio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</a:t>
            </a:r>
            <a:r>
              <a:rPr lang="en-US" sz="1200" b="1" i="0" spc="16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materia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salarial y la recuperación de la ultraactividad. </a:t>
            </a:r>
          </a:p>
        </p:txBody>
      </p:sp>
      <p:sp>
        <p:nvSpPr>
          <p:cNvPr id="3184" name="Rectangle 3184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185" name="Rectangle 3185"/>
          <p:cNvSpPr/>
          <p:nvPr/>
        </p:nvSpPr>
        <p:spPr>
          <a:xfrm>
            <a:off x="1080820" y="6655831"/>
            <a:ext cx="5438444" cy="1955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quinta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colectiva,</a:t>
            </a:r>
            <a:r>
              <a:rPr lang="en-US" sz="1200" b="0" i="0" spc="2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exactamente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II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titulado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colectivos”,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breve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cuanto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extensión y trascendental en cuanto a su contenido; en efecto, es breve por su extensión,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 que consiste en la supresión de la letra a) del art. 84.2 y en la modificación del último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</a:t>
            </a:r>
            <a:r>
              <a:rPr lang="en-US" sz="1200" b="0" i="0" spc="1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86.4,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trascendental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desaparece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prioridad aplicativa del convenio de empresa sobre los de ámbito sectorial en materia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salario, 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regla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ultraactividad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convenio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denunciado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alcance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derogando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periodo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un año, salvo acuerdo convencional en contrario, previsto en el texto ahora derogado,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otro.   </a:t>
            </a:r>
          </a:p>
        </p:txBody>
      </p:sp>
      <p:sp>
        <p:nvSpPr>
          <p:cNvPr id="3186" name="Rectangle 3186"/>
          <p:cNvSpPr/>
          <p:nvPr/>
        </p:nvSpPr>
        <p:spPr>
          <a:xfrm>
            <a:off x="1080820" y="85840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187" name="Rectangle 3187"/>
          <p:cNvSpPr/>
          <p:nvPr/>
        </p:nvSpPr>
        <p:spPr>
          <a:xfrm>
            <a:off x="1080820" y="8759332"/>
            <a:ext cx="5437454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extrañar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ello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bloque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haya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sido</a:t>
            </a:r>
            <a:r>
              <a:rPr lang="en-US" sz="1200" b="0" i="0" spc="1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valorado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organizaciones</a:t>
            </a:r>
            <a:r>
              <a:rPr lang="en-US" sz="1200" b="0" i="0" spc="5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sindicales</a:t>
            </a:r>
            <a:r>
              <a:rPr lang="en-US" sz="1200" b="0" i="0" spc="5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participantes</a:t>
            </a:r>
            <a:r>
              <a:rPr lang="en-US" sz="1200" b="0" i="0" spc="5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mesa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5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diálogo</a:t>
            </a:r>
            <a:r>
              <a:rPr lang="en-US" sz="1200" b="0" i="0" spc="5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modernización del mercado de trabajo como uno de los elementos básicos del acuerdo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alcanzado el 22 de diciembre e incorporado, sin modificaciones, al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RDL 32/2021 de 28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dediciembre,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algunos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sectores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mundo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empresarial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hayan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manifestado</a:t>
            </a:r>
            <a:r>
              <a:rPr lang="en-US" sz="1200" b="0" i="0" spc="3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Freeform 3188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9" name="Freeform 3189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0" name="Freeform 3190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1" name="Freeform 3191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2" name="Freeform 3192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3" name="Freeform 3193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4" name="Freeform 3194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5" name="Freeform 3195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6" name="Freeform 3196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7" name="Freeform 3197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8" name="Freeform 3198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9" name="Freeform 3199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0" name="Freeform 3200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1" name="Freeform 3201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2" name="Freeform 3202">
            <a:hlinkClick r:id="rId2"/>
          </p:cNvPr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3" name="Freeform 3203">
            <a:hlinkClick r:id="rId2"/>
          </p:cNvPr>
          <p:cNvSpPr/>
          <p:nvPr/>
        </p:nvSpPr>
        <p:spPr>
          <a:xfrm>
            <a:off x="3486022" y="3511549"/>
            <a:ext cx="2995295" cy="7620"/>
          </a:xfrm>
          <a:custGeom>
            <a:avLst/>
            <a:gdLst/>
            <a:ahLst/>
            <a:cxnLst/>
            <a:rect l="0" t="0" r="0" b="0"/>
            <a:pathLst>
              <a:path w="2995295" h="7620">
                <a:moveTo>
                  <a:pt x="0" y="7620"/>
                </a:moveTo>
                <a:lnTo>
                  <a:pt x="2995295" y="7620"/>
                </a:lnTo>
                <a:lnTo>
                  <a:pt x="299529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4" name="Freeform 3204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5" name="Freeform 3205">
            <a:hlinkClick r:id="rId2"/>
          </p:cNvPr>
          <p:cNvSpPr/>
          <p:nvPr/>
        </p:nvSpPr>
        <p:spPr>
          <a:xfrm>
            <a:off x="1080820" y="3687190"/>
            <a:ext cx="2685542" cy="7621"/>
          </a:xfrm>
          <a:custGeom>
            <a:avLst/>
            <a:gdLst/>
            <a:ahLst/>
            <a:cxnLst/>
            <a:rect l="0" t="0" r="0" b="0"/>
            <a:pathLst>
              <a:path w="2685542" h="7621">
                <a:moveTo>
                  <a:pt x="0" y="7621"/>
                </a:moveTo>
                <a:lnTo>
                  <a:pt x="2685542" y="7621"/>
                </a:lnTo>
                <a:lnTo>
                  <a:pt x="2685542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6" name="Freeform 3206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7" name="Freeform 3207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8" name="Freeform 3208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9" name="Freeform 3209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0" name="Freeform 3210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1" name="Freeform 3211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2" name="Freeform 3212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3" name="Freeform 3213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4" name="Freeform 3214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5" name="Freeform 3215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6" name="Freeform 3216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7" name="Freeform 3217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8" name="Freeform 3218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9" name="Freeform 3219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0" name="Freeform 3220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1" name="Freeform 3221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2" name="Freeform 3222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3" name="Freeform 3223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4" name="Freeform 3224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5" name="Freeform 3225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6" name="Freeform 3226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7" name="Freeform 3227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8" name="Freeform 3228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9" name="Freeform 3229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0" name="Freeform 3230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1" name="Freeform 3231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2" name="Freeform 3232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3" name="Freeform 3233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4" name="Freeform 3234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5" name="Freeform 3235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6" name="Freeform 3236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7" name="Freeform 3237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8" name="Freeform 3238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9" name="Freeform 3239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0" name="Rectangle 324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49 </a:t>
            </a:r>
          </a:p>
        </p:txBody>
      </p:sp>
      <p:sp>
        <p:nvSpPr>
          <p:cNvPr id="3241" name="Rectangle 324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242" name="Rectangle 3242"/>
          <p:cNvSpPr/>
          <p:nvPr/>
        </p:nvSpPr>
        <p:spPr>
          <a:xfrm>
            <a:off x="1080820" y="871361"/>
            <a:ext cx="5438597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discrepancia,</a:t>
            </a:r>
            <a:r>
              <a:rPr lang="en-US" sz="1200" b="0" i="0" spc="3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especial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relativo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recuperación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ultraactividad,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NewRomanPSMT"/>
              </a:rPr>
              <a:t>considerar que puede producirse una “petrificación” del convenio, algo que, subrayo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mi parte, no está escrito en ningún lugar que se produzca si ambas partes tienen interés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buscar</a:t>
            </a:r>
            <a:r>
              <a:rPr lang="en-US" sz="1200" b="0" i="0" spc="2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2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saben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negociar,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ceder</a:t>
            </a:r>
            <a:r>
              <a:rPr lang="en-US" sz="1200" b="0" i="0" spc="28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necesario,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alcanzarlo.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243" name="Rectangle 3243"/>
          <p:cNvSpPr/>
          <p:nvPr/>
        </p:nvSpPr>
        <p:spPr>
          <a:xfrm>
            <a:off x="1080820" y="17479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244" name="Rectangle 3244"/>
          <p:cNvSpPr/>
          <p:nvPr/>
        </p:nvSpPr>
        <p:spPr>
          <a:xfrm>
            <a:off x="1080820" y="1923176"/>
            <a:ext cx="5438292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2.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Tampoco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1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extrañar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exposición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RDL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</a:t>
            </a:r>
            <a:r>
              <a:rPr lang="en-US" sz="1200" b="0" i="0" spc="-12" baseline="0" dirty="0">
                <a:latin typeface="Times New Roman"/>
              </a:rPr>
              <a:t>2</a:t>
            </a:r>
            <a:r>
              <a:rPr lang="en-US" sz="1200" b="0" i="0" spc="0" baseline="0" dirty="0">
                <a:latin typeface="Times New Roman"/>
              </a:rPr>
              <a:t>/2021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subraye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importancia de estos cambios, en el marco de una necesaria y más amplia reforma de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4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4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duda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debería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producirse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ocasión</a:t>
            </a:r>
            <a:r>
              <a:rPr lang="en-US" sz="1200" b="0" i="0" spc="4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futura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elaboración del Estatuto del trabajo del siglo XX</a:t>
            </a:r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245" name="Rectangle 3245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246" name="Rectangle 3246"/>
          <p:cNvSpPr/>
          <p:nvPr/>
        </p:nvSpPr>
        <p:spPr>
          <a:xfrm>
            <a:off x="1080820" y="2799476"/>
            <a:ext cx="5438292" cy="26564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Desde luego, material doctrinal, jurisprudencial, y vida real de las relaciones de trabajo,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no falta: Si para muestra vale un botón, de oro, </a:t>
            </a:r>
            <a:r>
              <a:rPr lang="en-US" sz="1200" b="0" i="0" spc="-12" baseline="0" dirty="0">
                <a:latin typeface="Times New Roman"/>
              </a:rPr>
              <a:t>d</a:t>
            </a:r>
            <a:r>
              <a:rPr lang="en-US" sz="1200" b="0" i="0" spc="0" baseline="0" dirty="0">
                <a:latin typeface="Times New Roman"/>
              </a:rPr>
              <a:t>isponemos de la reciente magna obr</a:t>
            </a:r>
            <a:r>
              <a:rPr lang="en-US" sz="1200" b="0" i="0" spc="-21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dedicada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profesor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Fernando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Valdés</a:t>
            </a:r>
            <a:r>
              <a:rPr lang="en-US" sz="1200" b="0" i="0" spc="3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Dal-Re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participan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42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especialistas</a:t>
            </a:r>
            <a:r>
              <a:rPr lang="en-US" sz="1200" b="0" i="0" spc="6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6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mundo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académico</a:t>
            </a:r>
            <a:r>
              <a:rPr lang="en-US" sz="1200" b="0" i="0" spc="0" baseline="0" dirty="0">
                <a:latin typeface="Times New Roman"/>
                <a:hlinkClick r:id="rId2"/>
              </a:rPr>
              <a:t>,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“La</a:t>
            </a:r>
            <a:r>
              <a:rPr lang="en-US" sz="1200" b="0" i="0" spc="59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negociación</a:t>
            </a:r>
            <a:r>
              <a:rPr lang="en-US" sz="1200" b="0" i="0" spc="61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colectiva</a:t>
            </a:r>
            <a:r>
              <a:rPr lang="en-US" sz="1200" b="0" i="0" spc="61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como</a:t>
            </a:r>
            <a:r>
              <a:rPr lang="en-US" sz="1200" b="0" i="0" spc="59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institució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centraldel</a:t>
            </a:r>
            <a:r>
              <a:rPr lang="en-US" sz="1200" b="0" i="0" spc="19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sistema</a:t>
            </a:r>
            <a:r>
              <a:rPr lang="en-US" sz="1200" b="0" i="0" spc="19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relaciones</a:t>
            </a:r>
            <a:r>
              <a:rPr lang="en-US" sz="1200" b="0" i="0" spc="189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laborales”</a:t>
            </a:r>
            <a:r>
              <a:rPr lang="en-US" sz="1200" b="0" i="0" spc="0" baseline="0" dirty="0">
                <a:latin typeface="Times New Roman"/>
                <a:hlinkClick r:id="rId2"/>
              </a:rPr>
              <a:t>,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publicada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Editorial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Bomarzo,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dirección ha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estado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cargo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profesores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Jesús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Cruz,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Elías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González-Posada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María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Luisa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Molero,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estado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coordinada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Jesús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Lahera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Murcia. En dicha obra, se enfatiza en la presentación, además de la glosa obligada de 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jurista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prestigio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Valdés</a:t>
            </a:r>
            <a:r>
              <a:rPr lang="en-US" sz="1200" b="0" i="0" spc="3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cuyas</a:t>
            </a:r>
            <a:r>
              <a:rPr lang="en-US" sz="1200" b="0" i="0" spc="3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sentencias,</a:t>
            </a:r>
            <a:r>
              <a:rPr lang="en-US" sz="1200" b="0" i="0" spc="3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particulares</a:t>
            </a:r>
            <a:r>
              <a:rPr lang="en-US" sz="1200" b="0" i="0" spc="4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discrepantes,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</a:t>
            </a:r>
            <a:r>
              <a:rPr lang="en-US" sz="1200" b="0" i="0" spc="4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Tribunal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Constitucional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b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obligada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calidad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conciencia social, que su actividad profesional “ha estado muy vinculada a la realidad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colectiva),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preocupación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constante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cauce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equilibra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reivindicación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funciones esenciales en nuestra sociedad”.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247" name="Rectangle 3247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248" name="Rectangle 3248"/>
          <p:cNvSpPr/>
          <p:nvPr/>
        </p:nvSpPr>
        <p:spPr>
          <a:xfrm>
            <a:off x="1080820" y="5604017"/>
            <a:ext cx="5437479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 efecto, se apunta en la Exposición de Motivos a la modernización de la negociación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4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piezas</a:t>
            </a:r>
            <a:r>
              <a:rPr lang="en-US" sz="1200" b="0" i="0" spc="4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integran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normativa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da</a:t>
            </a:r>
            <a:r>
              <a:rPr lang="en-US" sz="1200" b="0" i="0" spc="-16" baseline="0" dirty="0"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cumplimiento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5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dispuesto</a:t>
            </a:r>
            <a:r>
              <a:rPr lang="en-US" sz="1200" b="0" i="0" spc="5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5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componente</a:t>
            </a:r>
            <a:r>
              <a:rPr lang="en-US" sz="1200" b="0" i="0" spc="5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23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Plan</a:t>
            </a:r>
            <a:r>
              <a:rPr lang="en-US" sz="1200" b="0" i="0" spc="5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recuperación,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transformación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resiliencia</a:t>
            </a:r>
            <a:r>
              <a:rPr lang="en-US" sz="1200" b="0" i="0" spc="3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presentado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3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Europea,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justificándose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cambios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operarse,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parecer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allá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Exposic</a:t>
            </a:r>
            <a:r>
              <a:rPr lang="en-US" sz="1200" b="0" i="0" spc="-13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ón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</a:t>
            </a:r>
            <a:r>
              <a:rPr lang="en-US" sz="1200" b="0" i="0" spc="-12" baseline="0" dirty="0">
                <a:latin typeface="Times New Roman"/>
              </a:rPr>
              <a:t>o</a:t>
            </a:r>
            <a:r>
              <a:rPr lang="en-US" sz="1200" b="0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modificaciones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introducidas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RDL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32/2021,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muy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probablemente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parecer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porque se pretende dejar abierto el camino para nuevos cambios en el futuro, por las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se califican de “debilidades y distorsiones” que hay que corregir, todas ellas apuntada</a:t>
            </a:r>
            <a:r>
              <a:rPr lang="en-US" sz="1200" b="0" i="0" spc="-11" baseline="0" dirty="0">
                <a:latin typeface="TimesNewRomanPSMT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 rigor doctrinal en la obra citada, y que son las siguientes: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249" name="Rectangle 3249"/>
          <p:cNvSpPr/>
          <p:nvPr/>
        </p:nvSpPr>
        <p:spPr>
          <a:xfrm>
            <a:off x="1080820" y="71816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250" name="Rectangle 3250"/>
          <p:cNvSpPr/>
          <p:nvPr/>
        </p:nvSpPr>
        <p:spPr>
          <a:xfrm>
            <a:off x="1080820" y="7356871"/>
            <a:ext cx="5436844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“a)</a:t>
            </a:r>
            <a:r>
              <a:rPr lang="en-US" sz="1200" b="0" i="0" spc="11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Una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incorrecta</a:t>
            </a:r>
            <a:r>
              <a:rPr lang="en-US" sz="1200" b="0" i="0" spc="11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distinción</a:t>
            </a:r>
            <a:r>
              <a:rPr lang="en-US" sz="1200" b="0" i="0" spc="12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entre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</a:t>
            </a:r>
            <a:r>
              <a:rPr lang="en-US" sz="1200" b="0" i="0" spc="1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colectivos</a:t>
            </a:r>
            <a:r>
              <a:rPr lang="en-US" sz="1200" b="0" i="0" spc="11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mecanismos</a:t>
            </a:r>
            <a:r>
              <a:rPr lang="en-US" sz="1200" b="0" i="0" spc="12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flexibilida</a:t>
            </a:r>
            <a:r>
              <a:rPr lang="en-US" sz="1200" b="0" i="0" spc="-13" baseline="0" dirty="0">
                <a:latin typeface="TimesNewRomanPSMT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interna.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Así,</a:t>
            </a:r>
            <a:r>
              <a:rPr lang="en-US" sz="1200" b="0" i="0" spc="14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empresas,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lugar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utilizar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mecanismos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flexibilidad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intern</a:t>
            </a:r>
            <a:r>
              <a:rPr lang="en-US" sz="1200" b="0" i="0" spc="-21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concebidos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afrontar</a:t>
            </a:r>
            <a:r>
              <a:rPr lang="en-US" sz="1200" b="0" i="0" spc="5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situaciones</a:t>
            </a:r>
            <a:r>
              <a:rPr lang="en-US" sz="1200" b="0" i="0" spc="5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coyunturales</a:t>
            </a:r>
            <a:r>
              <a:rPr lang="en-US" sz="1200" b="0" i="0" spc="5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cambiantes,</a:t>
            </a:r>
            <a:r>
              <a:rPr lang="en-US" sz="1200" b="0" i="0" spc="5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han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utilizado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4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colectivos,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instrumentos</a:t>
            </a:r>
            <a:r>
              <a:rPr lang="en-US" sz="1200" b="0" i="0" spc="4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negociados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determinada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vocación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permanencia,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-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empresariales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descuelgue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crear</a:t>
            </a:r>
            <a:r>
              <a:rPr lang="en-US" sz="1200" b="0" i="0" spc="-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unidad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de negociación nueva se han comportado como un sucedáneo de la citada inaplicación 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descuelgue.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251" name="Rectangle 3251"/>
          <p:cNvSpPr/>
          <p:nvPr/>
        </p:nvSpPr>
        <p:spPr>
          <a:xfrm>
            <a:off x="1080820" y="85840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252" name="Rectangle 3252"/>
          <p:cNvSpPr/>
          <p:nvPr/>
        </p:nvSpPr>
        <p:spPr>
          <a:xfrm>
            <a:off x="1080820" y="8759332"/>
            <a:ext cx="5435650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b) Falta de certeza sobre los instrumentos convencionales aplicables, que se traduce 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un incremento de la inseguridad jurídica para empresas y personas trabajadoras por sus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efectos</a:t>
            </a:r>
            <a:r>
              <a:rPr lang="en-US" sz="1200" b="0" i="0" spc="3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transparencia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competitiva,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normal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desarrollo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contractuales</a:t>
            </a:r>
            <a:r>
              <a:rPr lang="en-US" sz="1200" b="0" i="0" spc="3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4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empresas,</a:t>
            </a:r>
            <a:r>
              <a:rPr lang="en-US" sz="1200" b="0" i="0" spc="3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incluida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descentralización,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derechos</a:t>
            </a:r>
            <a:r>
              <a:rPr lang="en-US" sz="1200" b="0" i="0" spc="3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información sobre condiciones esenciales de trabajo.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Freeform 38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431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 </a:t>
            </a:r>
          </a:p>
        </p:txBody>
      </p:sp>
      <p:sp>
        <p:nvSpPr>
          <p:cNvPr id="432" name="Rectangle 43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33" name="Rectangle 433"/>
          <p:cNvSpPr/>
          <p:nvPr/>
        </p:nvSpPr>
        <p:spPr>
          <a:xfrm>
            <a:off x="1080820" y="871361"/>
            <a:ext cx="5434279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que algunos casos que he considerado necesario para una mejor comprensión de 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temática abordada.  </a:t>
            </a:r>
          </a:p>
        </p:txBody>
      </p:sp>
      <p:sp>
        <p:nvSpPr>
          <p:cNvPr id="434" name="Rectangle 434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5" name="Rectangle 435"/>
          <p:cNvSpPr/>
          <p:nvPr/>
        </p:nvSpPr>
        <p:spPr>
          <a:xfrm>
            <a:off x="1080820" y="1397396"/>
            <a:ext cx="5437504" cy="30069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obvio,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sería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improcedente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reconocerlo,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leído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bastantes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efectuadas de la reforma y que habrá que tomar en consideración al proceder al examen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cada bloque temático, pero ahora permítanme que aporte mi propia valoración que 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adelanto,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1" spc="0" baseline="0" dirty="0">
                <a:solidFill>
                  <a:srgbClr val="333333"/>
                </a:solidFill>
                <a:latin typeface="Times New Roman"/>
              </a:rPr>
              <a:t>spoiler</a:t>
            </a:r>
            <a:r>
              <a:rPr lang="en-US" sz="1200" b="0" i="1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apuntando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globalmente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mirar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hacia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futuro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la flexibilidad interna y las políticas formativas puedan, deban, ser, el eje central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 productivo tan necesario para nuestra economía, con puestos de trabajo estables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con salarios dignos, y todo ello logrado a través de una negociación colectiva que sit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ú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los agentes sociales como piezas básicas de ese nuevo modelo, algo para lo que, dich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claridad,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requerirá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2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cuadros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dirigentes</a:t>
            </a:r>
            <a:r>
              <a:rPr lang="en-US" sz="1200" b="0" i="0" spc="4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sindicales</a:t>
            </a:r>
            <a:r>
              <a:rPr lang="en-US" sz="1200" b="0" i="0" spc="4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dirigir</a:t>
            </a:r>
            <a:r>
              <a:rPr lang="en-US" sz="1200" b="0" i="0" spc="4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hacia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cuestiones</a:t>
            </a:r>
            <a:r>
              <a:rPr lang="en-US" sz="1200" b="0" i="0" spc="4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</a:t>
            </a:r>
            <a:r>
              <a:rPr lang="en-US" sz="1200" b="0" i="0" spc="4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organización de trabajo basada en el cambio tecnológico y su repercusión cada vez más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impactante en el ámbito laboral. Y en este </a:t>
            </a:r>
            <a:r>
              <a:rPr lang="en-US" sz="1200" b="0" i="1" spc="0" baseline="0" dirty="0">
                <a:solidFill>
                  <a:srgbClr val="333333"/>
                </a:solidFill>
                <a:latin typeface="Times New Roman"/>
              </a:rPr>
              <a:t>spoiler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no puede faltar tampoco lamentar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logro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estabilidad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potenciación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indudablemente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devaluar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tales</a:t>
            </a:r>
            <a:r>
              <a:rPr lang="en-US" sz="1200" b="0" i="0" spc="4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lagunas</a:t>
            </a:r>
            <a:r>
              <a:rPr lang="en-US" sz="1200" b="0" i="0" spc="4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omisiones.   </a:t>
            </a:r>
          </a:p>
        </p:txBody>
      </p:sp>
      <p:sp>
        <p:nvSpPr>
          <p:cNvPr id="436" name="Rectangle 436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7" name="Rectangle 437"/>
          <p:cNvSpPr/>
          <p:nvPr/>
        </p:nvSpPr>
        <p:spPr>
          <a:xfrm>
            <a:off x="1080820" y="4552457"/>
            <a:ext cx="5438597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3. Pongamos algo de 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en una explicación que ya estoy comprobando que mezcla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historia más reciente con el momento actual y que en cualquier caso viene a demostra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las relaciones laborales no son meramente normas sino un conflicto entre dos partes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necesita de la intervención de sujetos colectivos para su adecuada ordenación, y ello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santo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seña,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ADN,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orígenes,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venidas,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avances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retrocesos,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largo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historia. </a:t>
            </a:r>
          </a:p>
        </p:txBody>
      </p:sp>
      <p:sp>
        <p:nvSpPr>
          <p:cNvPr id="438" name="Rectangle 438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9" name="Rectangle 439"/>
          <p:cNvSpPr/>
          <p:nvPr/>
        </p:nvSpPr>
        <p:spPr>
          <a:xfrm>
            <a:off x="1080820" y="5954791"/>
            <a:ext cx="5437758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diferentes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acercarse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erá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partir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claramente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perceptible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variados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 y comentarios que se han efectuado desde que se conociera el texto del acuerdo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alcanzado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22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incrementarán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 sin duda alguna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 vez finalizado el período festivo de Navidad, Año Nuevo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(para las y los pequeños, aunque a las y los mayores también nos sigan haciendo ilusió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de vez en cuando nos toque algún regalo) los Reyes Magos de Oriente. 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1080820" y="71816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1" name="Rectangle 441"/>
          <p:cNvSpPr/>
          <p:nvPr/>
        </p:nvSpPr>
        <p:spPr>
          <a:xfrm>
            <a:off x="1080820" y="91098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2" name="Rectangle 442"/>
          <p:cNvSpPr/>
          <p:nvPr/>
        </p:nvSpPr>
        <p:spPr>
          <a:xfrm>
            <a:off x="1080820" y="9285061"/>
            <a:ext cx="5436818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primera manera de acercarse a una reforma es la de efectuar una valoración global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poniendo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acento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implicar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futuro,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subrayando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080820" y="7282974"/>
            <a:ext cx="5438241" cy="18487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digo</a:t>
            </a:r>
            <a:r>
              <a:rPr lang="en-US" sz="1200" b="0" i="0" spc="-21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que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serán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muchos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más</a:t>
            </a:r>
            <a:r>
              <a:rPr lang="en-US" sz="1200" b="0" i="0" spc="-24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no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solo</a:t>
            </a:r>
            <a:r>
              <a:rPr lang="en-US" sz="1200" b="0" i="0" spc="-20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porque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ya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se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han</a:t>
            </a:r>
            <a:r>
              <a:rPr lang="en-US" sz="1200" b="0" i="0" spc="-23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anunciado</a:t>
            </a:r>
            <a:r>
              <a:rPr lang="en-US" sz="1200" b="0" i="0" spc="-26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varias</a:t>
            </a:r>
            <a:r>
              <a:rPr lang="en-US" sz="1200" b="0" i="0" spc="-22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publicaciones</a:t>
            </a:r>
            <a:r>
              <a:rPr lang="en-US" sz="1200" b="0" i="0" spc="-24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y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jornadas sobre la reforma, sino tambié</a:t>
            </a:r>
            <a:r>
              <a:rPr lang="en-US" sz="1200" b="0" i="0" spc="-15" baseline="0" dirty="0">
                <a:solidFill>
                  <a:srgbClr val="303030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 porque tales análisis y comentarios han debido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posponerse durante estas fechas para muchos padres y madres, o abuelos y abuelas, sin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ninguna tacha de preocupación sino todo lo contrario, por aplicación del principio, que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me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acabo</a:t>
            </a:r>
            <a:r>
              <a:rPr lang="en-US" sz="1200" b="0" i="0" spc="209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de</a:t>
            </a:r>
            <a:r>
              <a:rPr lang="en-US" sz="1200" b="0" i="0" spc="209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inventar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,</a:t>
            </a:r>
            <a:r>
              <a:rPr lang="en-US" sz="1200" b="0" i="0" spc="208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de</a:t>
            </a:r>
            <a:r>
              <a:rPr lang="en-US" sz="1200" b="0" i="0" spc="209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“jerarquía</a:t>
            </a:r>
            <a:r>
              <a:rPr lang="en-US" sz="1200" b="0" i="0" spc="210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normativa</a:t>
            </a:r>
            <a:r>
              <a:rPr lang="en-US" sz="1200" b="0" i="0" spc="208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durante</a:t>
            </a:r>
            <a:r>
              <a:rPr lang="en-US" sz="1200" b="0" i="0" spc="210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la</a:t>
            </a:r>
            <a:r>
              <a:rPr lang="en-US" sz="1200" b="0" i="0" spc="209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semana</a:t>
            </a:r>
            <a:r>
              <a:rPr lang="en-US" sz="1200" b="0" i="0" spc="210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de</a:t>
            </a:r>
            <a:r>
              <a:rPr lang="en-US" sz="1200" b="0" i="0" spc="208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Navidad”</a:t>
            </a:r>
            <a:r>
              <a:rPr lang="en-US" sz="1200" b="0" i="0" spc="210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(que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algunas</a:t>
            </a:r>
            <a:r>
              <a:rPr lang="en-US" sz="1200" b="0" i="0" spc="210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familias</a:t>
            </a:r>
            <a:r>
              <a:rPr lang="en-US" sz="1200" b="0" i="0" spc="208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alargarán</a:t>
            </a:r>
            <a:r>
              <a:rPr lang="en-US" sz="1200" b="0" i="0" spc="208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sin</a:t>
            </a:r>
            <a:r>
              <a:rPr lang="en-US" sz="1200" b="0" i="0" spc="208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duda</a:t>
            </a:r>
            <a:r>
              <a:rPr lang="en-US" sz="1200" b="0" i="0" spc="209" baseline="0" dirty="0">
                <a:solidFill>
                  <a:srgbClr val="303030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durante</a:t>
            </a:r>
            <a:r>
              <a:rPr lang="en-US" sz="1200" b="0" i="0" spc="210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la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semana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entrante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y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hasta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el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regreso</a:t>
            </a:r>
            <a:r>
              <a:rPr lang="en-US" sz="1200" b="0" i="0" spc="20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--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¿presencial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o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virtual?</a:t>
            </a:r>
            <a:r>
              <a:rPr lang="en-US" sz="1200" b="0" i="0" spc="119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NewRomanPSMT"/>
              </a:rPr>
              <a:t>–</a:t>
            </a:r>
            <a:r>
              <a:rPr lang="en-US" sz="1200" b="0" i="0" spc="117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los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colegios),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que</a:t>
            </a:r>
            <a:r>
              <a:rPr lang="en-US" sz="1200" b="0" i="0" spc="117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sería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el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siguiente: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con</a:t>
            </a:r>
            <a:r>
              <a:rPr lang="en-US" sz="1200" b="0" i="0" spc="118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carácter</a:t>
            </a:r>
            <a:r>
              <a:rPr lang="en-US" sz="1200" b="0" i="0" spc="117" baseline="0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prioritario,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disfrute de las y los nietos, o las y los hijos</a:t>
            </a:r>
            <a:r>
              <a:rPr lang="en-US" sz="1200" b="0" i="0" spc="-11" baseline="0" dirty="0">
                <a:solidFill>
                  <a:srgbClr val="303030"/>
                </a:solidFill>
                <a:latin typeface="Times New Roman"/>
              </a:rPr>
              <a:t>,</a:t>
            </a: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 y con carácter meramente subsidiario, todo </a:t>
            </a:r>
          </a:p>
          <a:p>
            <a:pPr marL="0">
              <a:lnSpc>
                <a:spcPts val="1620"/>
              </a:lnSpc>
            </a:pPr>
            <a:r>
              <a:rPr lang="en-US" sz="1200" b="0" i="0" spc="0" baseline="0" dirty="0">
                <a:solidFill>
                  <a:srgbClr val="303030"/>
                </a:solidFill>
                <a:latin typeface="Times New Roman"/>
              </a:rPr>
              <a:t>lo demás. Estoy seguro de que nadie impugnará este principio, ¿no les parece?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Freeform 3253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4" name="Freeform 3254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5" name="Freeform 325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6" name="Freeform 3256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7" name="Freeform 3257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8" name="Freeform 3258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9" name="Freeform 3259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0" name="Freeform 3260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1" name="Freeform 3261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2" name="Freeform 3262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3" name="Freeform 3263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4" name="Freeform 3264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5" name="Freeform 3265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6" name="Freeform 3266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7" name="Freeform 3267">
            <a:hlinkClick r:id="rId2"/>
          </p:cNvPr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8" name="Freeform 3268">
            <a:hlinkClick r:id="rId2"/>
          </p:cNvPr>
          <p:cNvSpPr/>
          <p:nvPr/>
        </p:nvSpPr>
        <p:spPr>
          <a:xfrm>
            <a:off x="4876165" y="3511549"/>
            <a:ext cx="1605026" cy="7620"/>
          </a:xfrm>
          <a:custGeom>
            <a:avLst/>
            <a:gdLst/>
            <a:ahLst/>
            <a:cxnLst/>
            <a:rect l="0" t="0" r="0" b="0"/>
            <a:pathLst>
              <a:path w="1605026" h="7620">
                <a:moveTo>
                  <a:pt x="0" y="7620"/>
                </a:moveTo>
                <a:lnTo>
                  <a:pt x="1605026" y="7620"/>
                </a:lnTo>
                <a:lnTo>
                  <a:pt x="160502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9" name="Freeform 3269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0" name="Freeform 3270">
            <a:hlinkClick r:id="rId2"/>
          </p:cNvPr>
          <p:cNvSpPr/>
          <p:nvPr/>
        </p:nvSpPr>
        <p:spPr>
          <a:xfrm>
            <a:off x="1080820" y="3687190"/>
            <a:ext cx="1103376" cy="7621"/>
          </a:xfrm>
          <a:custGeom>
            <a:avLst/>
            <a:gdLst/>
            <a:ahLst/>
            <a:cxnLst/>
            <a:rect l="0" t="0" r="0" b="0"/>
            <a:pathLst>
              <a:path w="1103376" h="7621">
                <a:moveTo>
                  <a:pt x="0" y="7621"/>
                </a:moveTo>
                <a:lnTo>
                  <a:pt x="1103376" y="7621"/>
                </a:lnTo>
                <a:lnTo>
                  <a:pt x="1103376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1" name="Freeform 3271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2" name="Freeform 3272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3" name="Freeform 3273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4" name="Freeform 3274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5" name="Freeform 3275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6" name="Freeform 3276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" name="Freeform 3277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8" name="Freeform 3278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9" name="Freeform 3279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0" name="Freeform 3280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1" name="Freeform 3281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2" name="Freeform 3282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3" name="Freeform 3283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4" name="Freeform 3284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5" name="Freeform 3285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6" name="Freeform 3286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7" name="Freeform 3287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8" name="Freeform 3288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9" name="Freeform 3289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0" name="Freeform 3290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1" name="Freeform 3291">
            <a:hlinkClick r:id="rId3"/>
          </p:cNvPr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2" name="Freeform 3292">
            <a:hlinkClick r:id="rId3"/>
          </p:cNvPr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3" name="Freeform 3293">
            <a:hlinkClick r:id="rId3"/>
          </p:cNvPr>
          <p:cNvSpPr/>
          <p:nvPr/>
        </p:nvSpPr>
        <p:spPr>
          <a:xfrm>
            <a:off x="5560821" y="7543165"/>
            <a:ext cx="920496" cy="7620"/>
          </a:xfrm>
          <a:custGeom>
            <a:avLst/>
            <a:gdLst/>
            <a:ahLst/>
            <a:cxnLst/>
            <a:rect l="0" t="0" r="0" b="0"/>
            <a:pathLst>
              <a:path w="920496" h="7620">
                <a:moveTo>
                  <a:pt x="0" y="7620"/>
                </a:moveTo>
                <a:lnTo>
                  <a:pt x="920496" y="7620"/>
                </a:lnTo>
                <a:lnTo>
                  <a:pt x="92049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4" name="Freeform 3294">
            <a:hlinkClick r:id="rId3"/>
          </p:cNvPr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5" name="Freeform 3295">
            <a:hlinkClick r:id="rId3"/>
          </p:cNvPr>
          <p:cNvSpPr/>
          <p:nvPr/>
        </p:nvSpPr>
        <p:spPr>
          <a:xfrm>
            <a:off x="1080820" y="7718425"/>
            <a:ext cx="5400421" cy="7619"/>
          </a:xfrm>
          <a:custGeom>
            <a:avLst/>
            <a:gdLst/>
            <a:ahLst/>
            <a:cxnLst/>
            <a:rect l="0" t="0" r="0" b="0"/>
            <a:pathLst>
              <a:path w="5400421" h="7619">
                <a:moveTo>
                  <a:pt x="0" y="7619"/>
                </a:moveTo>
                <a:lnTo>
                  <a:pt x="5400421" y="7619"/>
                </a:lnTo>
                <a:lnTo>
                  <a:pt x="540042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6" name="Freeform 3296">
            <a:hlinkClick r:id="rId3"/>
          </p:cNvPr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7" name="Freeform 3297">
            <a:hlinkClick r:id="rId3"/>
          </p:cNvPr>
          <p:cNvSpPr/>
          <p:nvPr/>
        </p:nvSpPr>
        <p:spPr>
          <a:xfrm>
            <a:off x="1080820" y="7893685"/>
            <a:ext cx="5400421" cy="7619"/>
          </a:xfrm>
          <a:custGeom>
            <a:avLst/>
            <a:gdLst/>
            <a:ahLst/>
            <a:cxnLst/>
            <a:rect l="0" t="0" r="0" b="0"/>
            <a:pathLst>
              <a:path w="5400421" h="7619">
                <a:moveTo>
                  <a:pt x="0" y="7619"/>
                </a:moveTo>
                <a:lnTo>
                  <a:pt x="5400421" y="7619"/>
                </a:lnTo>
                <a:lnTo>
                  <a:pt x="540042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" name="Freeform 3298">
            <a:hlinkClick r:id="rId3"/>
          </p:cNvPr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9" name="Freeform 3299">
            <a:hlinkClick r:id="rId3"/>
          </p:cNvPr>
          <p:cNvSpPr/>
          <p:nvPr/>
        </p:nvSpPr>
        <p:spPr>
          <a:xfrm>
            <a:off x="1080820" y="8068944"/>
            <a:ext cx="4283329" cy="7620"/>
          </a:xfrm>
          <a:custGeom>
            <a:avLst/>
            <a:gdLst/>
            <a:ahLst/>
            <a:cxnLst/>
            <a:rect l="0" t="0" r="0" b="0"/>
            <a:pathLst>
              <a:path w="4283329" h="7620">
                <a:moveTo>
                  <a:pt x="0" y="7620"/>
                </a:moveTo>
                <a:lnTo>
                  <a:pt x="4283329" y="7620"/>
                </a:lnTo>
                <a:lnTo>
                  <a:pt x="428332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0" name="Freeform 330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1" name="Freeform 330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2" name="Freeform 330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3" name="Freeform 330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4" name="Freeform 330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5" name="Freeform 330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6" name="Freeform 330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7" name="Freeform 330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8" name="Freeform 3308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9" name="Rectangle 330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50 </a:t>
            </a:r>
          </a:p>
        </p:txBody>
      </p:sp>
      <p:sp>
        <p:nvSpPr>
          <p:cNvPr id="3310" name="Rectangle 331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311" name="Rectangle 3311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312" name="Rectangle 3312"/>
          <p:cNvSpPr/>
          <p:nvPr/>
        </p:nvSpPr>
        <p:spPr>
          <a:xfrm>
            <a:off x="1080820" y="1046876"/>
            <a:ext cx="5437606" cy="19550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c) Unas reglas de aplicación preferente del convenio colectivo de empresa que deben ser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matizadas</a:t>
            </a:r>
            <a:r>
              <a:rPr lang="en-US" sz="1200" b="0" i="0" spc="2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</a:t>
            </a:r>
            <a:r>
              <a:rPr lang="en-US" sz="1200" b="0" i="0" spc="2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reforzar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sectorial.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sistema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concurrencia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convenios colectivos debe equilibrar la fuerza vinculante de los convenios de sector 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 necesaria flexibilidad de los convenios colectivos en ámbitos inferiores, previendo 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necesarios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contrapesos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cautelas</a:t>
            </a:r>
            <a:r>
              <a:rPr lang="en-US" sz="1200" b="0" i="0" spc="1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distorsionen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capacidad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competitiva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empresas ni reduzcan las condiciones laborales de las personas trabajadoras. Por tanto,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3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deben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comportarse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instrumentos</a:t>
            </a:r>
            <a:r>
              <a:rPr lang="en-US" sz="1200" b="0" i="0" spc="3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regulación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aquellos aspectos organizativos que no admiten otro nivel de negociación por su propia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naturaleza,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5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5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horarios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adaptación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6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clasificación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profesional,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correspondiendo la negociación colectiva sectorial los aspectos salariales, retribuciones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y jornada”.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13" name="Rectangle 3313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314" name="Rectangle 3314"/>
          <p:cNvSpPr/>
          <p:nvPr/>
        </p:nvSpPr>
        <p:spPr>
          <a:xfrm>
            <a:off x="1080820" y="3149996"/>
            <a:ext cx="5437302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3. La reforma laboral es coherente con los objetivos marcados por las fuerzas políticas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sustentan</a:t>
            </a:r>
            <a:r>
              <a:rPr lang="en-US" sz="1200" b="0" i="0" spc="1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gobierno,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PSOE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Unidas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Podemos,</a:t>
            </a:r>
            <a:r>
              <a:rPr lang="en-US" sz="1200" b="0" i="0" spc="1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acuerdo</a:t>
            </a:r>
            <a:r>
              <a:rPr lang="en-US" sz="1200" b="0" i="0" spc="17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suscrito</a:t>
            </a:r>
            <a:r>
              <a:rPr lang="en-US" sz="1200" b="0" i="0" spc="18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el</a:t>
            </a:r>
            <a:r>
              <a:rPr lang="en-US" sz="1200" b="0" i="0" spc="18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30</a:t>
            </a:r>
            <a:r>
              <a:rPr lang="en-US" sz="1200" b="0" i="0" spc="17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</a:t>
            </a:r>
            <a:r>
              <a:rPr lang="en-US" sz="1200" b="0" i="0" spc="-17" baseline="0" dirty="0">
                <a:solidFill>
                  <a:srgbClr val="0B5394"/>
                </a:solidFill>
                <a:latin typeface="Times New Roman"/>
                <a:hlinkClick r:id="rId2"/>
              </a:rPr>
              <a:t>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diciembre de2019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, en el que se manifestaba que se llevaría a cabo la derogación “con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carácter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urgente”, que no f</a:t>
            </a:r>
            <a:r>
              <a:rPr lang="en-US" sz="1200" b="0" i="0" spc="0" baseline="0" dirty="0">
                <a:latin typeface="Times New Roman"/>
              </a:rPr>
              <a:t>ue posible sin duda por el impacto de la crisis sanitaria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colocó en primer y único lugar durante muchos meses la adopción de medidas tendentes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evitar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destrucción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empleo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proteger</a:t>
            </a:r>
            <a:r>
              <a:rPr lang="en-US" sz="1200" b="0" i="0" spc="-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económicamente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(incluyendo tanto asalariadas como autónomas) que sí l</a:t>
            </a:r>
            <a:r>
              <a:rPr lang="en-US" sz="1200" b="0" i="0" spc="-12" baseline="0" dirty="0">
                <a:latin typeface="Times New Roman"/>
              </a:rPr>
              <a:t>o</a:t>
            </a:r>
            <a:r>
              <a:rPr lang="en-US" sz="1200" b="0" i="0" spc="0" baseline="0" dirty="0">
                <a:latin typeface="Times New Roman"/>
              </a:rPr>
              <a:t> perdían o que veían suspendid</a:t>
            </a:r>
            <a:r>
              <a:rPr lang="en-US" sz="1200" b="0" i="0" spc="-15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reducida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jornada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correspondiente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reducción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salarial,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“las</a:t>
            </a:r>
            <a:r>
              <a:rPr lang="en-US" sz="1200" b="0" i="0" spc="-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limitaciones</a:t>
            </a:r>
            <a:r>
              <a:rPr lang="en-US" sz="1200" b="0" i="0" spc="-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al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ámbito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temporal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colectivo,</a:t>
            </a:r>
            <a:r>
              <a:rPr lang="en-US" sz="1200" b="0" i="0" spc="-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haciéndolo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llegar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más allá de las previsiones contenidas en el mismo, tras la finalización de su vigencia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hasta</a:t>
            </a:r>
            <a:r>
              <a:rPr lang="en-US" sz="1200" b="0" i="0" spc="46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46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negociación</a:t>
            </a:r>
            <a:r>
              <a:rPr lang="en-US" sz="1200" b="0" i="0" spc="4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uno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nuevo”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(obsérvese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no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utilizaba</a:t>
            </a:r>
            <a:r>
              <a:rPr lang="en-US" sz="1200" b="0" i="0" spc="4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4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término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ultraactividad),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“la</a:t>
            </a:r>
            <a:r>
              <a:rPr lang="en-US" sz="1200" b="0" i="0" spc="-7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prioridad</a:t>
            </a:r>
            <a:r>
              <a:rPr lang="en-US" sz="1200" b="0" i="0" spc="-7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aplicativa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los</a:t>
            </a:r>
            <a:r>
              <a:rPr lang="en-US" sz="1200" b="0" i="0" spc="-5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</a:t>
            </a:r>
            <a:r>
              <a:rPr lang="en-US" sz="1200" b="0" i="0" spc="-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empresa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sobre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los</a:t>
            </a:r>
            <a:r>
              <a:rPr lang="en-US" sz="1200" b="0" i="0" spc="-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sector</a:t>
            </a:r>
            <a:r>
              <a:rPr lang="en-US" sz="1200" b="0" i="0" spc="0" baseline="0" dirty="0">
                <a:latin typeface="TimesNewRomanPSMT"/>
              </a:rPr>
              <a:t>iales”.</a:t>
            </a:r>
            <a:r>
              <a:rPr lang="en-US" sz="1200" b="0" i="0" spc="0" baseline="0" dirty="0">
                <a:latin typeface="Times New Roman"/>
              </a:rPr>
              <a:t> 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15" name="Rectangle 3315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316" name="Rectangle 3316"/>
          <p:cNvSpPr/>
          <p:nvPr/>
        </p:nvSpPr>
        <p:spPr>
          <a:xfrm>
            <a:off x="1080820" y="5604017"/>
            <a:ext cx="5437759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Esos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objetivos,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claramente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plasmado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cuanto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primero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parcialmente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respecta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segundo,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ponen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manifiesto</a:t>
            </a:r>
            <a:r>
              <a:rPr lang="en-US" sz="1200" b="0" i="0" spc="1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Exposición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Motivos</a:t>
            </a:r>
            <a:r>
              <a:rPr lang="en-US" sz="1200" b="0" i="0" spc="1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subrayarse que “la modernización de la arquitectura de negociación </a:t>
            </a:r>
            <a:r>
              <a:rPr lang="en-US" sz="1200" b="0" i="0" spc="0" baseline="0" dirty="0">
                <a:latin typeface="Times New Roman"/>
              </a:rPr>
              <a:t>colectiva constituy</a:t>
            </a:r>
            <a:r>
              <a:rPr lang="en-US" sz="1200" b="0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pieza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clave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paquete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reformas,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aborde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aspectos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tales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</a:t>
            </a:r>
            <a:r>
              <a:rPr lang="en-US" sz="1200" b="0" i="0" spc="2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2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correcta</a:t>
            </a:r>
            <a:r>
              <a:rPr lang="en-US" sz="1200" b="0" i="0" spc="2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relación</a:t>
            </a:r>
            <a:r>
              <a:rPr lang="en-US" sz="1200" b="0" i="0" spc="26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entre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</a:t>
            </a:r>
            <a:r>
              <a:rPr lang="en-US" sz="1200" b="0" i="0" spc="2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sectoriales</a:t>
            </a:r>
            <a:r>
              <a:rPr lang="en-US" sz="1200" b="0" i="0" spc="2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empresa”,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negociación colectiva que debe ser una pieza básica en la vert</a:t>
            </a:r>
            <a:r>
              <a:rPr lang="en-US" sz="1200" b="0" i="0" spc="0" baseline="0" dirty="0">
                <a:latin typeface="TimesNewRomanPSMT"/>
              </a:rPr>
              <a:t>ebración de “un sistema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relaciones laborales equilibrado, en un contexto de intenso cambio, como consecuencia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de la transición ecológica y la digitalización”.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17" name="Rectangle 3317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318" name="Rectangle 3318"/>
          <p:cNvSpPr/>
          <p:nvPr/>
        </p:nvSpPr>
        <p:spPr>
          <a:xfrm>
            <a:off x="1080820" y="7181611"/>
            <a:ext cx="5438597" cy="24811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modificaciones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ahora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llevado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cabo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fueron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solicitadas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Congreso de los Diputados tras la aprobación, con modificaciones, de la </a:t>
            </a:r>
            <a:r>
              <a:rPr lang="en-US" sz="1200" b="0" i="0" spc="0" baseline="0" dirty="0"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Proposición 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ley</a:t>
            </a:r>
            <a:r>
              <a:rPr lang="en-US" sz="1200" b="0" i="0" spc="14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presentada</a:t>
            </a:r>
            <a:r>
              <a:rPr lang="en-US" sz="1200" b="0" i="0" spc="15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el</a:t>
            </a:r>
            <a:r>
              <a:rPr lang="en-US" sz="1200" b="0" i="0" spc="145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21</a:t>
            </a:r>
            <a:r>
              <a:rPr lang="en-US" sz="1200" b="0" i="0" spc="15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septiembre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por</a:t>
            </a:r>
            <a:r>
              <a:rPr lang="en-US" sz="1200" b="0" i="0" spc="139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el</a:t>
            </a:r>
            <a:r>
              <a:rPr lang="en-US" sz="1200" b="0" i="0" spc="145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Grupo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Parlamentario</a:t>
            </a:r>
            <a:r>
              <a:rPr lang="en-US" sz="1200" b="0" i="0" spc="141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Confederal</a:t>
            </a:r>
            <a:r>
              <a:rPr lang="en-US" sz="1200" b="0" i="0" spc="157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Unidas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Podemos-En</a:t>
            </a:r>
            <a:r>
              <a:rPr lang="en-US" sz="1200" b="0" i="0" spc="-2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Comú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Podem-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Galicia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en</a:t>
            </a:r>
            <a:r>
              <a:rPr lang="en-US" sz="1200" b="0" i="0" spc="-25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Común, “sobre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medidas</a:t>
            </a:r>
            <a:r>
              <a:rPr lang="en-US" sz="1200" b="0" i="0" spc="-23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laborales</a:t>
            </a:r>
            <a:r>
              <a:rPr lang="en-US" sz="1200" b="0" i="0" spc="-1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a</a:t>
            </a:r>
            <a:r>
              <a:rPr lang="en-US" sz="1200" b="0" i="0" spc="-2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impulsar</a:t>
            </a:r>
            <a:r>
              <a:rPr lang="en-US" sz="1200" b="0" i="0" spc="-28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en</a:t>
            </a:r>
            <a:r>
              <a:rPr lang="en-US" sz="1200" b="0" i="0" spc="-2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marco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los</a:t>
            </a:r>
            <a:r>
              <a:rPr lang="en-US" sz="1200" b="0" i="0" spc="182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Planes</a:t>
            </a:r>
            <a:r>
              <a:rPr lang="en-US" sz="1200" b="0" i="0" spc="180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recuperación,</a:t>
            </a:r>
            <a:r>
              <a:rPr lang="en-US" sz="1200" b="0" i="0" spc="181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transformación</a:t>
            </a:r>
            <a:r>
              <a:rPr lang="en-US" sz="1200" b="0" i="0" spc="181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y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resiliencia”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latin typeface="Times New Roman"/>
              </a:rPr>
              <a:t>  En</a:t>
            </a:r>
            <a:r>
              <a:rPr lang="en-US" sz="1200" b="0" i="0" spc="1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debate</a:t>
            </a:r>
            <a:r>
              <a:rPr lang="en-US" sz="1200" b="0" i="0" spc="1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sesi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ón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plenaria,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intervenciones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distintos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grupos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parlamentarios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fueron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coherentes con aquellas que han ido exponiendo y defendiendo desde que el gobierno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coalición, 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 especialmente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 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Economía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Yolanda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Díaz,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anunciara que iba a promover la elaboración de un Estatuto del trabajo del siglo XX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iba a derogar las reformas introducidas por el Partido Popular en 2012, continuadas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años venideros hasta su salida del poder en junio de 2018, ya que entendía, con razón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mi parecer, que habían introducido elementos de flexibilidad unilateral, decidida por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 empresarial, en las relaciones de trabajo, y había debilitado la acción colectiva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negocial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otorgar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prioridad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aplicativa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convenios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Freeform 331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0" name="Freeform 332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1" name="Freeform 332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2" name="Freeform 332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3" name="Freeform 332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4" name="Freeform 332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5" name="Freeform 332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6" name="Freeform 332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7" name="Freeform 332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8" name="Freeform 332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9" name="Freeform 332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0" name="Freeform 333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1" name="Freeform 3331">
            <a:hlinkClick r:id="rId2"/>
          </p:cNvPr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2" name="Freeform 3332">
            <a:hlinkClick r:id="rId2"/>
          </p:cNvPr>
          <p:cNvSpPr/>
          <p:nvPr/>
        </p:nvSpPr>
        <p:spPr>
          <a:xfrm>
            <a:off x="5675121" y="3161030"/>
            <a:ext cx="729996" cy="7620"/>
          </a:xfrm>
          <a:custGeom>
            <a:avLst/>
            <a:gdLst/>
            <a:ahLst/>
            <a:cxnLst/>
            <a:rect l="0" t="0" r="0" b="0"/>
            <a:pathLst>
              <a:path w="729996" h="7620">
                <a:moveTo>
                  <a:pt x="0" y="7620"/>
                </a:moveTo>
                <a:lnTo>
                  <a:pt x="729996" y="7620"/>
                </a:lnTo>
                <a:lnTo>
                  <a:pt x="72999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3" name="Freeform 3333">
            <a:hlinkClick r:id="rId2"/>
          </p:cNvPr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4" name="Freeform 3334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5" name="Freeform 3335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6" name="Freeform 3336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7" name="Freeform 3337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8" name="Freeform 3338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" name="Freeform 3339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0" name="Freeform 3340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1" name="Freeform 3341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2" name="Freeform 3342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3" name="Freeform 3343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4" name="Freeform 3344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5" name="Freeform 3345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6" name="Freeform 3346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7" name="Freeform 3347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8" name="Freeform 3348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9" name="Freeform 3349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0" name="Freeform 3350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1" name="Freeform 3351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2" name="Freeform 3352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3" name="Freeform 3353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4" name="Freeform 3354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5" name="Freeform 3355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6" name="Freeform 3356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7" name="Freeform 3357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8" name="Freeform 3358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9" name="Freeform 3359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0" name="Freeform 3360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1" name="Freeform 3361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2" name="Freeform 3362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" name="Freeform 3363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4" name="Freeform 3364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5" name="Freeform 3365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6" name="Freeform 3366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7" name="Freeform 3367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8" name="Freeform 3368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9" name="Freeform 3369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0" name="Rectangle 337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51 </a:t>
            </a:r>
          </a:p>
        </p:txBody>
      </p:sp>
      <p:sp>
        <p:nvSpPr>
          <p:cNvPr id="3371" name="Rectangle 337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372" name="Rectangle 3372"/>
          <p:cNvSpPr/>
          <p:nvPr/>
        </p:nvSpPr>
        <p:spPr>
          <a:xfrm>
            <a:off x="1080820" y="871361"/>
            <a:ext cx="5436260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vida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cotidiana, de las condiciones de trabajo. </a:t>
            </a:r>
          </a:p>
        </p:txBody>
      </p:sp>
      <p:sp>
        <p:nvSpPr>
          <p:cNvPr id="3373" name="Rectangle 3373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374" name="Rectangle 3374"/>
          <p:cNvSpPr/>
          <p:nvPr/>
        </p:nvSpPr>
        <p:spPr>
          <a:xfrm>
            <a:off x="1080820" y="1397396"/>
            <a:ext cx="5436209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Congreso</a:t>
            </a:r>
            <a:r>
              <a:rPr lang="en-US" sz="1200" b="0" i="0" spc="1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instó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al</a:t>
            </a:r>
            <a:r>
              <a:rPr lang="en-US" sz="1200" b="0" i="0" spc="1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g</a:t>
            </a:r>
            <a:r>
              <a:rPr lang="en-US" sz="1200" b="0" i="0" spc="-13" baseline="0" dirty="0">
                <a:latin typeface="TimesNewRomanPSMT"/>
              </a:rPr>
              <a:t>o</a:t>
            </a:r>
            <a:r>
              <a:rPr lang="en-US" sz="1200" b="0" i="0" spc="0" baseline="0" dirty="0">
                <a:latin typeface="TimesNewRomanPSMT"/>
              </a:rPr>
              <a:t>bierno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“3.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Culminar,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esta</a:t>
            </a:r>
            <a:r>
              <a:rPr lang="en-US" sz="1200" b="0" i="0" spc="12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modernización</a:t>
            </a:r>
            <a:r>
              <a:rPr lang="en-US" sz="1200" b="0" i="0" spc="1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2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normativa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laboral, en el marco del diálogo social, con la recuperación de derechos arrebatados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reformas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Partido</a:t>
            </a:r>
            <a:r>
              <a:rPr lang="en-US" sz="1200" b="0" i="0" spc="3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Popular,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</a:t>
            </a:r>
            <a:r>
              <a:rPr lang="en-US" sz="1200" b="0" i="0" spc="-13" baseline="0" dirty="0">
                <a:latin typeface="Times New Roman"/>
              </a:rPr>
              <a:t>q</a:t>
            </a:r>
            <a:r>
              <a:rPr lang="en-US" sz="1200" b="0" i="0" spc="0" baseline="0" dirty="0">
                <a:latin typeface="Times New Roman"/>
              </a:rPr>
              <a:t>uilibrio</a:t>
            </a:r>
            <a:r>
              <a:rPr lang="en-US" sz="1200" b="0" i="0" spc="3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mediante: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a)</a:t>
            </a:r>
            <a:r>
              <a:rPr lang="en-US" sz="1200" b="0" i="0" spc="-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derogación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limitaciones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haciéndolo llegar más allá de las previsiones contenidas en el mismo, tras la finalización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2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hasta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nuevo.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b)</a:t>
            </a:r>
            <a:r>
              <a:rPr lang="en-US" sz="1200" b="0" i="0" spc="2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revisión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priorida</a:t>
            </a:r>
            <a:r>
              <a:rPr lang="en-US" sz="1200" b="0" i="0" spc="-15" baseline="0" dirty="0">
                <a:latin typeface="Times New Roman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aplic</a:t>
            </a:r>
            <a:r>
              <a:rPr lang="en-US" sz="1200" b="0" i="0" spc="0" baseline="0" dirty="0">
                <a:latin typeface="TimesNewRomanPSMT"/>
              </a:rPr>
              <a:t>ativa de los convenios de empresa sobre los sectoriales”.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75" name="Rectangle 3375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76" name="Rectangle 3376"/>
          <p:cNvSpPr/>
          <p:nvPr/>
        </p:nvSpPr>
        <p:spPr>
          <a:xfrm>
            <a:off x="1080820" y="2799476"/>
            <a:ext cx="543859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 Unos de los muchos documentos de trabajo que estuvieron en la mesa de negociación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diálogo social durante el mes de octubre fue objeto de mi atención en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esta 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el que me manifesté en estos términos: </a:t>
            </a:r>
          </a:p>
        </p:txBody>
      </p:sp>
      <p:sp>
        <p:nvSpPr>
          <p:cNvPr id="3377" name="Rectangle 3377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78" name="Rectangle 3378"/>
          <p:cNvSpPr/>
          <p:nvPr/>
        </p:nvSpPr>
        <p:spPr>
          <a:xfrm>
            <a:off x="1080820" y="3500897"/>
            <a:ext cx="5436692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Mientras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vuelca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III,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demandados en reiteradas ocasiones por las organizaciones sindicales y que sin duda 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serán, corrijo no son, del agrado de la parte empresarial. </a:t>
            </a:r>
          </a:p>
        </p:txBody>
      </p:sp>
      <p:sp>
        <p:nvSpPr>
          <p:cNvPr id="3379" name="Rectangle 3379"/>
          <p:cNvSpPr/>
          <p:nvPr/>
        </p:nvSpPr>
        <p:spPr>
          <a:xfrm>
            <a:off x="1080820" y="40266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0" name="Rectangle 3380"/>
          <p:cNvSpPr/>
          <p:nvPr/>
        </p:nvSpPr>
        <p:spPr>
          <a:xfrm>
            <a:off x="1080820" y="4201937"/>
            <a:ext cx="5438444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prioridad aplicativa del convenio de empresa sobre la mayor parte de los contenido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pactados en convenios sectoriales fue una de las modificaciones más importantes de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 laboral de 2012. El texto presentado por el 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 para reformar el art. 84 LET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altera,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formalmente,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prioridad,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vacía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actualmente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práctica,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produciría su desactivación. </a:t>
            </a:r>
          </a:p>
        </p:txBody>
      </p:sp>
      <p:sp>
        <p:nvSpPr>
          <p:cNvPr id="3381" name="Rectangle 3381"/>
          <p:cNvSpPr/>
          <p:nvPr/>
        </p:nvSpPr>
        <p:spPr>
          <a:xfrm>
            <a:off x="1080820" y="52534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2" name="Rectangle 3382"/>
          <p:cNvSpPr/>
          <p:nvPr/>
        </p:nvSpPr>
        <p:spPr>
          <a:xfrm>
            <a:off x="1080820" y="5428757"/>
            <a:ext cx="5436286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¿Y cómo se concreta esta no modificación formal pero sí modificación real? En primer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 en que mientras en que en el texto vigente el convenio de empresa pueda entrar 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regular,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prioridad aplicativa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sectorial, la cuantía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salario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complementos salariales, la reforma le marca las reglas del juego al recoger que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ningún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caso</a:t>
            </a:r>
            <a:r>
              <a:rPr lang="en-US" sz="1200" b="0" i="0" spc="20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dichas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cuantías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“podrán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</a:t>
            </a:r>
            <a:r>
              <a:rPr lang="en-US" sz="1200" b="0" i="0" spc="19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inferior</a:t>
            </a:r>
            <a:r>
              <a:rPr lang="en-US" sz="1200" b="0" i="0" spc="19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establecidos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colectivos qu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 resultasen de aplicación”.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3" name="Rectangle 3383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4" name="Rectangle 3384"/>
          <p:cNvSpPr/>
          <p:nvPr/>
        </p:nvSpPr>
        <p:spPr>
          <a:xfrm>
            <a:off x="1080820" y="6655831"/>
            <a:ext cx="5438368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elección,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realización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extraordinarias,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abono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compensación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podrá incluir “ni la retribución no la duración del tiempo 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descanso compensatorio 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hora extraordinaria”.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5" name="Rectangle 3385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6" name="Rectangle 3386"/>
          <p:cNvSpPr/>
          <p:nvPr/>
        </p:nvSpPr>
        <p:spPr>
          <a:xfrm>
            <a:off x="1080820" y="7532131"/>
            <a:ext cx="5434736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aún, si es posible regular por convenio de empresa el horario y la distribución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tiempo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estipula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“no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entenderá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incluida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prioridad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aplicativa la duración de la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jornada”.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7" name="Rectangle 3387"/>
          <p:cNvSpPr/>
          <p:nvPr/>
        </p:nvSpPr>
        <p:spPr>
          <a:xfrm>
            <a:off x="1080820" y="80579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8" name="Rectangle 3388"/>
          <p:cNvSpPr/>
          <p:nvPr/>
        </p:nvSpPr>
        <p:spPr>
          <a:xfrm>
            <a:off x="1080820" y="8233552"/>
            <a:ext cx="5436108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Y, en fin, si es po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ible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regulación de mecanismos tendentes a facilitar la conciliación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familiar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laboral,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cualquier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caso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medidas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instrumenten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“deberán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respetar lo previsto, en su caso en el ámbito sectorial de refer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encia”.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89" name="Rectangle 3389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390" name="Rectangle 3390"/>
          <p:cNvSpPr/>
          <p:nvPr/>
        </p:nvSpPr>
        <p:spPr>
          <a:xfrm>
            <a:off x="1080820" y="8934592"/>
            <a:ext cx="5437606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..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85,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mínimo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 en estrecha relación con la operada en el art. 86 en cuanto al régimen jurídico de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ultraactividad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aquellos.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citado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recogido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incluirse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" name="Freeform 339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2" name="Freeform 339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3" name="Freeform 339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4" name="Freeform 339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5" name="Freeform 339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6" name="Freeform 339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7" name="Freeform 339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8" name="Freeform 339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9" name="Freeform 339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0" name="Freeform 340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1" name="Freeform 340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2" name="Freeform 340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3" name="Freeform 340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4" name="Freeform 340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5" name="Freeform 340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6" name="Freeform 340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7" name="Freeform 340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8" name="Freeform 340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9" name="Freeform 340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0" name="Freeform 341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1" name="Freeform 341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2" name="Freeform 341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3" name="Freeform 341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4" name="Freeform 341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5" name="Freeform 3415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6" name="Freeform 3416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7" name="Freeform 3417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8" name="Freeform 341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9" name="Freeform 341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0" name="Freeform 342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1" name="Freeform 342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2" name="Freeform 342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3" name="Freeform 3423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4" name="Freeform 3424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5" name="Freeform 3425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" name="Freeform 3426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7" name="Freeform 3427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8" name="Freeform 3428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9" name="Freeform 3429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0" name="Freeform 3430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1" name="Freeform 3431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2" name="Freeform 3432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3" name="Freeform 3433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4" name="Freeform 3434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5" name="Freeform 3435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6" name="Freeform 3436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7" name="Freeform 3437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8" name="Freeform 3438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9" name="Freeform 3439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0" name="Freeform 3440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1" name="Rectangle 344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52 </a:t>
            </a:r>
          </a:p>
        </p:txBody>
      </p:sp>
      <p:sp>
        <p:nvSpPr>
          <p:cNvPr id="3442" name="Rectangle 344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443" name="Rectangle 3443"/>
          <p:cNvSpPr/>
          <p:nvPr/>
        </p:nvSpPr>
        <p:spPr>
          <a:xfrm>
            <a:off x="1080820" y="871361"/>
            <a:ext cx="5437174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cumplimiento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expresa,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añadiendo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ahora que ello será “sin perjuicio de lo previsto en el artículo 86”.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444" name="Rectangle 3444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445" name="Rectangle 3445"/>
          <p:cNvSpPr/>
          <p:nvPr/>
        </p:nvSpPr>
        <p:spPr>
          <a:xfrm>
            <a:off x="1080820" y="1397396"/>
            <a:ext cx="5436997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bien,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hemos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acudir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86,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primeramente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partes, una vez que haya transcurrido un año desde la denuncia del convenio anterior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alcanzado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ustituya,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mecanismos 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previstos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acuerdos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interprofesionales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ámbito estatal 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autonómicos”,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someterse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procedimiento de arbitraje siempre y cuando, así es requerido, lo hayan acordado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partes. </a:t>
            </a:r>
          </a:p>
        </p:txBody>
      </p:sp>
      <p:sp>
        <p:nvSpPr>
          <p:cNvPr id="3446" name="Rectangle 3446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447" name="Rectangle 3447"/>
          <p:cNvSpPr/>
          <p:nvPr/>
        </p:nvSpPr>
        <p:spPr>
          <a:xfrm>
            <a:off x="1080820" y="2624216"/>
            <a:ext cx="5437911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modificación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esperada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vuelta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marco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normativo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anterior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2012. Así, mientras que en el art. 86 vigente se dispone que cuando no haya acuerdo,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el convenio vigente perderá, salvo pacto en contrario, su vigencia, y será de aplicación,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hubiera,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fuera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aplicación,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propuesta,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insistir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potenciación 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acuerdos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logrados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vía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NewRomanPSMT"/>
              </a:rPr>
              <a:t>mediación</a:t>
            </a:r>
            <a:r>
              <a:rPr lang="en-US" sz="1200" b="0" i="0" spc="-5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</a:t>
            </a:r>
            <a:r>
              <a:rPr lang="en-US" sz="1200" b="0" i="0" spc="-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arbitraje</a:t>
            </a:r>
            <a:r>
              <a:rPr lang="en-US" sz="1200" b="0" i="0" spc="-6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dispone,</a:t>
            </a:r>
            <a:r>
              <a:rPr lang="en-US" sz="1200" b="0" i="0" spc="-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manera</a:t>
            </a:r>
            <a:r>
              <a:rPr lang="en-US" sz="1200" b="0" i="0" spc="-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clara</a:t>
            </a:r>
            <a:r>
              <a:rPr lang="en-US" sz="1200" b="0" i="0" spc="-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</a:t>
            </a:r>
            <a:r>
              <a:rPr lang="en-US" sz="1200" b="0" i="0" spc="-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indubitada,</a:t>
            </a:r>
            <a:r>
              <a:rPr lang="en-US" sz="1200" b="0" i="0" spc="-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“…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defecto</a:t>
            </a:r>
            <a:r>
              <a:rPr lang="en-US" sz="1200" b="1" i="0" spc="-6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pacto,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cuando hubiera transcurrido el proceso de negociación si alcanzarse un acuerdo, s</a:t>
            </a:r>
            <a:r>
              <a:rPr lang="en-US" sz="1200" b="1" i="0" spc="-16" baseline="0" dirty="0"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mantendrá la vigencia del convenio colectivo”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(la negrita es mía)”.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448" name="Rectangle 3448"/>
          <p:cNvSpPr/>
          <p:nvPr/>
        </p:nvSpPr>
        <p:spPr>
          <a:xfrm>
            <a:off x="1080820" y="40266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449" name="Rectangle 3449"/>
          <p:cNvSpPr/>
          <p:nvPr/>
        </p:nvSpPr>
        <p:spPr>
          <a:xfrm>
            <a:off x="1080820" y="4201937"/>
            <a:ext cx="5435828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5. Como ya he indicado con anterioridad, la modernización se concentra en la 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ahora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analizada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dos</a:t>
            </a:r>
            <a:r>
              <a:rPr lang="en-US" sz="1200" b="0" i="0" spc="3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ámbitos</a:t>
            </a:r>
            <a:r>
              <a:rPr lang="en-US" sz="1200" b="0" i="0" spc="3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temáticos,</a:t>
            </a:r>
            <a:r>
              <a:rPr lang="en-US" sz="1200" b="0" i="0" spc="3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restringiendo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prioridad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aplicativa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recuperando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mantenimiento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denunciado mientras se negocia el siguiente y hasta que se alcance un acuerdo.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450" name="Rectangle 3450"/>
          <p:cNvSpPr/>
          <p:nvPr/>
        </p:nvSpPr>
        <p:spPr>
          <a:xfrm>
            <a:off x="1080820" y="49029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451" name="Rectangle 3451"/>
          <p:cNvSpPr/>
          <p:nvPr/>
        </p:nvSpPr>
        <p:spPr>
          <a:xfrm>
            <a:off x="1080820" y="5078237"/>
            <a:ext cx="5437200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Tales cambios se explican en la exp</a:t>
            </a:r>
            <a:r>
              <a:rPr lang="en-US" sz="1200" b="0" i="0" spc="0" baseline="0" dirty="0">
                <a:latin typeface="TimesNewRomanPSMT"/>
              </a:rPr>
              <a:t>osición de motivos en estos términos: </a:t>
            </a:r>
            <a:r>
              <a:rPr lang="en-US" sz="1200" b="0" i="0" spc="-17" baseline="0" dirty="0">
                <a:latin typeface="TimesNewRomanPSMT"/>
              </a:rPr>
              <a:t>“</a:t>
            </a:r>
            <a:r>
              <a:rPr lang="en-US" sz="1200" b="0" i="0" spc="0" baseline="0" dirty="0">
                <a:latin typeface="TimesNewRomanPSMT"/>
              </a:rPr>
              <a:t>Se establecen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 necesarias modificaciones en la arquitectura de la negociación colectiva, en aspectos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tales como la ultraactividad de convenios y la relación entre convenios sectoriales y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empresa,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asegurando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cautelas</a:t>
            </a:r>
            <a:r>
              <a:rPr lang="en-US" sz="1200" b="0" i="0" spc="3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garantías</a:t>
            </a:r>
            <a:r>
              <a:rPr lang="en-US" sz="1200" b="0" i="0" spc="3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descentralización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4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4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provoque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devaluador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costes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retributivos</a:t>
            </a:r>
            <a:r>
              <a:rPr lang="en-US" sz="1200" b="0" i="0" spc="446" baseline="0" dirty="0">
                <a:latin typeface="Times New Roman"/>
              </a:rPr>
              <a:t> </a:t>
            </a:r>
            <a:r>
              <a:rPr lang="en-US" sz="1200" b="0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desventajas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injustificadas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empresas,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aporte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flexibilidad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medida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adecuada.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Asimismo, recupera el papel central y se fortalece el ámbito legítimo de actuación de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sujetos negociadores de los convenios colectivos”.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452" name="Rectangle 3452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453" name="Rectangle 3453"/>
          <p:cNvSpPr/>
          <p:nvPr/>
        </p:nvSpPr>
        <p:spPr>
          <a:xfrm>
            <a:off x="1080820" y="6655831"/>
            <a:ext cx="5437047" cy="3006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Compárese estas tesis con la justificación efectuada en la Exposición 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motivos de l</a:t>
            </a:r>
            <a:r>
              <a:rPr lang="en-US" sz="1200" b="0" i="0" spc="-15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reforma laboral de 2012 respecto a la prioridad aplicativa del convenio de empresa y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restricción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ultractividad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comprobar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grandes</a:t>
            </a:r>
            <a:r>
              <a:rPr lang="en-US" sz="1200" b="0" i="0" spc="2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diferencias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existentes</a:t>
            </a:r>
            <a:r>
              <a:rPr lang="en-US" sz="1200" b="0" i="0" spc="16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respecto</a:t>
            </a:r>
            <a:r>
              <a:rPr lang="en-US" sz="1200" b="0" i="0" spc="1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importancia</a:t>
            </a:r>
            <a:r>
              <a:rPr lang="en-US" sz="1200" b="0" i="0" spc="16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6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negociación</a:t>
            </a:r>
            <a:r>
              <a:rPr lang="en-US" sz="1200" b="0" i="0" spc="1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sede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sectorial: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“La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anterior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reforma del mercado trabajo también pretendió incidir en la estructura de la negociación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colectiva, otorgando prioridad aplicativa al convenio de ámbito empresarial sobre otros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-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serie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materias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entienden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primordiales</a:t>
            </a:r>
            <a:r>
              <a:rPr lang="en-US" sz="1200" b="0" i="0" spc="-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gestión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flexibl</a:t>
            </a:r>
            <a:r>
              <a:rPr lang="en-US" sz="1200" b="0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trabajo.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obstante,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efectiva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descentralización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dejado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manos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1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estatales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autonómicos,</a:t>
            </a:r>
            <a:r>
              <a:rPr lang="en-US" sz="1200" b="0" i="0" spc="1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pudiendo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impedir</a:t>
            </a:r>
            <a:r>
              <a:rPr lang="en-US" sz="1200" b="0" i="0" spc="1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prioridad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aplicativa.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novedad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ahora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incorpora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encaminada,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precisamente,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garantizar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descentralización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convencional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aras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facilitar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laborales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nivel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cercano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adecuado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las</a:t>
            </a:r>
            <a:r>
              <a:rPr lang="en-US" sz="1200" b="0" i="0" spc="12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empresas</a:t>
            </a:r>
            <a:r>
              <a:rPr lang="en-US" sz="1200" b="0" i="0" spc="13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sus</a:t>
            </a:r>
            <a:r>
              <a:rPr lang="en-US" sz="1200" b="0" i="0" spc="13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trabajadores”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“En</a:t>
            </a:r>
            <a:r>
              <a:rPr lang="en-US" sz="1200" b="0" i="0" spc="14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cuarto</a:t>
            </a:r>
            <a:r>
              <a:rPr lang="en-US" sz="1200" b="0" i="0" spc="12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lugar,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materia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negociación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colectiva se prevé la posibilidad de descuelgue respecto del convenio colectivo en vigor,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 da prioridad al convenio colectivo de empresa y se regula el régimen de ultractividad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los convenios colectivos. Las modificaciones operadas en estas materias responden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objetivo de procurar que la negociación colectiva sea un instrumento, y no un obstáculo,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Freeform 3454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5" name="Freeform 3455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6" name="Freeform 3456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7" name="Freeform 3457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8" name="Freeform 3458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9" name="Freeform 3459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0" name="Freeform 3460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1" name="Freeform 3461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2" name="Freeform 3462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3" name="Freeform 3463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4" name="Freeform 3464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5" name="Freeform 3465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6" name="Freeform 3466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7" name="Freeform 3467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8" name="Freeform 3468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9" name="Freeform 3469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0" name="Freeform 3470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1" name="Freeform 3471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2" name="Freeform 3472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3" name="Freeform 3473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4" name="Freeform 3474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5" name="Freeform 3475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6" name="Freeform 3476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7" name="Freeform 3477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8" name="Freeform 3478">
            <a:hlinkClick r:id="rId2"/>
          </p:cNvPr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9" name="Freeform 3479">
            <a:hlinkClick r:id="rId2"/>
          </p:cNvPr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0" name="Freeform 3480">
            <a:hlinkClick r:id="rId2"/>
          </p:cNvPr>
          <p:cNvSpPr/>
          <p:nvPr/>
        </p:nvSpPr>
        <p:spPr>
          <a:xfrm>
            <a:off x="4423536" y="5439790"/>
            <a:ext cx="1981455" cy="7621"/>
          </a:xfrm>
          <a:custGeom>
            <a:avLst/>
            <a:gdLst/>
            <a:ahLst/>
            <a:cxnLst/>
            <a:rect l="0" t="0" r="0" b="0"/>
            <a:pathLst>
              <a:path w="1981455" h="7621">
                <a:moveTo>
                  <a:pt x="0" y="7621"/>
                </a:moveTo>
                <a:lnTo>
                  <a:pt x="1981455" y="7621"/>
                </a:lnTo>
                <a:lnTo>
                  <a:pt x="1981455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" name="Freeform 3481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" name="Freeform 3482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3" name="Freeform 3483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4" name="Freeform 3484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5" name="Freeform 3485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6" name="Freeform 3486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7" name="Freeform 3487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8" name="Freeform 3488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9" name="Freeform 3489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0" name="Freeform 3490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1" name="Freeform 3491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2" name="Freeform 3492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3" name="Freeform 3493">
            <a:hlinkClick r:id="rId3"/>
          </p:cNvPr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4" name="Freeform 3494">
            <a:hlinkClick r:id="rId3"/>
          </p:cNvPr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5" name="Freeform 3495">
            <a:hlinkClick r:id="rId3"/>
          </p:cNvPr>
          <p:cNvSpPr/>
          <p:nvPr/>
        </p:nvSpPr>
        <p:spPr>
          <a:xfrm>
            <a:off x="5864097" y="7893685"/>
            <a:ext cx="617220" cy="7619"/>
          </a:xfrm>
          <a:custGeom>
            <a:avLst/>
            <a:gdLst/>
            <a:ahLst/>
            <a:cxnLst/>
            <a:rect l="0" t="0" r="0" b="0"/>
            <a:pathLst>
              <a:path w="617220" h="7619">
                <a:moveTo>
                  <a:pt x="0" y="7619"/>
                </a:moveTo>
                <a:lnTo>
                  <a:pt x="617220" y="7619"/>
                </a:lnTo>
                <a:lnTo>
                  <a:pt x="61722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6" name="Freeform 3496">
            <a:hlinkClick r:id="rId3"/>
          </p:cNvPr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7" name="Freeform 3497">
            <a:hlinkClick r:id="rId3"/>
          </p:cNvPr>
          <p:cNvSpPr/>
          <p:nvPr/>
        </p:nvSpPr>
        <p:spPr>
          <a:xfrm>
            <a:off x="1080820" y="8068944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8" name="Freeform 3498">
            <a:hlinkClick r:id="rId3"/>
          </p:cNvPr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9" name="Freeform 3499">
            <a:hlinkClick r:id="rId3"/>
          </p:cNvPr>
          <p:cNvSpPr/>
          <p:nvPr/>
        </p:nvSpPr>
        <p:spPr>
          <a:xfrm>
            <a:off x="1080820" y="8244204"/>
            <a:ext cx="2534666" cy="7621"/>
          </a:xfrm>
          <a:custGeom>
            <a:avLst/>
            <a:gdLst/>
            <a:ahLst/>
            <a:cxnLst/>
            <a:rect l="0" t="0" r="0" b="0"/>
            <a:pathLst>
              <a:path w="2534666" h="7621">
                <a:moveTo>
                  <a:pt x="0" y="7621"/>
                </a:moveTo>
                <a:lnTo>
                  <a:pt x="2534666" y="7621"/>
                </a:lnTo>
                <a:lnTo>
                  <a:pt x="2534666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0" name="Freeform 3500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1" name="Freeform 3501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2" name="Freeform 3502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3" name="Freeform 3503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4" name="Freeform 3504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5" name="Freeform 3505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6" name="Freeform 3506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7" name="Freeform 3507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8" name="Rectangle 3508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53 </a:t>
            </a:r>
          </a:p>
        </p:txBody>
      </p:sp>
      <p:sp>
        <p:nvSpPr>
          <p:cNvPr id="3509" name="Rectangle 3509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510" name="Rectangle 3510"/>
          <p:cNvSpPr/>
          <p:nvPr/>
        </p:nvSpPr>
        <p:spPr>
          <a:xfrm>
            <a:off x="1080820" y="871361"/>
            <a:ext cx="5436412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para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adaptar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las</a:t>
            </a:r>
            <a:r>
              <a:rPr lang="en-US" sz="1200" b="0" i="0" spc="10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condiciones</a:t>
            </a:r>
            <a:r>
              <a:rPr lang="en-US" sz="1200" b="0" i="0" spc="10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laborales</a:t>
            </a:r>
            <a:r>
              <a:rPr lang="en-US" sz="1200" b="0" i="0" spc="11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las</a:t>
            </a:r>
            <a:r>
              <a:rPr lang="en-US" sz="1200" b="0" i="0" spc="10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concretas</a:t>
            </a:r>
            <a:r>
              <a:rPr lang="en-US" sz="1200" b="0" i="0" spc="11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circunstancias</a:t>
            </a:r>
            <a:r>
              <a:rPr lang="en-US" sz="1200" b="0" i="0" spc="10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0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empresa”,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NewRomanPSMT"/>
              </a:rPr>
              <a:t>también</a:t>
            </a:r>
            <a:r>
              <a:rPr lang="en-US" sz="1200" b="0" i="0" spc="-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“Finalmente,</a:t>
            </a:r>
            <a:r>
              <a:rPr lang="en-US" sz="1200" b="0" i="0" spc="-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fin</a:t>
            </a:r>
            <a:r>
              <a:rPr lang="en-US" sz="1200" b="0" i="0" spc="-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procurar</a:t>
            </a:r>
            <a:r>
              <a:rPr lang="en-US" sz="1200" b="0" i="0" spc="-4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también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una</a:t>
            </a:r>
            <a:r>
              <a:rPr lang="en-US" sz="1200" b="0" i="0" spc="-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adaptación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-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contenido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2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cambiantes</a:t>
            </a:r>
            <a:r>
              <a:rPr lang="en-US" sz="1200" b="0" i="0" spc="2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escenarios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económicos</a:t>
            </a:r>
            <a:r>
              <a:rPr lang="en-US" sz="1200" b="0" i="0" spc="2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organizativos,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introducen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cambios</a:t>
            </a:r>
            <a:r>
              <a:rPr lang="en-US" sz="1200" b="0" i="0" spc="1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tiempo.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pretende,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lugar,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incentivar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renegociación del convenio se adelante al fin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su vigencia sin necesidad de denuncia del conjunto del convenio, como situación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resulta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veces</a:t>
            </a:r>
            <a:r>
              <a:rPr lang="en-US" sz="1200" b="0" i="0" spc="1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conflictiva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facilita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proceso</a:t>
            </a:r>
            <a:r>
              <a:rPr lang="en-US" sz="1200" b="0" i="0" spc="1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renegociación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sosegado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equilibrado.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Pero,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además,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ello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resulte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posible,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pretende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evitar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«petrificación» de las condiciones de trabajo pactadas en convenio y que no se demore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 exceso el acuerdo renegociador mediante una limitación temporal de la ultraactividad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del convenio a un año”.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11" name="Rectangle 3511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512" name="Rectangle 3512"/>
          <p:cNvSpPr/>
          <p:nvPr/>
        </p:nvSpPr>
        <p:spPr>
          <a:xfrm>
            <a:off x="1080820" y="2974735"/>
            <a:ext cx="5438063" cy="72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6. En mi actividad docente, y también en la investigadora, he puesto de manifiesto desde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que se aprobó la reforma laboral de 2012 el impacto negativo que para unas relaciones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laborales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equilibradas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podían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tener,</a:t>
            </a:r>
            <a:r>
              <a:rPr lang="en-US" sz="1200" b="0" i="0" spc="-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otras,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modificaciones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ahora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sido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derogadas o nuevamente modificadas para tratar de recuperar dicho equilibrio.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13" name="Rectangle 3513"/>
          <p:cNvSpPr/>
          <p:nvPr/>
        </p:nvSpPr>
        <p:spPr>
          <a:xfrm>
            <a:off x="1080820" y="36761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514" name="Rectangle 3514"/>
          <p:cNvSpPr/>
          <p:nvPr/>
        </p:nvSpPr>
        <p:spPr>
          <a:xfrm>
            <a:off x="1080820" y="3851417"/>
            <a:ext cx="5437149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Por ello, me permito recuperar algunas referencias de entradas anteriores del blog y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valoraciones efectuadas en otras publicaciones, tanto de aquellas en las que manifestaba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parecer</a:t>
            </a:r>
            <a:r>
              <a:rPr lang="en-US" sz="1200" b="0" i="0" spc="2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carácter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analizaba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sentencias</a:t>
            </a:r>
            <a:r>
              <a:rPr lang="en-US" sz="1200" b="0" i="0" spc="2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relevantes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Tribunal Constitucional y del TS que avalaban la reforma (con algunas excepciones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importancia) y contribuían al desequilibrio negocial.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15" name="Rectangle 3515"/>
          <p:cNvSpPr/>
          <p:nvPr/>
        </p:nvSpPr>
        <p:spPr>
          <a:xfrm>
            <a:off x="1080820" y="47277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516" name="Rectangle 3516"/>
          <p:cNvSpPr/>
          <p:nvPr/>
        </p:nvSpPr>
        <p:spPr>
          <a:xfrm>
            <a:off x="1080820" y="4902977"/>
            <a:ext cx="5438597" cy="2656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Aquí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nuevamente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permito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recordar</a:t>
            </a:r>
            <a:r>
              <a:rPr lang="en-US" sz="1200" b="0" i="0" spc="4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importancia</a:t>
            </a:r>
            <a:r>
              <a:rPr lang="en-US" sz="1200" b="0" i="0" spc="4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votos</a:t>
            </a:r>
            <a:r>
              <a:rPr lang="en-US" sz="1200" b="0" i="0" spc="5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particulares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discrepantes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profesor Fernando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Valdés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etapa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magistrado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TC,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efectuado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materia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colectiva,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sentencia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8/2015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22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enero 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latin typeface="Times New Roman"/>
              </a:rPr>
              <a:t>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valor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sido</a:t>
            </a:r>
            <a:r>
              <a:rPr lang="en-US" sz="1200" b="0" i="0" spc="1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destacado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enfatizado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maestro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laboralismo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español,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profesor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Miguel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Rodríguez-Piñero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Bravo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Ferrer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(que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recordemos</a:t>
            </a:r>
            <a:r>
              <a:rPr lang="en-US" sz="1200" b="0" i="0" spc="1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presidente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10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TC)</a:t>
            </a:r>
            <a:r>
              <a:rPr lang="en-US" sz="1200" b="0" i="0" spc="10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10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artículo,</a:t>
            </a:r>
            <a:r>
              <a:rPr lang="en-US" sz="1200" b="0" i="0" spc="10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publicado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0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obra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antes</a:t>
            </a:r>
            <a:r>
              <a:rPr lang="en-US" sz="1200" b="0" i="0" spc="10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citada,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“El</a:t>
            </a:r>
            <a:r>
              <a:rPr lang="en-US" sz="1200" b="0" i="0" spc="10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derecho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0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negocia</a:t>
            </a:r>
            <a:r>
              <a:rPr lang="en-US" sz="1200" b="0" i="0" spc="0" baseline="0" dirty="0">
                <a:latin typeface="Times New Roman"/>
              </a:rPr>
              <a:t>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colectiva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voto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particular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-5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STC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8/2015”,</a:t>
            </a:r>
            <a:r>
              <a:rPr lang="en-US" sz="1200" b="0" i="0" spc="-5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además</a:t>
            </a:r>
            <a:r>
              <a:rPr lang="en-US" sz="1200" b="0" i="0" spc="-5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critica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duramente,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pleno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fundamento de causa a mi parecer, la doctrina que sienta el TC, que “desconociendo 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jurisprudencia constitucional arraigada, ha degradado prácticamente el art. 37.1 CE a u</a:t>
            </a:r>
            <a:r>
              <a:rPr lang="en-US" sz="1200" b="0" i="0" spc="-12" baseline="0" dirty="0"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principio rector de la política social y económica, y ha remitido el contenido del derecho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5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decisión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libre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legislador,</a:t>
            </a:r>
            <a:r>
              <a:rPr lang="en-US" sz="1200" b="0" i="0" spc="5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marginando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desconociendo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además</a:t>
            </a:r>
            <a:r>
              <a:rPr lang="en-US" sz="1200" b="0" i="0" spc="2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evolución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doctrinal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tenido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derecho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</a:t>
            </a:r>
            <a:r>
              <a:rPr lang="en-US" sz="1200" b="0" i="0" spc="-15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negociación colectiva dentro y fuera de España y la institución del convenio colectivo,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realidad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dinámica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relaciones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laborales  que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legislador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respetar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o,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menos, tener en debida cuenta”.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17" name="Rectangle 3517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518" name="Rectangle 3518"/>
          <p:cNvSpPr/>
          <p:nvPr/>
        </p:nvSpPr>
        <p:spPr>
          <a:xfrm>
            <a:off x="1080820" y="7707391"/>
            <a:ext cx="5438749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A)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RDL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3/2012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manifesté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siguiente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entrada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titulada</a:t>
            </a:r>
            <a:r>
              <a:rPr lang="en-US" sz="1200" b="0" i="0" spc="0" baseline="0" dirty="0"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“Primeros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comentarios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sobre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elcontenido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del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Real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Decreto-Ley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3/2012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10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-3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febrero,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medidas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urgentes derefo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rma del mercado laboral”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</a:p>
        </p:txBody>
      </p:sp>
      <p:sp>
        <p:nvSpPr>
          <p:cNvPr id="3519" name="Rectangle 3519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520" name="Rectangle 3520"/>
          <p:cNvSpPr/>
          <p:nvPr/>
        </p:nvSpPr>
        <p:spPr>
          <a:xfrm>
            <a:off x="1080820" y="8408812"/>
            <a:ext cx="5437022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“…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Desde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luego,</a:t>
            </a:r>
            <a:r>
              <a:rPr lang="en-US" sz="1200" b="0" i="0" spc="-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puede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afirmarse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-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reforma</a:t>
            </a:r>
            <a:r>
              <a:rPr lang="en-US" sz="1200" b="0" i="0" spc="-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laboral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es</a:t>
            </a:r>
            <a:r>
              <a:rPr lang="en-US" sz="1200" b="0" i="0" spc="-3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importante</a:t>
            </a:r>
            <a:r>
              <a:rPr lang="en-US" sz="1200" b="0" i="0" spc="-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(es</a:t>
            </a:r>
            <a:r>
              <a:rPr lang="en-US" sz="1200" b="0" i="0" spc="-3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primero</a:t>
            </a:r>
            <a:r>
              <a:rPr lang="en-US" sz="1200" b="0" i="0" spc="-4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dije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entrevista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realizada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TV3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justo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después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finalizar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rueda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prensa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vicepresidenta y de la ministra), y que, aunque el redactor del preámbulo saque pecho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afirme que todo está muy claro, generará una fuerte judicialización de las relaciones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trabajo salvo que los agentes sociales tengan la inteligencia y la habilidad necesaria 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sólo</a:t>
            </a:r>
            <a:r>
              <a:rPr lang="en-US" sz="1200" b="0" i="0" spc="2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firmar</a:t>
            </a:r>
            <a:r>
              <a:rPr lang="en-US" sz="1200" b="0" i="0" spc="2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2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solución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extrajudicial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conflictos</a:t>
            </a:r>
            <a:r>
              <a:rPr lang="en-US" sz="1200" b="0" i="0" spc="2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sino</a:t>
            </a:r>
            <a:r>
              <a:rPr lang="en-US" sz="1200" b="0" i="0" spc="2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conseguir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efectiva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 (en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teoría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ambas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deberían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estar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Freeform 352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2" name="Freeform 352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3" name="Freeform 352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4" name="Freeform 352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5" name="Freeform 352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6" name="Freeform 352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7" name="Freeform 352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8" name="Freeform 352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9" name="Freeform 352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0" name="Freeform 353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1" name="Freeform 353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2" name="Freeform 353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3" name="Freeform 353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4" name="Freeform 353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5" name="Freeform 353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6" name="Freeform 353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7" name="Freeform 353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8" name="Freeform 353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9" name="Freeform 353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0" name="Freeform 354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1" name="Freeform 354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2" name="Freeform 354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3" name="Freeform 3543">
            <a:hlinkClick r:id="rId2"/>
          </p:cNvPr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4" name="Freeform 3544">
            <a:hlinkClick r:id="rId2"/>
          </p:cNvPr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5" name="Freeform 3545">
            <a:hlinkClick r:id="rId2"/>
          </p:cNvPr>
          <p:cNvSpPr/>
          <p:nvPr/>
        </p:nvSpPr>
        <p:spPr>
          <a:xfrm>
            <a:off x="2243582" y="5089270"/>
            <a:ext cx="4027296" cy="7621"/>
          </a:xfrm>
          <a:custGeom>
            <a:avLst/>
            <a:gdLst/>
            <a:ahLst/>
            <a:cxnLst/>
            <a:rect l="0" t="0" r="0" b="0"/>
            <a:pathLst>
              <a:path w="4027296" h="7621">
                <a:moveTo>
                  <a:pt x="0" y="7621"/>
                </a:moveTo>
                <a:lnTo>
                  <a:pt x="4027296" y="7621"/>
                </a:lnTo>
                <a:lnTo>
                  <a:pt x="4027296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6" name="Freeform 3546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7" name="Freeform 3547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8" name="Freeform 3548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9" name="Freeform 3549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0" name="Freeform 3550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1" name="Freeform 3551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2" name="Freeform 3552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3" name="Freeform 3553"/>
          <p:cNvSpPr/>
          <p:nvPr/>
        </p:nvSpPr>
        <p:spPr>
          <a:xfrm>
            <a:off x="1062532" y="633310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4" name="Freeform 3554"/>
          <p:cNvSpPr/>
          <p:nvPr/>
        </p:nvSpPr>
        <p:spPr>
          <a:xfrm>
            <a:off x="1062532" y="65083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5" name="Freeform 3555"/>
          <p:cNvSpPr/>
          <p:nvPr/>
        </p:nvSpPr>
        <p:spPr>
          <a:xfrm>
            <a:off x="1062532" y="668362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6" name="Freeform 3556"/>
          <p:cNvSpPr/>
          <p:nvPr/>
        </p:nvSpPr>
        <p:spPr>
          <a:xfrm>
            <a:off x="1062532" y="685888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7" name="Freeform 3557"/>
          <p:cNvSpPr/>
          <p:nvPr/>
        </p:nvSpPr>
        <p:spPr>
          <a:xfrm>
            <a:off x="1062532" y="70341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8" name="Freeform 3558"/>
          <p:cNvSpPr/>
          <p:nvPr/>
        </p:nvSpPr>
        <p:spPr>
          <a:xfrm>
            <a:off x="1062532" y="720940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9" name="Freeform 3559"/>
          <p:cNvSpPr/>
          <p:nvPr/>
        </p:nvSpPr>
        <p:spPr>
          <a:xfrm>
            <a:off x="1062532" y="73846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0" name="Freeform 3560"/>
          <p:cNvSpPr/>
          <p:nvPr/>
        </p:nvSpPr>
        <p:spPr>
          <a:xfrm>
            <a:off x="1062532" y="755992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1" name="Freeform 3561"/>
          <p:cNvSpPr/>
          <p:nvPr/>
        </p:nvSpPr>
        <p:spPr>
          <a:xfrm>
            <a:off x="1062532" y="773518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2" name="Freeform 3562"/>
          <p:cNvSpPr/>
          <p:nvPr/>
        </p:nvSpPr>
        <p:spPr>
          <a:xfrm>
            <a:off x="1062532" y="79104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3" name="Freeform 3563"/>
          <p:cNvSpPr/>
          <p:nvPr/>
        </p:nvSpPr>
        <p:spPr>
          <a:xfrm>
            <a:off x="1062532" y="8085785"/>
            <a:ext cx="5284597" cy="175565"/>
          </a:xfrm>
          <a:custGeom>
            <a:avLst/>
            <a:gdLst/>
            <a:ahLst/>
            <a:cxnLst/>
            <a:rect l="0" t="0" r="0" b="0"/>
            <a:pathLst>
              <a:path w="5284597" h="175565">
                <a:moveTo>
                  <a:pt x="0" y="175565"/>
                </a:moveTo>
                <a:lnTo>
                  <a:pt x="5284597" y="175565"/>
                </a:lnTo>
                <a:lnTo>
                  <a:pt x="52845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4" name="Freeform 3564"/>
          <p:cNvSpPr/>
          <p:nvPr/>
        </p:nvSpPr>
        <p:spPr>
          <a:xfrm>
            <a:off x="1062532" y="8261350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5" name="Freeform 3565"/>
          <p:cNvSpPr/>
          <p:nvPr/>
        </p:nvSpPr>
        <p:spPr>
          <a:xfrm>
            <a:off x="1062532" y="843660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6" name="Freeform 3566"/>
          <p:cNvSpPr/>
          <p:nvPr/>
        </p:nvSpPr>
        <p:spPr>
          <a:xfrm>
            <a:off x="1062532" y="86118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7" name="Freeform 3567"/>
          <p:cNvSpPr/>
          <p:nvPr/>
        </p:nvSpPr>
        <p:spPr>
          <a:xfrm>
            <a:off x="1062532" y="878712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8" name="Freeform 3568"/>
          <p:cNvSpPr/>
          <p:nvPr/>
        </p:nvSpPr>
        <p:spPr>
          <a:xfrm>
            <a:off x="1062532" y="8962390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9" name="Freeform 3569"/>
          <p:cNvSpPr/>
          <p:nvPr/>
        </p:nvSpPr>
        <p:spPr>
          <a:xfrm>
            <a:off x="1062532" y="913764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0" name="Freeform 3570"/>
          <p:cNvSpPr/>
          <p:nvPr/>
        </p:nvSpPr>
        <p:spPr>
          <a:xfrm>
            <a:off x="1062532" y="931285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1" name="Freeform 3571"/>
          <p:cNvSpPr/>
          <p:nvPr/>
        </p:nvSpPr>
        <p:spPr>
          <a:xfrm>
            <a:off x="1062532" y="948811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2" name="Rectangle 357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54 </a:t>
            </a:r>
          </a:p>
        </p:txBody>
      </p:sp>
      <p:sp>
        <p:nvSpPr>
          <p:cNvPr id="3573" name="Rectangle 357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574" name="Rectangle 3574"/>
          <p:cNvSpPr/>
          <p:nvPr/>
        </p:nvSpPr>
        <p:spPr>
          <a:xfrm>
            <a:off x="1080820" y="871361"/>
            <a:ext cx="5436133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ello, pero las posibilidades que le abre la reforma a la parte empresarial para la adopción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unilateral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decisiones</a:t>
            </a:r>
            <a:r>
              <a:rPr lang="en-US" sz="1200" b="0" i="0" spc="2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</a:t>
            </a:r>
            <a:r>
              <a:rPr lang="en-US" sz="1200" b="0" i="0" spc="2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hace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</a:t>
            </a:r>
            <a:r>
              <a:rPr lang="en-US" sz="1200" b="0" i="0" spc="2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algo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escéptico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uso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2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mecanismos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alternativos en el próximo futuro).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75" name="Rectangle 3575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576" name="Rectangle 3576"/>
          <p:cNvSpPr/>
          <p:nvPr/>
        </p:nvSpPr>
        <p:spPr>
          <a:xfrm>
            <a:off x="1080820" y="1572656"/>
            <a:ext cx="5438444" cy="30069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…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e)</a:t>
            </a:r>
            <a:r>
              <a:rPr lang="en-US" sz="1200" b="0" i="0" spc="-5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-5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fin,</a:t>
            </a:r>
            <a:r>
              <a:rPr lang="en-US" sz="1200" b="0" i="0" spc="-5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desaparece,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aunque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forma</a:t>
            </a:r>
            <a:r>
              <a:rPr lang="en-US" sz="1200" b="0" i="0" spc="-5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limitada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-5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-5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amplitu</a:t>
            </a:r>
            <a:r>
              <a:rPr lang="en-US" sz="1200" b="0" i="0" spc="-12" baseline="0" dirty="0">
                <a:latin typeface="TimesNewRomanPSMT"/>
              </a:rPr>
              <a:t>d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plazo</a:t>
            </a:r>
            <a:r>
              <a:rPr lang="en-US" sz="1200" b="0" i="0" spc="-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duración,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la llamada “ultraactividad” del convenio, es decir el mantenimiento de la </a:t>
            </a:r>
            <a:r>
              <a:rPr lang="en-US" sz="1200" b="0" i="0" spc="0" baseline="0" dirty="0">
                <a:latin typeface="Times New Roman"/>
              </a:rPr>
              <a:t>vigencia de 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cláusulas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normativas</a:t>
            </a:r>
            <a:r>
              <a:rPr lang="en-US" sz="1200" b="0" i="0" spc="2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mientras</a:t>
            </a:r>
            <a:r>
              <a:rPr lang="en-US" sz="1200" b="0" i="0" spc="2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pacto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contrario,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acogiendo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reivindicaciones más fuertemente planteada por las organizaciones empresariales y 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sectores jurídicos y económicos vinculados al mundo empresarial. Las partes tienen 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máximo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dos</a:t>
            </a:r>
            <a:r>
              <a:rPr lang="en-US" sz="1200" b="0" i="0" spc="5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años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(NOTA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ERT: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REBAJADO</a:t>
            </a:r>
            <a:r>
              <a:rPr lang="en-US" sz="1200" b="0" i="0" spc="5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UNO</a:t>
            </a:r>
            <a:r>
              <a:rPr lang="en-US" sz="1200" b="0" i="0" spc="5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ENM</a:t>
            </a:r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ENDA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INCORPORADA A LA LEY 3/2012) para llegar a un nuevo acuerdo desde la denuncia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fuere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aplicación,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transcurrido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decisión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arbitral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</a:t>
            </a:r>
            <a:r>
              <a:rPr lang="en-US" sz="1200" b="0" i="0" spc="0" baseline="0" dirty="0">
                <a:latin typeface="TimesNewRomanPSMT"/>
              </a:rPr>
              <a:t>ue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</a:t>
            </a:r>
            <a:r>
              <a:rPr lang="en-US" sz="1200" b="0" i="0" spc="1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sustituya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perderá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su</a:t>
            </a:r>
            <a:r>
              <a:rPr lang="en-US" sz="1200" b="0" i="0" spc="17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vigencia</a:t>
            </a:r>
            <a:r>
              <a:rPr lang="en-US" sz="1200" b="0" i="0" spc="17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“y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aplicará,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si</a:t>
            </a:r>
            <a:r>
              <a:rPr lang="en-US" sz="1200" b="0" i="0" spc="18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</a:t>
            </a:r>
            <a:r>
              <a:rPr lang="en-US" sz="1200" b="0" i="0" spc="1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hubiere,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convenio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colectivo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ámbito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superior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sea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aplicación”.</a:t>
            </a:r>
            <a:r>
              <a:rPr lang="en-US" sz="1200" b="0" i="0" spc="-2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</a:t>
            </a:r>
            <a:r>
              <a:rPr lang="en-US" sz="1200" b="0" i="0" spc="-2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dicho</a:t>
            </a:r>
            <a:r>
              <a:rPr lang="en-US" sz="1200" b="0" i="0" spc="-2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otra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forma</a:t>
            </a:r>
            <a:r>
              <a:rPr lang="en-US" sz="1200" b="0" i="0" spc="-2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clara, si no lo hubiera será de aplicación la normativa laboral legal, que por si alguien no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lo recuerda sólo regula en materia salarial el Salario Mínimo </a:t>
            </a:r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nterprofesional y el resto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lo deja a la negociación colectiva. Se entiende la importancia del cambio sin duda, qu</a:t>
            </a:r>
            <a:r>
              <a:rPr lang="en-US" sz="1200" b="0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requerirá de esfuerzos importantes de las partes negociadoras, y mucho más de la parte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 los trabajadores en numerosas ocasiones, para llegar a un acuerdo antes de la posibl</a:t>
            </a:r>
            <a:r>
              <a:rPr lang="en-US" sz="1200" b="0" i="0" spc="-15" baseline="0" dirty="0"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“caída al vacío convencional” en la regulación de las relaciones de trabajo en el sector 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77" name="Rectangle 3577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578" name="Rectangle 3578"/>
          <p:cNvSpPr/>
          <p:nvPr/>
        </p:nvSpPr>
        <p:spPr>
          <a:xfrm>
            <a:off x="1080820" y="4727717"/>
            <a:ext cx="5438063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B)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Tres</a:t>
            </a:r>
            <a:r>
              <a:rPr lang="en-US" sz="1200" b="0" i="0" spc="-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años</a:t>
            </a:r>
            <a:r>
              <a:rPr lang="en-US" sz="1200" b="0" i="0" spc="-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más</a:t>
            </a:r>
            <a:r>
              <a:rPr lang="en-US" sz="1200" b="0" i="0" spc="-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tardes</a:t>
            </a:r>
            <a:r>
              <a:rPr lang="en-US" sz="1200" b="0" i="0" spc="-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(23</a:t>
            </a:r>
            <a:r>
              <a:rPr lang="en-US" sz="1200" b="0" i="0" spc="-3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julio</a:t>
            </a:r>
            <a:r>
              <a:rPr lang="en-US" sz="1200" b="0" i="0" spc="-3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2015),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respondí</a:t>
            </a:r>
            <a:r>
              <a:rPr lang="en-US" sz="1200" b="0" i="0" spc="-3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estos</a:t>
            </a:r>
            <a:r>
              <a:rPr lang="en-US" sz="1200" b="0" i="0" spc="-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términos</a:t>
            </a:r>
            <a:r>
              <a:rPr lang="en-US" sz="1200" b="0" i="0" spc="-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dos</a:t>
            </a:r>
            <a:r>
              <a:rPr lang="en-US" sz="1200" b="0" i="0" spc="-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preguntas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formuladas en una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entrevista realizada por la Revista de Trabajo y Seguridad Social.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</a:p>
        </p:txBody>
      </p:sp>
      <p:sp>
        <p:nvSpPr>
          <p:cNvPr id="3579" name="Rectangle 3579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580" name="Rectangle 3580"/>
          <p:cNvSpPr/>
          <p:nvPr/>
        </p:nvSpPr>
        <p:spPr>
          <a:xfrm>
            <a:off x="1080820" y="5253497"/>
            <a:ext cx="5437835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Pregunta: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reforma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</a:t>
            </a:r>
            <a:r>
              <a:rPr lang="en-US" sz="1200" b="0" i="0" spc="3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realizada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través</a:t>
            </a:r>
            <a:r>
              <a:rPr lang="en-US" sz="1200" b="0" i="0" spc="28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2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Real</a:t>
            </a:r>
            <a:r>
              <a:rPr lang="en-US" sz="1200" b="0" i="0" spc="2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Decreto-Ley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3/2012</a:t>
            </a:r>
            <a:r>
              <a:rPr lang="en-US" sz="1200" b="0" i="0" spc="2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posterior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tramitación como Ley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3/2012 de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medi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as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urgentes</a:t>
            </a:r>
            <a:r>
              <a:rPr lang="en-US" sz="1200" b="0" i="0" spc="-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para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reforma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 mercado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</a:t>
            </a:r>
            <a:r>
              <a:rPr lang="en-US" sz="1200" b="0" i="0" spc="10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tenía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10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finalidad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consecución</a:t>
            </a:r>
            <a:r>
              <a:rPr lang="en-US" sz="1200" b="0" i="0" spc="10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flexibilidad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interna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10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relaciones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laborales</a:t>
            </a:r>
            <a:r>
              <a:rPr lang="en-US" sz="1200" b="0" i="0" spc="-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-5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alternativa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-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destrucción</a:t>
            </a:r>
            <a:r>
              <a:rPr lang="en-US" sz="1200" b="0" i="0" spc="-7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empleo,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-7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permitiera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-7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empresas</a:t>
            </a:r>
            <a:r>
              <a:rPr lang="en-US" sz="1200" b="0" i="0" spc="-7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hacer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frente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20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oscilaciones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demanda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mediante</a:t>
            </a:r>
            <a:r>
              <a:rPr lang="en-US" sz="1200" b="0" i="0" spc="2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mecanismos</a:t>
            </a:r>
            <a:r>
              <a:rPr lang="en-US" sz="1200" b="0" i="0" spc="20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20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reducciones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temporales de salario o de jornada con los que se evitara el despido.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81" name="Rectangle 3581"/>
          <p:cNvSpPr/>
          <p:nvPr/>
        </p:nvSpPr>
        <p:spPr>
          <a:xfrm>
            <a:off x="1080820" y="63053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582" name="Rectangle 3582"/>
          <p:cNvSpPr/>
          <p:nvPr/>
        </p:nvSpPr>
        <p:spPr>
          <a:xfrm>
            <a:off x="1080820" y="6480571"/>
            <a:ext cx="275115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¿Cree usted que la misma se ha conseguido?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83" name="Rectangle 3583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1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584" name="Rectangle 3584"/>
          <p:cNvSpPr/>
          <p:nvPr/>
        </p:nvSpPr>
        <p:spPr>
          <a:xfrm>
            <a:off x="1080820" y="6831091"/>
            <a:ext cx="707085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1" spc="0" baseline="0" dirty="0">
                <a:solidFill>
                  <a:srgbClr val="222222"/>
                </a:solidFill>
                <a:latin typeface="Times New Roman"/>
              </a:rPr>
              <a:t>Respuesta: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85" name="Rectangle 3585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586" name="Rectangle 3586"/>
          <p:cNvSpPr/>
          <p:nvPr/>
        </p:nvSpPr>
        <p:spPr>
          <a:xfrm>
            <a:off x="1080820" y="7181611"/>
            <a:ext cx="5285740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Más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allá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 debate estrictamente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jurídico,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 queda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cerrado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sentencias</a:t>
            </a:r>
            <a:r>
              <a:rPr lang="en-US" sz="1200" b="0" i="0" spc="-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TC que validan la reforma laboral, como lo demuestran a mi parecer los contundentes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votos particulares emitidos por tres magistrados en sentido radicalmente contrario a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tesis de la mayoría del TC, cabe plantearse si las medidas estrella de la reforma han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servido para fortalecer la cohesión social en el ámbito de las relaciones de trabajo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generar la creación de empleo estable y de calidad.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587" name="Rectangle 3587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588" name="Rectangle 3588"/>
          <p:cNvSpPr/>
          <p:nvPr/>
        </p:nvSpPr>
        <p:spPr>
          <a:xfrm>
            <a:off x="1080820" y="8408812"/>
            <a:ext cx="5283885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 es a mi parecer que se transite por esa vía con el establecimiento de un período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prueba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un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año</a:t>
            </a:r>
            <a:r>
              <a:rPr lang="en-US" sz="1200" b="0" i="0" spc="27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“en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todo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caso”,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separa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su</a:t>
            </a:r>
            <a:r>
              <a:rPr lang="en-US" sz="1200" b="0" i="0" spc="26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duración</a:t>
            </a:r>
            <a:r>
              <a:rPr lang="en-US" sz="1200" b="0" i="0" spc="26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del</a:t>
            </a:r>
            <a:r>
              <a:rPr lang="en-US" sz="1200" b="0" i="0" spc="26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período</a:t>
            </a:r>
            <a:r>
              <a:rPr lang="en-US" sz="1200" b="0" i="0" spc="27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realmente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requerido para demostrar las aptitudes y conocimiento de la persona trabajadora y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</a:t>
            </a:r>
            <a:r>
              <a:rPr lang="en-US" sz="1200" b="0" i="0" spc="15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convierta</a:t>
            </a:r>
            <a:r>
              <a:rPr lang="en-US" sz="1200" b="0" i="0" spc="15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una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medida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tendente</a:t>
            </a:r>
            <a:r>
              <a:rPr lang="en-US" sz="1200" b="0" i="0" spc="15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facilitar</a:t>
            </a:r>
            <a:r>
              <a:rPr lang="en-US" sz="1200" b="0" i="0" spc="1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viabilidad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jurídica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decisión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empresarial;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tampoco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potenciación</a:t>
            </a:r>
            <a:r>
              <a:rPr lang="en-US" sz="1200" b="0" i="0" spc="2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negociación</a:t>
            </a:r>
            <a:r>
              <a:rPr lang="en-US" sz="1200" b="0" i="0" spc="2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colectiva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empresa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detrimento</a:t>
            </a:r>
            <a:r>
              <a:rPr lang="en-US" sz="1200" b="0" i="0" spc="11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(podrá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afirmarse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ciertamente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jurídico,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pero</a:t>
            </a:r>
            <a:r>
              <a:rPr lang="en-US" sz="1200" b="0" i="0" spc="1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sí</a:t>
            </a:r>
            <a:r>
              <a:rPr lang="en-US" sz="1200" b="0" i="0" spc="1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relevante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desde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punto de vista fáctico) de la negociación sectorial, reclamada recientemente por cierto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Freeform 3589"/>
          <p:cNvSpPr/>
          <p:nvPr/>
        </p:nvSpPr>
        <p:spPr>
          <a:xfrm>
            <a:off x="1062532" y="89915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0" name="Freeform 3590"/>
          <p:cNvSpPr/>
          <p:nvPr/>
        </p:nvSpPr>
        <p:spPr>
          <a:xfrm>
            <a:off x="1062532" y="1074369"/>
            <a:ext cx="5284597" cy="175564"/>
          </a:xfrm>
          <a:custGeom>
            <a:avLst/>
            <a:gdLst/>
            <a:ahLst/>
            <a:cxnLst/>
            <a:rect l="0" t="0" r="0" b="0"/>
            <a:pathLst>
              <a:path w="5284597" h="175564">
                <a:moveTo>
                  <a:pt x="0" y="175564"/>
                </a:moveTo>
                <a:lnTo>
                  <a:pt x="5284597" y="175564"/>
                </a:lnTo>
                <a:lnTo>
                  <a:pt x="52845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1" name="Freeform 3591"/>
          <p:cNvSpPr/>
          <p:nvPr/>
        </p:nvSpPr>
        <p:spPr>
          <a:xfrm>
            <a:off x="1062532" y="124993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2" name="Freeform 3592"/>
          <p:cNvSpPr/>
          <p:nvPr/>
        </p:nvSpPr>
        <p:spPr>
          <a:xfrm>
            <a:off x="1062532" y="142519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3" name="Freeform 3593"/>
          <p:cNvSpPr/>
          <p:nvPr/>
        </p:nvSpPr>
        <p:spPr>
          <a:xfrm>
            <a:off x="1062532" y="16004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4" name="Freeform 3594"/>
          <p:cNvSpPr/>
          <p:nvPr/>
        </p:nvSpPr>
        <p:spPr>
          <a:xfrm>
            <a:off x="1062532" y="17757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5" name="Freeform 3595"/>
          <p:cNvSpPr/>
          <p:nvPr/>
        </p:nvSpPr>
        <p:spPr>
          <a:xfrm>
            <a:off x="1062532" y="195097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6" name="Freeform 3596"/>
          <p:cNvSpPr/>
          <p:nvPr/>
        </p:nvSpPr>
        <p:spPr>
          <a:xfrm>
            <a:off x="1062532" y="212623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7" name="Freeform 3597"/>
          <p:cNvSpPr/>
          <p:nvPr/>
        </p:nvSpPr>
        <p:spPr>
          <a:xfrm>
            <a:off x="1062532" y="230149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8" name="Freeform 3598"/>
          <p:cNvSpPr/>
          <p:nvPr/>
        </p:nvSpPr>
        <p:spPr>
          <a:xfrm>
            <a:off x="1062532" y="24767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9" name="Freeform 3599"/>
          <p:cNvSpPr/>
          <p:nvPr/>
        </p:nvSpPr>
        <p:spPr>
          <a:xfrm>
            <a:off x="1062532" y="26520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0" name="Freeform 3600"/>
          <p:cNvSpPr/>
          <p:nvPr/>
        </p:nvSpPr>
        <p:spPr>
          <a:xfrm>
            <a:off x="1062532" y="282727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1" name="Freeform 3601"/>
          <p:cNvSpPr/>
          <p:nvPr/>
        </p:nvSpPr>
        <p:spPr>
          <a:xfrm>
            <a:off x="1062532" y="300253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2" name="Freeform 3602"/>
          <p:cNvSpPr/>
          <p:nvPr/>
        </p:nvSpPr>
        <p:spPr>
          <a:xfrm>
            <a:off x="1062532" y="317779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3" name="Freeform 3603"/>
          <p:cNvSpPr/>
          <p:nvPr/>
        </p:nvSpPr>
        <p:spPr>
          <a:xfrm>
            <a:off x="1062532" y="33530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4" name="Freeform 3604"/>
          <p:cNvSpPr/>
          <p:nvPr/>
        </p:nvSpPr>
        <p:spPr>
          <a:xfrm>
            <a:off x="1062532" y="3528389"/>
            <a:ext cx="5284597" cy="175565"/>
          </a:xfrm>
          <a:custGeom>
            <a:avLst/>
            <a:gdLst/>
            <a:ahLst/>
            <a:cxnLst/>
            <a:rect l="0" t="0" r="0" b="0"/>
            <a:pathLst>
              <a:path w="5284597" h="175565">
                <a:moveTo>
                  <a:pt x="0" y="175565"/>
                </a:moveTo>
                <a:lnTo>
                  <a:pt x="5284597" y="175565"/>
                </a:lnTo>
                <a:lnTo>
                  <a:pt x="52845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5" name="Freeform 3605"/>
          <p:cNvSpPr/>
          <p:nvPr/>
        </p:nvSpPr>
        <p:spPr>
          <a:xfrm>
            <a:off x="1062532" y="370395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6" name="Freeform 3606"/>
          <p:cNvSpPr/>
          <p:nvPr/>
        </p:nvSpPr>
        <p:spPr>
          <a:xfrm>
            <a:off x="1062532" y="387921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7" name="Freeform 3607"/>
          <p:cNvSpPr/>
          <p:nvPr/>
        </p:nvSpPr>
        <p:spPr>
          <a:xfrm>
            <a:off x="1062532" y="405447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8" name="Freeform 3608"/>
          <p:cNvSpPr/>
          <p:nvPr/>
        </p:nvSpPr>
        <p:spPr>
          <a:xfrm>
            <a:off x="1062532" y="422973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9" name="Freeform 3609"/>
          <p:cNvSpPr/>
          <p:nvPr/>
        </p:nvSpPr>
        <p:spPr>
          <a:xfrm>
            <a:off x="1062532" y="440499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0" name="Freeform 3610"/>
          <p:cNvSpPr/>
          <p:nvPr/>
        </p:nvSpPr>
        <p:spPr>
          <a:xfrm>
            <a:off x="1062532" y="45802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1" name="Freeform 3611"/>
          <p:cNvSpPr/>
          <p:nvPr/>
        </p:nvSpPr>
        <p:spPr>
          <a:xfrm>
            <a:off x="1062532" y="47555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2" name="Freeform 3612"/>
          <p:cNvSpPr/>
          <p:nvPr/>
        </p:nvSpPr>
        <p:spPr>
          <a:xfrm>
            <a:off x="1062532" y="493077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3" name="Freeform 3613"/>
          <p:cNvSpPr/>
          <p:nvPr/>
        </p:nvSpPr>
        <p:spPr>
          <a:xfrm>
            <a:off x="1062532" y="510603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4" name="Freeform 3614"/>
          <p:cNvSpPr/>
          <p:nvPr/>
        </p:nvSpPr>
        <p:spPr>
          <a:xfrm>
            <a:off x="1062532" y="528129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5" name="Freeform 3615"/>
          <p:cNvSpPr/>
          <p:nvPr/>
        </p:nvSpPr>
        <p:spPr>
          <a:xfrm>
            <a:off x="1062532" y="54565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6" name="Freeform 3616"/>
          <p:cNvSpPr/>
          <p:nvPr/>
        </p:nvSpPr>
        <p:spPr>
          <a:xfrm>
            <a:off x="1062532" y="56318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7" name="Freeform 3617"/>
          <p:cNvSpPr/>
          <p:nvPr/>
        </p:nvSpPr>
        <p:spPr>
          <a:xfrm>
            <a:off x="1062532" y="5807024"/>
            <a:ext cx="5284597" cy="175564"/>
          </a:xfrm>
          <a:custGeom>
            <a:avLst/>
            <a:gdLst/>
            <a:ahLst/>
            <a:cxnLst/>
            <a:rect l="0" t="0" r="0" b="0"/>
            <a:pathLst>
              <a:path w="5284597" h="175564">
                <a:moveTo>
                  <a:pt x="0" y="175564"/>
                </a:moveTo>
                <a:lnTo>
                  <a:pt x="5284597" y="175564"/>
                </a:lnTo>
                <a:lnTo>
                  <a:pt x="52845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8" name="Freeform 3618"/>
          <p:cNvSpPr/>
          <p:nvPr/>
        </p:nvSpPr>
        <p:spPr>
          <a:xfrm>
            <a:off x="1062532" y="598258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9" name="Freeform 3619"/>
          <p:cNvSpPr/>
          <p:nvPr/>
        </p:nvSpPr>
        <p:spPr>
          <a:xfrm>
            <a:off x="1062532" y="61578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0" name="Freeform 3620"/>
          <p:cNvSpPr/>
          <p:nvPr/>
        </p:nvSpPr>
        <p:spPr>
          <a:xfrm>
            <a:off x="1062532" y="633310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1" name="Freeform 3621"/>
          <p:cNvSpPr/>
          <p:nvPr/>
        </p:nvSpPr>
        <p:spPr>
          <a:xfrm>
            <a:off x="1062532" y="65083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2" name="Freeform 3622"/>
          <p:cNvSpPr/>
          <p:nvPr/>
        </p:nvSpPr>
        <p:spPr>
          <a:xfrm>
            <a:off x="1062532" y="668362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3" name="Freeform 3623"/>
          <p:cNvSpPr/>
          <p:nvPr/>
        </p:nvSpPr>
        <p:spPr>
          <a:xfrm>
            <a:off x="1062532" y="685888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4" name="Freeform 3624"/>
          <p:cNvSpPr/>
          <p:nvPr/>
        </p:nvSpPr>
        <p:spPr>
          <a:xfrm>
            <a:off x="1062532" y="70341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5" name="Freeform 3625"/>
          <p:cNvSpPr/>
          <p:nvPr/>
        </p:nvSpPr>
        <p:spPr>
          <a:xfrm>
            <a:off x="1062532" y="720940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6" name="Freeform 3626"/>
          <p:cNvSpPr/>
          <p:nvPr/>
        </p:nvSpPr>
        <p:spPr>
          <a:xfrm>
            <a:off x="1062532" y="73846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7" name="Freeform 3627"/>
          <p:cNvSpPr/>
          <p:nvPr/>
        </p:nvSpPr>
        <p:spPr>
          <a:xfrm>
            <a:off x="1062532" y="755992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8" name="Freeform 3628"/>
          <p:cNvSpPr/>
          <p:nvPr/>
        </p:nvSpPr>
        <p:spPr>
          <a:xfrm>
            <a:off x="1062532" y="773518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9" name="Freeform 3629"/>
          <p:cNvSpPr/>
          <p:nvPr/>
        </p:nvSpPr>
        <p:spPr>
          <a:xfrm>
            <a:off x="1062532" y="79104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0" name="Freeform 3630"/>
          <p:cNvSpPr/>
          <p:nvPr/>
        </p:nvSpPr>
        <p:spPr>
          <a:xfrm>
            <a:off x="1062532" y="8085785"/>
            <a:ext cx="5284597" cy="175565"/>
          </a:xfrm>
          <a:custGeom>
            <a:avLst/>
            <a:gdLst/>
            <a:ahLst/>
            <a:cxnLst/>
            <a:rect l="0" t="0" r="0" b="0"/>
            <a:pathLst>
              <a:path w="5284597" h="175565">
                <a:moveTo>
                  <a:pt x="0" y="175565"/>
                </a:moveTo>
                <a:lnTo>
                  <a:pt x="5284597" y="175565"/>
                </a:lnTo>
                <a:lnTo>
                  <a:pt x="52845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1" name="Freeform 3631"/>
          <p:cNvSpPr/>
          <p:nvPr/>
        </p:nvSpPr>
        <p:spPr>
          <a:xfrm>
            <a:off x="1062532" y="8261350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2" name="Freeform 3632"/>
          <p:cNvSpPr/>
          <p:nvPr/>
        </p:nvSpPr>
        <p:spPr>
          <a:xfrm>
            <a:off x="1062532" y="843660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3" name="Freeform 3633"/>
          <p:cNvSpPr/>
          <p:nvPr/>
        </p:nvSpPr>
        <p:spPr>
          <a:xfrm>
            <a:off x="1062532" y="86118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4" name="Freeform 3634"/>
          <p:cNvSpPr/>
          <p:nvPr/>
        </p:nvSpPr>
        <p:spPr>
          <a:xfrm>
            <a:off x="1062532" y="878712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5" name="Freeform 3635"/>
          <p:cNvSpPr/>
          <p:nvPr/>
        </p:nvSpPr>
        <p:spPr>
          <a:xfrm>
            <a:off x="1062532" y="8962390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6" name="Freeform 3636"/>
          <p:cNvSpPr/>
          <p:nvPr/>
        </p:nvSpPr>
        <p:spPr>
          <a:xfrm>
            <a:off x="1062532" y="913764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7" name="Freeform 3637"/>
          <p:cNvSpPr/>
          <p:nvPr/>
        </p:nvSpPr>
        <p:spPr>
          <a:xfrm>
            <a:off x="1062532" y="931285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8" name="Freeform 3638"/>
          <p:cNvSpPr/>
          <p:nvPr/>
        </p:nvSpPr>
        <p:spPr>
          <a:xfrm>
            <a:off x="1062532" y="948811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9" name="Rectangle 363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55 </a:t>
            </a:r>
          </a:p>
        </p:txBody>
      </p:sp>
      <p:sp>
        <p:nvSpPr>
          <p:cNvPr id="3640" name="Rectangle 364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641" name="Rectangle 3641"/>
          <p:cNvSpPr/>
          <p:nvPr/>
        </p:nvSpPr>
        <p:spPr>
          <a:xfrm>
            <a:off x="1080820" y="871361"/>
            <a:ext cx="5284165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OCDE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-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vía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más</a:t>
            </a:r>
            <a:r>
              <a:rPr lang="en-US" sz="1200" b="0" i="0" spc="-4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adecuada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regulación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condiciones</a:t>
            </a:r>
            <a:r>
              <a:rPr lang="en-US" sz="1200" b="0" i="0" spc="-4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salariales;</a:t>
            </a:r>
            <a:r>
              <a:rPr lang="en-US" sz="1200" b="0" i="0" spc="-4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qué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decir</a:t>
            </a:r>
            <a:r>
              <a:rPr lang="en-US" sz="1200" b="0" i="0" spc="15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pretendido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margen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flexibilidad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extinción</a:t>
            </a:r>
            <a:r>
              <a:rPr lang="en-US" sz="1200" b="0" i="0" spc="15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contrato</a:t>
            </a:r>
            <a:r>
              <a:rPr lang="en-US" sz="1200" b="0" i="0" spc="16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causas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objetivas,</a:t>
            </a:r>
            <a:r>
              <a:rPr lang="en-US" sz="1200" b="0" i="0" spc="1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individual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colectivo,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parecía</a:t>
            </a:r>
            <a:r>
              <a:rPr lang="en-US" sz="1200" b="0" i="0" spc="18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querer</a:t>
            </a:r>
            <a:r>
              <a:rPr lang="en-US" sz="1200" b="0" i="0" spc="18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abandonar</a:t>
            </a:r>
            <a:r>
              <a:rPr lang="en-US" sz="1200" b="0" i="0" spc="18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juicio</a:t>
            </a:r>
            <a:r>
              <a:rPr lang="en-US" sz="1200" b="0" i="0" spc="1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222222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razonabilidad de la decisión empresarial y que no ha sido así, al menos parcialmente,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22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ya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he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indicado,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intervención</a:t>
            </a:r>
            <a:r>
              <a:rPr lang="en-US" sz="1200" b="0" i="0" spc="22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2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tribunales</a:t>
            </a:r>
            <a:r>
              <a:rPr lang="en-US" sz="1200" b="0" i="0" spc="2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laborales</a:t>
            </a:r>
            <a:r>
              <a:rPr lang="en-US" sz="1200" b="0" i="0" spc="2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objeto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garantizar tanto el cumplimiento de su función de juzgar y hacer ejecutar lo juzgad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22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24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respeto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</a:t>
            </a:r>
            <a:r>
              <a:rPr lang="en-US" sz="1200" b="0" i="0" spc="22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derecho</a:t>
            </a:r>
            <a:r>
              <a:rPr lang="en-US" sz="1200" b="0" i="0" spc="23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tutela</a:t>
            </a:r>
            <a:r>
              <a:rPr lang="en-US" sz="1200" b="0" i="0" spc="2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judicial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efectiva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24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cumplimiento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normativa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internacional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europea;</a:t>
            </a:r>
            <a:r>
              <a:rPr lang="en-US" sz="1200" b="0" i="0" spc="-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desregulación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contrato</a:t>
            </a:r>
            <a:r>
              <a:rPr lang="en-US" sz="1200" b="0" i="0" spc="-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tiempo</a:t>
            </a:r>
            <a:r>
              <a:rPr lang="en-US" sz="1200" b="0" i="0" spc="-3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parcial</a:t>
            </a:r>
            <a:r>
              <a:rPr lang="en-US" sz="1200" b="0" i="0" spc="-3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30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impacto</a:t>
            </a:r>
            <a:r>
              <a:rPr lang="en-US" sz="1200" b="0" i="0" spc="30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ello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tiene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sobre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3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respeto</a:t>
            </a:r>
            <a:r>
              <a:rPr lang="en-US" sz="1200" b="0" i="0" spc="30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jornada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trabajo</a:t>
            </a:r>
            <a:r>
              <a:rPr lang="en-US" sz="1200" b="0" i="0" spc="30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pactada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29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distribución.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42" name="Rectangle 3642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643" name="Rectangle 3643"/>
          <p:cNvSpPr/>
          <p:nvPr/>
        </p:nvSpPr>
        <p:spPr>
          <a:xfrm>
            <a:off x="1080820" y="2799476"/>
            <a:ext cx="5284317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 transita por la vía de la cohesión social una norma que amplía considerablemente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poder</a:t>
            </a:r>
            <a:r>
              <a:rPr lang="en-US" sz="1200" b="0" i="0" spc="1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decisión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unilateral</a:t>
            </a:r>
            <a:r>
              <a:rPr lang="en-US" sz="1200" b="0" i="0" spc="12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empleador</a:t>
            </a:r>
            <a:r>
              <a:rPr lang="en-US" sz="1200" b="0" i="0" spc="1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modificación</a:t>
            </a:r>
            <a:r>
              <a:rPr lang="en-US" sz="1200" b="0" i="0" spc="12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condicione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contractuales</a:t>
            </a:r>
            <a:r>
              <a:rPr lang="en-US" sz="1200" b="0" i="0" spc="-4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convierte</a:t>
            </a:r>
            <a:r>
              <a:rPr lang="en-US" sz="1200" b="0" i="0" spc="-3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-4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acuerdos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pactos</a:t>
            </a:r>
            <a:r>
              <a:rPr lang="en-US" sz="1200" b="0" i="0" spc="-4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empresa</a:t>
            </a:r>
            <a:r>
              <a:rPr lang="en-US" sz="1200" b="0" i="0" spc="-3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textos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valor</a:t>
            </a:r>
            <a:r>
              <a:rPr lang="en-US" sz="1200" b="0" i="0" spc="-5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jurídico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muy disminuido.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Porque,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insisto, las</a:t>
            </a:r>
            <a:r>
              <a:rPr lang="en-US" sz="1200" b="0" i="0" spc="-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reformas</a:t>
            </a:r>
            <a:r>
              <a:rPr lang="en-US" sz="1200" b="0" i="0" spc="-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laborales,</a:t>
            </a:r>
            <a:r>
              <a:rPr lang="en-US" sz="1200" b="0" i="0" spc="-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todas</a:t>
            </a:r>
            <a:r>
              <a:rPr lang="en-US" sz="1200" b="0" i="0" spc="-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ellas,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han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 servir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fortalecer</a:t>
            </a:r>
            <a:r>
              <a:rPr lang="en-US" sz="1200" b="0" i="0" spc="19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cohesión</a:t>
            </a:r>
            <a:r>
              <a:rPr lang="en-US" sz="1200" b="0" i="0" spc="2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social,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ello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servirá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ayudará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también</a:t>
            </a:r>
            <a:r>
              <a:rPr lang="en-US" sz="1200" b="0" i="0" spc="2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creación</a:t>
            </a:r>
            <a:r>
              <a:rPr lang="en-US" sz="1200" b="0" i="0" spc="20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empleo, aunque no sustituirá las decisiones de política económica necesarias para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ello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sea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posible.</a:t>
            </a:r>
            <a:r>
              <a:rPr lang="en-US" sz="1200" b="0" i="0" spc="10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mi</a:t>
            </a:r>
            <a:r>
              <a:rPr lang="en-US" sz="1200" b="0" i="0" spc="11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parecer,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respeto</a:t>
            </a:r>
            <a:r>
              <a:rPr lang="en-US" sz="1200" b="0" i="0" spc="10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</a:t>
            </a:r>
            <a:r>
              <a:rPr lang="en-US" sz="1200" b="0" i="0" spc="12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criterio</a:t>
            </a:r>
            <a:r>
              <a:rPr lang="en-US" sz="1200" b="0" i="0" spc="10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TC,</a:t>
            </a:r>
            <a:r>
              <a:rPr lang="en-US" sz="1200" b="0" i="0" spc="10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hemos</a:t>
            </a:r>
            <a:r>
              <a:rPr lang="en-US" sz="1200" b="0" i="0" spc="11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ido</a:t>
            </a:r>
            <a:r>
              <a:rPr lang="en-US" sz="1200" b="0" i="0" spc="10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normativa española por este camino.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44" name="Rectangle 3644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645" name="Rectangle 3645"/>
          <p:cNvSpPr/>
          <p:nvPr/>
        </p:nvSpPr>
        <p:spPr>
          <a:xfrm>
            <a:off x="1080820" y="4377197"/>
            <a:ext cx="5285587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PREGUNTA: Un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tema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concreto de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reforma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ha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sido ampliamente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debatido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 la vigencia de los convenios colectivos regulada en el artículo 86.3 del Estatuto d</a:t>
            </a:r>
            <a:r>
              <a:rPr lang="en-US" sz="1200" b="0" i="0" spc="-17" baseline="0" dirty="0">
                <a:solidFill>
                  <a:srgbClr val="222222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35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Trabajadores.</a:t>
            </a:r>
            <a:r>
              <a:rPr lang="en-US" sz="1200" b="0" i="0" spc="3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Ley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3/2012</a:t>
            </a:r>
            <a:r>
              <a:rPr lang="en-US" sz="1200" b="0" i="0" spc="3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tiene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una</a:t>
            </a:r>
            <a:r>
              <a:rPr lang="en-US" sz="1200" b="0" i="0" spc="35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referencia</a:t>
            </a:r>
            <a:r>
              <a:rPr lang="en-US" sz="1200" b="0" i="0" spc="35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concreta</a:t>
            </a:r>
            <a:r>
              <a:rPr lang="en-US" sz="1200" b="0" i="0" spc="35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convenios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denunciados en la disposición transitoria cuarta.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46" name="Rectangle 3646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647" name="Rectangle 3647"/>
          <p:cNvSpPr/>
          <p:nvPr/>
        </p:nvSpPr>
        <p:spPr>
          <a:xfrm>
            <a:off x="1080820" y="5253497"/>
            <a:ext cx="5283885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 respecto a este asunto queríamos saber su opinión sobre dos recientes sentencias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 Tribunal Supremo que abordan la prórroga de la ultraactividad de los convenios: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fecha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22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diciembre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2014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(rec.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núm.</a:t>
            </a:r>
            <a:r>
              <a:rPr lang="en-US" sz="1200" b="0" i="0" spc="20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264/2014)</a:t>
            </a:r>
            <a:r>
              <a:rPr lang="en-US" sz="1200" b="0" i="0" spc="20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sobre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empresa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ATESE,</a:t>
            </a:r>
            <a:r>
              <a:rPr lang="en-US" sz="1200" b="0" i="0" spc="2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otra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17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marzo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2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2015</a:t>
            </a:r>
            <a:r>
              <a:rPr lang="en-US" sz="1200" b="0" i="0" spc="2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(rec.</a:t>
            </a:r>
            <a:r>
              <a:rPr lang="en-US" sz="1200" b="0" i="0" spc="23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núm.</a:t>
            </a:r>
            <a:r>
              <a:rPr lang="en-US" sz="1200" b="0" i="0" spc="22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233/2013)</a:t>
            </a:r>
            <a:r>
              <a:rPr lang="en-US" sz="1200" b="0" i="0" spc="2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sobre</a:t>
            </a:r>
            <a:r>
              <a:rPr lang="en-US" sz="1200" b="0" i="0" spc="23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convenio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colectivo de la empresa Air Nostrum.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48" name="Rectangle 3648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649" name="Rectangle 3649"/>
          <p:cNvSpPr/>
          <p:nvPr/>
        </p:nvSpPr>
        <p:spPr>
          <a:xfrm>
            <a:off x="1080820" y="6305311"/>
            <a:ext cx="5284622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relación</a:t>
            </a:r>
            <a:r>
              <a:rPr lang="en-US" sz="1200" b="0" i="0" spc="1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primera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(empresa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ATESE)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supuesto</a:t>
            </a:r>
            <a:r>
              <a:rPr lang="en-US" sz="1200" b="0" i="0" spc="19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hecho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planteaba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qué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ocurriría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caso</a:t>
            </a:r>
            <a:r>
              <a:rPr lang="en-US" sz="1200" b="0" i="0" spc="-4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expiración</a:t>
            </a:r>
            <a:r>
              <a:rPr lang="en-US" sz="1200" b="0" i="0" spc="-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vigencia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ultraactividad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cuando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existiera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convenio</a:t>
            </a:r>
            <a:r>
              <a:rPr lang="en-US" sz="1200" b="0" i="0" spc="4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4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ámbito</a:t>
            </a:r>
            <a:r>
              <a:rPr lang="en-US" sz="1200" b="0" i="0" spc="4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superior.</a:t>
            </a:r>
            <a:r>
              <a:rPr lang="en-US" sz="1200" b="0" i="0" spc="4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44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Alto</a:t>
            </a:r>
            <a:r>
              <a:rPr lang="en-US" sz="1200" b="0" i="0" spc="4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Tribunal</a:t>
            </a:r>
            <a:r>
              <a:rPr lang="en-US" sz="1200" b="0" i="0" spc="4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dictaminó</a:t>
            </a:r>
            <a:r>
              <a:rPr lang="en-US" sz="1200" b="0" i="0" spc="4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4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4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derechos</a:t>
            </a:r>
            <a:r>
              <a:rPr lang="en-US" sz="1200" b="0" i="0" spc="4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obligaciones</a:t>
            </a:r>
            <a:r>
              <a:rPr lang="en-US" sz="1200" b="0" i="0" spc="19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partes</a:t>
            </a:r>
            <a:r>
              <a:rPr lang="en-US" sz="1200" b="0" i="0" spc="19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venían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rigiendo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anterioridad</a:t>
            </a:r>
            <a:r>
              <a:rPr lang="en-US" sz="1200" b="0" i="0" spc="2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pérdida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vigencia</a:t>
            </a:r>
            <a:r>
              <a:rPr lang="en-US" sz="1200" b="0" i="0" spc="-1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del convenio colectivo</a:t>
            </a:r>
            <a:r>
              <a:rPr lang="en-US" sz="1200" b="0" i="0" spc="-1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deberían</a:t>
            </a:r>
            <a:r>
              <a:rPr lang="en-US" sz="1200" b="0" i="0" spc="-1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mantenerse,</a:t>
            </a:r>
            <a:r>
              <a:rPr lang="en-US" sz="1200" b="0" i="0" spc="-1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puesto que</a:t>
            </a:r>
            <a:r>
              <a:rPr lang="en-US" sz="1200" b="0" i="0" spc="-1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esas</a:t>
            </a:r>
            <a:r>
              <a:rPr lang="en-US" sz="1200" b="0" i="0" spc="-1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condiciones</a:t>
            </a:r>
            <a:r>
              <a:rPr lang="en-US" sz="1200" b="0" i="0" spc="-1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“ya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estaban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contractualizadas</a:t>
            </a:r>
            <a:r>
              <a:rPr lang="en-US" sz="1200" b="0" i="0" spc="28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desde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2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momento</a:t>
            </a:r>
            <a:r>
              <a:rPr lang="en-US" sz="1200" b="0" i="0" spc="2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creó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relación</a:t>
            </a:r>
            <a:r>
              <a:rPr lang="en-US" sz="1200" b="0" i="0" spc="28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jurídico-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laboral“.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50" name="Rectangle 3650"/>
          <p:cNvSpPr/>
          <p:nvPr/>
        </p:nvSpPr>
        <p:spPr>
          <a:xfrm>
            <a:off x="1080820" y="75321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651" name="Rectangle 3651"/>
          <p:cNvSpPr/>
          <p:nvPr/>
        </p:nvSpPr>
        <p:spPr>
          <a:xfrm>
            <a:off x="1080820" y="7707391"/>
            <a:ext cx="243873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¿Qué opinión le merece esta sentencia?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52" name="Rectangle 3652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1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653" name="Rectangle 3653"/>
          <p:cNvSpPr/>
          <p:nvPr/>
        </p:nvSpPr>
        <p:spPr>
          <a:xfrm>
            <a:off x="1080820" y="8057911"/>
            <a:ext cx="707085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1" spc="0" baseline="0" dirty="0">
                <a:solidFill>
                  <a:srgbClr val="222222"/>
                </a:solidFill>
                <a:latin typeface="Times New Roman"/>
              </a:rPr>
              <a:t>Respuesta: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654" name="Rectangle 3654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655" name="Rectangle 3655"/>
          <p:cNvSpPr/>
          <p:nvPr/>
        </p:nvSpPr>
        <p:spPr>
          <a:xfrm>
            <a:off x="1080820" y="8408812"/>
            <a:ext cx="5284901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una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sentencia</a:t>
            </a:r>
            <a:r>
              <a:rPr lang="en-US" sz="1200" b="0" i="0" spc="34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importante,</a:t>
            </a:r>
            <a:r>
              <a:rPr lang="en-US" sz="1200" b="0" i="0" spc="34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pero</a:t>
            </a:r>
            <a:r>
              <a:rPr lang="en-US" sz="1200" b="0" i="0" spc="34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conviene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recordar</a:t>
            </a:r>
            <a:r>
              <a:rPr lang="en-US" sz="1200" b="0" i="0" spc="34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resuelve</a:t>
            </a:r>
            <a:r>
              <a:rPr lang="en-US" sz="1200" b="0" i="0" spc="34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una</a:t>
            </a:r>
            <a:r>
              <a:rPr lang="en-US" sz="1200" b="0" i="0" spc="34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concreta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cuestión y en los términos en que fue planteada en la demanda ante el TSJ de las </a:t>
            </a:r>
            <a:r>
              <a:rPr lang="en-US" sz="1200" b="0" i="0" spc="-16" baseline="0" dirty="0">
                <a:solidFill>
                  <a:srgbClr val="222222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Baleares.</a:t>
            </a:r>
            <a:r>
              <a:rPr lang="en-US" sz="1200" b="0" i="0" spc="17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forma</a:t>
            </a:r>
            <a:r>
              <a:rPr lang="en-US" sz="1200" b="0" i="0" spc="17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muy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resumida,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pero</a:t>
            </a:r>
            <a:r>
              <a:rPr lang="en-US" sz="1200" b="0" i="0" spc="17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recoge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muy</a:t>
            </a:r>
            <a:r>
              <a:rPr lang="en-US" sz="1200" b="0" i="0" spc="18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bien</a:t>
            </a:r>
            <a:r>
              <a:rPr lang="en-US" sz="1200" b="0" i="0" spc="17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18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amplios</a:t>
            </a:r>
            <a:r>
              <a:rPr lang="en-US" sz="1200" b="0" i="0" spc="17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debates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doctrinales y las resoluciones judiciales de la AN, TSJ y JS dictadas hasta la fecha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 sentencia, la Sala advierte de la existencia de dos corrientes jurídicas respecto 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interpretación del</a:t>
            </a:r>
            <a:r>
              <a:rPr lang="en-US" sz="1200" b="0" i="0" spc="10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reformado artículo 86.3 d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 la LET, que</a:t>
            </a:r>
            <a:r>
              <a:rPr lang="en-US" sz="1200" b="0" i="0" spc="106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califica de “rupturistas”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“conservacionistas”, metiendo en el primer bloque a la doctrina y a las sentencias que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Freeform 3656"/>
          <p:cNvSpPr/>
          <p:nvPr/>
        </p:nvSpPr>
        <p:spPr>
          <a:xfrm>
            <a:off x="1062532" y="89915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7" name="Freeform 3657"/>
          <p:cNvSpPr/>
          <p:nvPr/>
        </p:nvSpPr>
        <p:spPr>
          <a:xfrm>
            <a:off x="1062532" y="1074369"/>
            <a:ext cx="5284597" cy="175564"/>
          </a:xfrm>
          <a:custGeom>
            <a:avLst/>
            <a:gdLst/>
            <a:ahLst/>
            <a:cxnLst/>
            <a:rect l="0" t="0" r="0" b="0"/>
            <a:pathLst>
              <a:path w="5284597" h="175564">
                <a:moveTo>
                  <a:pt x="0" y="175564"/>
                </a:moveTo>
                <a:lnTo>
                  <a:pt x="5284597" y="175564"/>
                </a:lnTo>
                <a:lnTo>
                  <a:pt x="52845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8" name="Freeform 3658"/>
          <p:cNvSpPr/>
          <p:nvPr/>
        </p:nvSpPr>
        <p:spPr>
          <a:xfrm>
            <a:off x="1062532" y="124993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9" name="Freeform 3659"/>
          <p:cNvSpPr/>
          <p:nvPr/>
        </p:nvSpPr>
        <p:spPr>
          <a:xfrm>
            <a:off x="1062532" y="142519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0" name="Freeform 3660"/>
          <p:cNvSpPr/>
          <p:nvPr/>
        </p:nvSpPr>
        <p:spPr>
          <a:xfrm>
            <a:off x="1062532" y="16004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1" name="Freeform 3661"/>
          <p:cNvSpPr/>
          <p:nvPr/>
        </p:nvSpPr>
        <p:spPr>
          <a:xfrm>
            <a:off x="1062532" y="17757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2" name="Freeform 3662"/>
          <p:cNvSpPr/>
          <p:nvPr/>
        </p:nvSpPr>
        <p:spPr>
          <a:xfrm>
            <a:off x="1062532" y="195097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3" name="Freeform 3663"/>
          <p:cNvSpPr/>
          <p:nvPr/>
        </p:nvSpPr>
        <p:spPr>
          <a:xfrm>
            <a:off x="1062532" y="212623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4" name="Freeform 3664"/>
          <p:cNvSpPr/>
          <p:nvPr/>
        </p:nvSpPr>
        <p:spPr>
          <a:xfrm>
            <a:off x="1062532" y="230149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5" name="Freeform 3665"/>
          <p:cNvSpPr/>
          <p:nvPr/>
        </p:nvSpPr>
        <p:spPr>
          <a:xfrm>
            <a:off x="1062532" y="24767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6" name="Freeform 3666"/>
          <p:cNvSpPr/>
          <p:nvPr/>
        </p:nvSpPr>
        <p:spPr>
          <a:xfrm>
            <a:off x="1062532" y="26520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7" name="Freeform 3667"/>
          <p:cNvSpPr/>
          <p:nvPr/>
        </p:nvSpPr>
        <p:spPr>
          <a:xfrm>
            <a:off x="1062532" y="282727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8" name="Freeform 3668"/>
          <p:cNvSpPr/>
          <p:nvPr/>
        </p:nvSpPr>
        <p:spPr>
          <a:xfrm>
            <a:off x="1062532" y="300253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9" name="Freeform 3669"/>
          <p:cNvSpPr/>
          <p:nvPr/>
        </p:nvSpPr>
        <p:spPr>
          <a:xfrm>
            <a:off x="1062532" y="3177793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0" name="Freeform 3670"/>
          <p:cNvSpPr/>
          <p:nvPr/>
        </p:nvSpPr>
        <p:spPr>
          <a:xfrm>
            <a:off x="1062532" y="33530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1" name="Freeform 3671"/>
          <p:cNvSpPr/>
          <p:nvPr/>
        </p:nvSpPr>
        <p:spPr>
          <a:xfrm>
            <a:off x="1062532" y="3528389"/>
            <a:ext cx="5284597" cy="175565"/>
          </a:xfrm>
          <a:custGeom>
            <a:avLst/>
            <a:gdLst/>
            <a:ahLst/>
            <a:cxnLst/>
            <a:rect l="0" t="0" r="0" b="0"/>
            <a:pathLst>
              <a:path w="5284597" h="175565">
                <a:moveTo>
                  <a:pt x="0" y="175565"/>
                </a:moveTo>
                <a:lnTo>
                  <a:pt x="5284597" y="175565"/>
                </a:lnTo>
                <a:lnTo>
                  <a:pt x="52845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2" name="Freeform 3672"/>
          <p:cNvSpPr/>
          <p:nvPr/>
        </p:nvSpPr>
        <p:spPr>
          <a:xfrm>
            <a:off x="1062532" y="370395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3" name="Freeform 3673"/>
          <p:cNvSpPr/>
          <p:nvPr/>
        </p:nvSpPr>
        <p:spPr>
          <a:xfrm>
            <a:off x="1062532" y="387921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4" name="Freeform 3674"/>
          <p:cNvSpPr/>
          <p:nvPr/>
        </p:nvSpPr>
        <p:spPr>
          <a:xfrm>
            <a:off x="1062532" y="405447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5" name="Freeform 3675"/>
          <p:cNvSpPr/>
          <p:nvPr/>
        </p:nvSpPr>
        <p:spPr>
          <a:xfrm>
            <a:off x="1062532" y="422973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6" name="Freeform 3676"/>
          <p:cNvSpPr/>
          <p:nvPr/>
        </p:nvSpPr>
        <p:spPr>
          <a:xfrm>
            <a:off x="1062532" y="440499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7" name="Freeform 3677"/>
          <p:cNvSpPr/>
          <p:nvPr/>
        </p:nvSpPr>
        <p:spPr>
          <a:xfrm>
            <a:off x="1062532" y="45802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8" name="Freeform 3678"/>
          <p:cNvSpPr/>
          <p:nvPr/>
        </p:nvSpPr>
        <p:spPr>
          <a:xfrm>
            <a:off x="1062532" y="47555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9" name="Freeform 3679"/>
          <p:cNvSpPr/>
          <p:nvPr/>
        </p:nvSpPr>
        <p:spPr>
          <a:xfrm>
            <a:off x="1062532" y="493077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0" name="Freeform 3680"/>
          <p:cNvSpPr/>
          <p:nvPr/>
        </p:nvSpPr>
        <p:spPr>
          <a:xfrm>
            <a:off x="1062532" y="510603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1" name="Freeform 3681"/>
          <p:cNvSpPr/>
          <p:nvPr/>
        </p:nvSpPr>
        <p:spPr>
          <a:xfrm>
            <a:off x="1062532" y="5281295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2" name="Freeform 3682"/>
          <p:cNvSpPr/>
          <p:nvPr/>
        </p:nvSpPr>
        <p:spPr>
          <a:xfrm>
            <a:off x="1062532" y="545655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3" name="Freeform 3683"/>
          <p:cNvSpPr/>
          <p:nvPr/>
        </p:nvSpPr>
        <p:spPr>
          <a:xfrm>
            <a:off x="1062532" y="5631814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4" name="Freeform 3684"/>
          <p:cNvSpPr/>
          <p:nvPr/>
        </p:nvSpPr>
        <p:spPr>
          <a:xfrm>
            <a:off x="1062532" y="5807024"/>
            <a:ext cx="5284597" cy="175564"/>
          </a:xfrm>
          <a:custGeom>
            <a:avLst/>
            <a:gdLst/>
            <a:ahLst/>
            <a:cxnLst/>
            <a:rect l="0" t="0" r="0" b="0"/>
            <a:pathLst>
              <a:path w="5284597" h="175564">
                <a:moveTo>
                  <a:pt x="0" y="175564"/>
                </a:moveTo>
                <a:lnTo>
                  <a:pt x="5284597" y="175564"/>
                </a:lnTo>
                <a:lnTo>
                  <a:pt x="52845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5" name="Freeform 3685"/>
          <p:cNvSpPr/>
          <p:nvPr/>
        </p:nvSpPr>
        <p:spPr>
          <a:xfrm>
            <a:off x="1062532" y="598258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" name="Freeform 3686"/>
          <p:cNvSpPr/>
          <p:nvPr/>
        </p:nvSpPr>
        <p:spPr>
          <a:xfrm>
            <a:off x="1062532" y="61578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7" name="Freeform 3687"/>
          <p:cNvSpPr/>
          <p:nvPr/>
        </p:nvSpPr>
        <p:spPr>
          <a:xfrm>
            <a:off x="1062532" y="633310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8" name="Freeform 3688"/>
          <p:cNvSpPr/>
          <p:nvPr/>
        </p:nvSpPr>
        <p:spPr>
          <a:xfrm>
            <a:off x="1062532" y="65083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9" name="Freeform 3689"/>
          <p:cNvSpPr/>
          <p:nvPr/>
        </p:nvSpPr>
        <p:spPr>
          <a:xfrm>
            <a:off x="1062532" y="668362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0" name="Freeform 3690"/>
          <p:cNvSpPr/>
          <p:nvPr/>
        </p:nvSpPr>
        <p:spPr>
          <a:xfrm>
            <a:off x="1062532" y="685888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1" name="Freeform 3691"/>
          <p:cNvSpPr/>
          <p:nvPr/>
        </p:nvSpPr>
        <p:spPr>
          <a:xfrm>
            <a:off x="1062532" y="70341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2" name="Freeform 3692"/>
          <p:cNvSpPr/>
          <p:nvPr/>
        </p:nvSpPr>
        <p:spPr>
          <a:xfrm>
            <a:off x="1062532" y="720940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3" name="Freeform 3693"/>
          <p:cNvSpPr/>
          <p:nvPr/>
        </p:nvSpPr>
        <p:spPr>
          <a:xfrm>
            <a:off x="1062532" y="73846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4" name="Freeform 3694"/>
          <p:cNvSpPr/>
          <p:nvPr/>
        </p:nvSpPr>
        <p:spPr>
          <a:xfrm>
            <a:off x="1062532" y="755992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5" name="Freeform 3695"/>
          <p:cNvSpPr/>
          <p:nvPr/>
        </p:nvSpPr>
        <p:spPr>
          <a:xfrm>
            <a:off x="1062532" y="773518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6" name="Freeform 3696"/>
          <p:cNvSpPr/>
          <p:nvPr/>
        </p:nvSpPr>
        <p:spPr>
          <a:xfrm>
            <a:off x="1062532" y="7910448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7" name="Freeform 3697"/>
          <p:cNvSpPr/>
          <p:nvPr/>
        </p:nvSpPr>
        <p:spPr>
          <a:xfrm>
            <a:off x="1062532" y="8085785"/>
            <a:ext cx="5284597" cy="175565"/>
          </a:xfrm>
          <a:custGeom>
            <a:avLst/>
            <a:gdLst/>
            <a:ahLst/>
            <a:cxnLst/>
            <a:rect l="0" t="0" r="0" b="0"/>
            <a:pathLst>
              <a:path w="5284597" h="175565">
                <a:moveTo>
                  <a:pt x="0" y="175565"/>
                </a:moveTo>
                <a:lnTo>
                  <a:pt x="5284597" y="175565"/>
                </a:lnTo>
                <a:lnTo>
                  <a:pt x="52845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8" name="Freeform 3698"/>
          <p:cNvSpPr/>
          <p:nvPr/>
        </p:nvSpPr>
        <p:spPr>
          <a:xfrm>
            <a:off x="1062532" y="8261350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9" name="Freeform 3699"/>
          <p:cNvSpPr/>
          <p:nvPr/>
        </p:nvSpPr>
        <p:spPr>
          <a:xfrm>
            <a:off x="1062532" y="843660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0" name="Freeform 3700"/>
          <p:cNvSpPr/>
          <p:nvPr/>
        </p:nvSpPr>
        <p:spPr>
          <a:xfrm>
            <a:off x="1062532" y="861186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1" name="Freeform 3701"/>
          <p:cNvSpPr/>
          <p:nvPr/>
        </p:nvSpPr>
        <p:spPr>
          <a:xfrm>
            <a:off x="1062532" y="878712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2" name="Freeform 3702"/>
          <p:cNvSpPr/>
          <p:nvPr/>
        </p:nvSpPr>
        <p:spPr>
          <a:xfrm>
            <a:off x="1062532" y="8962390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3" name="Freeform 3703"/>
          <p:cNvSpPr/>
          <p:nvPr/>
        </p:nvSpPr>
        <p:spPr>
          <a:xfrm>
            <a:off x="1062532" y="913764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4" name="Freeform 3704"/>
          <p:cNvSpPr/>
          <p:nvPr/>
        </p:nvSpPr>
        <p:spPr>
          <a:xfrm>
            <a:off x="1062532" y="931285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5" name="Freeform 3705"/>
          <p:cNvSpPr/>
          <p:nvPr/>
        </p:nvSpPr>
        <p:spPr>
          <a:xfrm>
            <a:off x="1062532" y="9488119"/>
            <a:ext cx="5284597" cy="175260"/>
          </a:xfrm>
          <a:custGeom>
            <a:avLst/>
            <a:gdLst/>
            <a:ahLst/>
            <a:cxnLst/>
            <a:rect l="0" t="0" r="0" b="0"/>
            <a:pathLst>
              <a:path w="5284597" h="175260">
                <a:moveTo>
                  <a:pt x="0" y="175260"/>
                </a:moveTo>
                <a:lnTo>
                  <a:pt x="5284597" y="175260"/>
                </a:lnTo>
                <a:lnTo>
                  <a:pt x="52845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6" name="Rectangle 370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56 </a:t>
            </a:r>
          </a:p>
        </p:txBody>
      </p:sp>
      <p:sp>
        <p:nvSpPr>
          <p:cNvPr id="3707" name="Rectangle 370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708" name="Rectangle 3708"/>
          <p:cNvSpPr/>
          <p:nvPr/>
        </p:nvSpPr>
        <p:spPr>
          <a:xfrm>
            <a:off x="1080820" y="871361"/>
            <a:ext cx="5285206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han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sostenido</a:t>
            </a:r>
            <a:r>
              <a:rPr lang="en-US" sz="1200" b="0" i="0" spc="19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“dichos</a:t>
            </a:r>
            <a:r>
              <a:rPr lang="en-US" sz="1200" b="0" i="0" spc="19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derechos</a:t>
            </a:r>
            <a:r>
              <a:rPr lang="en-US" sz="1200" b="0" i="0" spc="19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y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obligaciones</a:t>
            </a:r>
            <a:r>
              <a:rPr lang="en-US" sz="1200" b="0" i="0" spc="19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las</a:t>
            </a:r>
            <a:r>
              <a:rPr lang="en-US" sz="1200" b="0" i="0" spc="189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partes</a:t>
            </a:r>
            <a:r>
              <a:rPr lang="en-US" sz="1200" b="0" i="0" spc="19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pasarán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a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regirse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exclusivamente por las normas estatales legales y reglamentarias, haciendo tabla rasa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condiciones</a:t>
            </a:r>
            <a:r>
              <a:rPr lang="en-US" sz="1200" b="0" i="0" spc="17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laborales</a:t>
            </a:r>
            <a:r>
              <a:rPr lang="en-US" sz="1200" b="0" i="0" spc="17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existentes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anterioridad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ámbito</a:t>
            </a:r>
            <a:r>
              <a:rPr lang="en-US" sz="1200" b="0" i="0" spc="18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convenio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colectivo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fenecido”.</a:t>
            </a:r>
            <a:r>
              <a:rPr lang="en-US" sz="1200" b="0" i="0" spc="21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En</a:t>
            </a:r>
            <a:r>
              <a:rPr lang="en-US" sz="1200" b="0" i="0" spc="22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el</a:t>
            </a:r>
            <a:r>
              <a:rPr lang="en-US" sz="1200" b="0" i="0" spc="217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segundo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incluye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por</a:t>
            </a:r>
            <a:r>
              <a:rPr lang="en-US" sz="1200" b="0" i="0" spc="21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el</a:t>
            </a:r>
            <a:r>
              <a:rPr lang="en-US" sz="1200" b="0" i="0" spc="217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TS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a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quienes</a:t>
            </a:r>
            <a:r>
              <a:rPr lang="en-US" sz="1200" b="0" i="0" spc="216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defienden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“dichas</a:t>
            </a:r>
            <a:r>
              <a:rPr lang="en-US" sz="1200" b="0" i="0" spc="21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condiciones</a:t>
            </a:r>
            <a:r>
              <a:rPr lang="en-US" sz="1200" b="0" i="0" spc="20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laborales</a:t>
            </a:r>
            <a:r>
              <a:rPr lang="en-US" sz="1200" b="0" i="0" spc="20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(expresión</a:t>
            </a:r>
            <a:r>
              <a:rPr lang="en-US" sz="1200" b="0" i="0" spc="2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equivalente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,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aunque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más</a:t>
            </a:r>
            <a:r>
              <a:rPr lang="en-US" sz="1200" b="0" i="0" spc="20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breve,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precisa de: los respectivos derechos y obligaciones de las partes) que venían rigiend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 anterioridad a la pérdida de vigencia del convenio colectivo en cuestión deberán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mantenerse</a:t>
            </a:r>
            <a:r>
              <a:rPr lang="en-US" sz="1200" b="0" i="0" spc="14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puesto</a:t>
            </a:r>
            <a:r>
              <a:rPr lang="en-US" sz="1200" b="0" i="0" spc="13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forman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parte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sinalagma</a:t>
            </a:r>
            <a:r>
              <a:rPr lang="en-US" sz="1200" b="0" i="0" spc="12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contractual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establecido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entre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partes”.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09" name="Rectangle 3709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710" name="Rectangle 3710"/>
          <p:cNvSpPr/>
          <p:nvPr/>
        </p:nvSpPr>
        <p:spPr>
          <a:xfrm>
            <a:off x="1080820" y="2624216"/>
            <a:ext cx="5286044" cy="40588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 TS se decanta por la</a:t>
            </a:r>
            <a:r>
              <a:rPr lang="en-US" sz="1200" b="0" i="0" spc="10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segunda tesis y pone el acento, a mi parecer con corrección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jurídica, tanto en la importancia de la regulación de las condiciones de trabajo en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contrato, ya sea directamente o por remisión expresa al texto del convenio aplicable,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4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4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4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valor</a:t>
            </a:r>
            <a:r>
              <a:rPr lang="en-US" sz="1200" b="0" i="0" spc="48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normativo</a:t>
            </a:r>
            <a:r>
              <a:rPr lang="en-US" sz="1200" b="0" i="0" spc="4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4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convenio</a:t>
            </a:r>
            <a:r>
              <a:rPr lang="en-US" sz="1200" b="0" i="0" spc="4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49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</a:t>
            </a:r>
            <a:r>
              <a:rPr lang="en-US" sz="1200" b="0" i="0" spc="4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mínima</a:t>
            </a:r>
            <a:r>
              <a:rPr lang="en-US" sz="1200" b="0" i="0" spc="4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</a:t>
            </a:r>
            <a:r>
              <a:rPr lang="en-US" sz="1200" b="0" i="0" spc="4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obligad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cumplimiento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para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contrato</a:t>
            </a:r>
            <a:r>
              <a:rPr lang="en-US" sz="1200" b="0" i="0" spc="1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trabajador</a:t>
            </a:r>
            <a:r>
              <a:rPr lang="en-US" sz="1200" b="0" i="0" spc="14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</a:t>
            </a:r>
            <a:r>
              <a:rPr lang="en-US" sz="1200" b="0" i="0" spc="14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</a:t>
            </a:r>
            <a:r>
              <a:rPr lang="en-US" sz="1200" b="0" i="0" spc="13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aplicación.</a:t>
            </a:r>
            <a:r>
              <a:rPr lang="en-US" sz="1200" b="0" i="0" spc="1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Más</a:t>
            </a:r>
            <a:r>
              <a:rPr lang="en-US" sz="1200" b="0" i="0" spc="13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clara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parece que se encuentra explicada en el texto la primera tesis, pero creo que tambié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colige</a:t>
            </a:r>
            <a:r>
              <a:rPr lang="en-US" sz="1200" b="0" i="0" spc="-6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claridad</a:t>
            </a:r>
            <a:r>
              <a:rPr lang="en-US" sz="1200" b="0" i="0" spc="-6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importancia</a:t>
            </a:r>
            <a:r>
              <a:rPr lang="en-US" sz="1200" b="0" i="0" spc="-6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segunda</a:t>
            </a:r>
            <a:r>
              <a:rPr lang="en-US" sz="1200" b="0" i="0" spc="-6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llevaría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desestimar</a:t>
            </a:r>
            <a:r>
              <a:rPr lang="en-US" sz="1200" b="0" i="0" spc="-6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voces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 se apresuraron a sostener la pérdida del carácter o valor normativo del convenio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tras esta sentencia, muy en especial en la afirmación contenida en el apartado B)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fundamento de derecho tercero al referirse, tras criticar la tesis rupturista por provocar </a:t>
            </a:r>
          </a:p>
          <a:p>
            <a:pPr marL="0">
              <a:lnSpc>
                <a:spcPts val="1379"/>
              </a:lnSpc>
              <a:tabLst>
                <a:tab pos="345795" algn="l"/>
                <a:tab pos="1072286" algn="l"/>
                <a:tab pos="1800301" algn="l"/>
                <a:tab pos="2069896" algn="l"/>
                <a:tab pos="2365400" algn="l"/>
                <a:tab pos="3220059" algn="l"/>
                <a:tab pos="3489655" algn="l"/>
                <a:tab pos="4038142" algn="l"/>
                <a:tab pos="4385309" algn="l"/>
              </a:tabLst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una 	alteración 	sustancial 	de 	las 	condiciones 	de 	trabajo 	que 	transformaría,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desequilibraría,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relación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entre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partes</a:t>
            </a:r>
            <a:r>
              <a:rPr lang="en-US" sz="1200" b="0" i="0" spc="21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podría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deja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r</a:t>
            </a:r>
            <a:r>
              <a:rPr lang="en-US" sz="1200" b="0" i="0" spc="21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al</a:t>
            </a:r>
            <a:r>
              <a:rPr lang="en-US" sz="1200" b="0" i="0" spc="217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contrato</a:t>
            </a:r>
            <a:r>
              <a:rPr lang="en-US" sz="1200" b="0" i="0" spc="21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“sin</a:t>
            </a:r>
            <a:r>
              <a:rPr lang="en-US" sz="1200" b="0" i="0" spc="2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lo</a:t>
            </a:r>
            <a:r>
              <a:rPr lang="en-US" sz="1200" b="0" i="0" spc="-11" baseline="0" dirty="0">
                <a:solidFill>
                  <a:srgbClr val="222222"/>
                </a:solidFill>
                <a:latin typeface="TimesNewRomanPSMT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requisitos</a:t>
            </a:r>
            <a:r>
              <a:rPr lang="en-US" sz="1200" b="0" i="0" spc="-2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esenciales</a:t>
            </a:r>
            <a:r>
              <a:rPr lang="en-US" sz="1200" b="0" i="0" spc="-26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para</a:t>
            </a:r>
            <a:r>
              <a:rPr lang="en-US" sz="1200" b="0" i="0" spc="-2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su</a:t>
            </a:r>
            <a:r>
              <a:rPr lang="en-US" sz="1200" b="0" i="0" spc="-2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validez</a:t>
            </a:r>
            <a:r>
              <a:rPr lang="en-US" sz="1200" b="0" i="0" spc="-2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(…)</a:t>
            </a:r>
            <a:r>
              <a:rPr lang="en-US" sz="1200" b="0" i="0" spc="-2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como</a:t>
            </a:r>
            <a:r>
              <a:rPr lang="en-US" sz="1200" b="0" i="0" spc="-2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son</a:t>
            </a:r>
            <a:r>
              <a:rPr lang="en-US" sz="1200" b="0" i="0" spc="-2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objeto</a:t>
            </a:r>
            <a:r>
              <a:rPr lang="en-US" sz="1200" b="0" i="0" spc="-1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cierto</a:t>
            </a:r>
            <a:r>
              <a:rPr lang="en-US" sz="1200" b="0" i="0" spc="-2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-25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sea</a:t>
            </a:r>
            <a:r>
              <a:rPr lang="en-US" sz="1200" b="0" i="0" spc="-1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materia</a:t>
            </a:r>
            <a:r>
              <a:rPr lang="en-US" sz="1200" b="0" i="0" spc="-24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contrato</a:t>
            </a:r>
            <a:r>
              <a:rPr lang="en-US" sz="1200" b="0" i="0" spc="42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y</a:t>
            </a:r>
            <a:r>
              <a:rPr lang="en-US" sz="1200" b="0" i="0" spc="4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la</a:t>
            </a:r>
            <a:r>
              <a:rPr lang="en-US" sz="1200" b="0" i="0" spc="416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causa</a:t>
            </a:r>
            <a:r>
              <a:rPr lang="en-US" sz="1200" b="0" i="0" spc="4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</a:t>
            </a:r>
            <a:r>
              <a:rPr lang="en-US" sz="1200" b="0" i="0" spc="4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la</a:t>
            </a:r>
            <a:r>
              <a:rPr lang="en-US" sz="1200" b="0" i="0" spc="416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obligación</a:t>
            </a:r>
            <a:r>
              <a:rPr lang="en-US" sz="1200" b="0" i="0" spc="42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4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se</a:t>
            </a:r>
            <a:r>
              <a:rPr lang="en-US" sz="1200" b="0" i="0" spc="43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establezca”,</a:t>
            </a:r>
            <a:r>
              <a:rPr lang="en-US" sz="1200" b="0" i="0" spc="4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41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dicha</a:t>
            </a:r>
            <a:r>
              <a:rPr lang="en-US" sz="1200" b="0" i="0" spc="43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alteración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desequilibradora</a:t>
            </a:r>
            <a:r>
              <a:rPr lang="en-US" sz="1200" b="0" i="0" spc="13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produciría</a:t>
            </a:r>
            <a:r>
              <a:rPr lang="en-US" sz="1200" b="0" i="0" spc="13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aún</a:t>
            </a:r>
            <a:r>
              <a:rPr lang="en-US" sz="1200" b="0" i="0" spc="13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más</a:t>
            </a:r>
            <a:r>
              <a:rPr lang="en-US" sz="1200" b="0" i="0" spc="14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“en</a:t>
            </a:r>
            <a:r>
              <a:rPr lang="en-US" sz="1200" b="0" i="0" spc="13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un</a:t>
            </a:r>
            <a:r>
              <a:rPr lang="en-US" sz="1200" b="0" i="0" spc="14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ámbito</a:t>
            </a:r>
            <a:r>
              <a:rPr lang="en-US" sz="1200" b="0" i="0" spc="13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como</a:t>
            </a:r>
            <a:r>
              <a:rPr lang="en-US" sz="1200" b="0" i="0" spc="13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el</a:t>
            </a:r>
            <a:r>
              <a:rPr lang="en-US" sz="1200" b="0" i="0" spc="13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social</a:t>
            </a:r>
            <a:r>
              <a:rPr lang="en-US" sz="1200" b="0" i="0" spc="13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mínimos</a:t>
            </a:r>
            <a:r>
              <a:rPr lang="en-US" sz="1200" b="0" i="0" spc="10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derecho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necesario</a:t>
            </a:r>
            <a:r>
              <a:rPr lang="en-US" sz="1200" b="0" i="0" spc="10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regulan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solamente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10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normas</a:t>
            </a:r>
            <a:r>
              <a:rPr lang="en-US" sz="1200" b="0" i="0" spc="11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estatales</a:t>
            </a:r>
            <a:r>
              <a:rPr lang="en-US" sz="1200" b="0" i="0" spc="10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sino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también en los convenios colectivos, a los que el legislador remite en importantísima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materias</a:t>
            </a:r>
            <a:r>
              <a:rPr lang="en-US" sz="1200" b="0" i="0" spc="19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el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ET</a:t>
            </a:r>
            <a:r>
              <a:rPr lang="en-US" sz="1200" b="0" i="0" spc="18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no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regula</a:t>
            </a:r>
            <a:r>
              <a:rPr lang="en-US" sz="1200" b="0" i="0" spc="18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suficientemente”.</a:t>
            </a:r>
            <a:r>
              <a:rPr lang="en-US" sz="1200" b="0" i="0" spc="202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Afirmación</a:t>
            </a:r>
            <a:r>
              <a:rPr lang="en-US" sz="1200" b="0" i="0" spc="193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hay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po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ner</a:t>
            </a:r>
            <a:r>
              <a:rPr lang="en-US" sz="1200" b="0" i="0" spc="19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relación con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 expuesta en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 último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párrafo</a:t>
            </a:r>
            <a:r>
              <a:rPr lang="en-US" sz="1200" b="0" i="0" spc="-1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 fundamento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derecho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tercero con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tesis</a:t>
            </a:r>
            <a:r>
              <a:rPr lang="en-US" sz="1200" b="0" i="0" spc="18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que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“ni</a:t>
            </a:r>
            <a:r>
              <a:rPr lang="en-US" sz="1200" b="0" i="0" spc="18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muchísimo</a:t>
            </a:r>
            <a:r>
              <a:rPr lang="en-US" sz="1200" b="0" i="0" spc="18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menos”</a:t>
            </a:r>
            <a:r>
              <a:rPr lang="en-US" sz="1200" b="0" i="0" spc="17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la</a:t>
            </a:r>
            <a:r>
              <a:rPr lang="en-US" sz="1200" b="0" i="0" spc="176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tesis</a:t>
            </a:r>
            <a:r>
              <a:rPr lang="en-US" sz="1200" b="0" i="0" spc="18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defendida</a:t>
            </a:r>
            <a:r>
              <a:rPr lang="en-US" sz="1200" b="0" i="0" spc="176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contractualizacion</a:t>
            </a:r>
            <a:r>
              <a:rPr lang="en-US" sz="1200" b="0" i="0" spc="181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de</a:t>
            </a:r>
            <a:r>
              <a:rPr lang="en-US" sz="1200" b="0" i="0" spc="178" baseline="0" dirty="0">
                <a:solidFill>
                  <a:srgbClr val="222222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la</a:t>
            </a:r>
            <a:r>
              <a:rPr lang="en-US" sz="1200" b="0" i="0" spc="-14" baseline="0" dirty="0">
                <a:solidFill>
                  <a:srgbClr val="222222"/>
                </a:solidFill>
                <a:latin typeface="TimesNewRomanPSMT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condiciones de trabajo significa contradecir la tesis del legislador de que el contenido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normativo del convenio pierda su vigencia y que en ese momento deja de cumplir l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función nomofiláctica propia del sistema jurídico.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11" name="Rectangle 3711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</a:t>
            </a:r>
          </a:p>
        </p:txBody>
      </p:sp>
      <p:sp>
        <p:nvSpPr>
          <p:cNvPr id="3712" name="Rectangle 3712"/>
          <p:cNvSpPr/>
          <p:nvPr/>
        </p:nvSpPr>
        <p:spPr>
          <a:xfrm>
            <a:off x="1080820" y="6831091"/>
            <a:ext cx="5284495" cy="2831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tesis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sentencia</a:t>
            </a:r>
            <a:r>
              <a:rPr lang="en-US" sz="1200" b="0" i="0" spc="-2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construye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alrededor</a:t>
            </a:r>
            <a:r>
              <a:rPr lang="en-US" sz="1200" b="0" i="0" spc="-2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dicción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literal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art.</a:t>
            </a:r>
            <a:r>
              <a:rPr lang="en-US" sz="1200" b="0" i="0" spc="-2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3,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regulador,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precisamente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exquisita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técnica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jurídica,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fuentes</a:t>
            </a:r>
            <a:r>
              <a:rPr lang="en-US" sz="1200" b="0" i="0" spc="-5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reguladoras</a:t>
            </a:r>
            <a:r>
              <a:rPr lang="en-US" sz="1200" b="0" i="0" spc="-4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relación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laboral,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previo </a:t>
            </a:r>
            <a:r>
              <a:rPr lang="en-US" sz="1200" b="0" i="1" spc="0" baseline="0" dirty="0">
                <a:solidFill>
                  <a:srgbClr val="222222"/>
                </a:solidFill>
                <a:latin typeface="Times New Roman"/>
              </a:rPr>
              <a:t>excursus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 doctrinal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sobre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regulación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ordenación</a:t>
            </a:r>
            <a:r>
              <a:rPr lang="en-US" sz="1200" b="0" i="0" spc="-2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-2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contratos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 el ordenamiento jurídico en general y del laboral en particular, poniendo el acento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autonomía</a:t>
            </a:r>
            <a:r>
              <a:rPr lang="en-US" sz="1200" b="0" i="0" spc="1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voluntad</a:t>
            </a:r>
            <a:r>
              <a:rPr lang="en-US" sz="1200" b="0" i="0" spc="1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las</a:t>
            </a:r>
            <a:r>
              <a:rPr lang="en-US" sz="1200" b="0" i="0" spc="16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partes</a:t>
            </a:r>
            <a:r>
              <a:rPr lang="en-US" sz="1200" b="0" i="0" spc="16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pero</a:t>
            </a:r>
            <a:r>
              <a:rPr lang="en-US" sz="1200" b="0" i="0" spc="16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ciertamente</a:t>
            </a:r>
            <a:r>
              <a:rPr lang="en-US" sz="1200" b="0" i="0" spc="1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muy</a:t>
            </a:r>
            <a:r>
              <a:rPr lang="en-US" sz="1200" b="0" i="0" spc="16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matizada</a:t>
            </a:r>
            <a:r>
              <a:rPr lang="en-US" sz="1200" b="0" i="0" spc="16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ámbito</a:t>
            </a:r>
            <a:r>
              <a:rPr lang="en-US" sz="1200" b="0" i="0" spc="24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laboral</a:t>
            </a:r>
            <a:r>
              <a:rPr lang="en-US" sz="1200" b="0" i="0" spc="24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por</a:t>
            </a:r>
            <a:r>
              <a:rPr lang="en-US" sz="1200" b="0" i="0" spc="23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normativa</a:t>
            </a:r>
            <a:r>
              <a:rPr lang="en-US" sz="1200" b="0" i="0" spc="23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internacional,</a:t>
            </a:r>
            <a:r>
              <a:rPr lang="en-US" sz="1200" b="0" i="0" spc="25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europea</a:t>
            </a:r>
            <a:r>
              <a:rPr lang="en-US" sz="1200" b="0" i="0" spc="23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estatal,</a:t>
            </a:r>
            <a:r>
              <a:rPr lang="en-US" sz="1200" b="0" i="0" spc="24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así</a:t>
            </a:r>
            <a:r>
              <a:rPr lang="en-US" sz="1200" b="0" i="0" spc="23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24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por</a:t>
            </a:r>
            <a:r>
              <a:rPr lang="en-US" sz="1200" b="0" i="0" spc="23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resultado de la negociación entre los agentes sociales y la plasmación del acuerdo 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una norma convenc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ional. Por decirlo con las propias palabras del TS, “Lo único que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ocurre</a:t>
            </a:r>
            <a:r>
              <a:rPr lang="en-US" sz="1200" b="0" i="0" spc="-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existencia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normas</a:t>
            </a:r>
            <a:r>
              <a:rPr lang="en-US" sz="1200" b="0" i="0" spc="-2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limitadoras</a:t>
            </a:r>
            <a:r>
              <a:rPr lang="en-US" sz="1200" b="0" i="0" spc="-1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dicha</a:t>
            </a:r>
            <a:r>
              <a:rPr lang="en-US" sz="1200" b="0" i="0" spc="-1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autonomía</a:t>
            </a:r>
            <a:r>
              <a:rPr lang="en-US" sz="1200" b="0" i="0" spc="-2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más</a:t>
            </a:r>
            <a:r>
              <a:rPr lang="en-US" sz="1200" b="0" i="0" spc="-2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frecuente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en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otros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sectores</a:t>
            </a:r>
            <a:r>
              <a:rPr lang="en-US" sz="1200" b="0" i="0" spc="276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27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ordenamiento</a:t>
            </a:r>
            <a:r>
              <a:rPr lang="en-US" sz="1200" b="0" i="0" spc="27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y,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además,</a:t>
            </a:r>
            <a:r>
              <a:rPr lang="en-US" sz="1200" b="0" i="0" spc="2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proceden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solamente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actividad</a:t>
            </a:r>
            <a:r>
              <a:rPr lang="en-US" sz="1200" b="0" i="0" spc="-7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legislativa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o</a:t>
            </a:r>
            <a:r>
              <a:rPr lang="en-US" sz="1200" b="0" i="0" spc="-6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reglamentaria</a:t>
            </a:r>
            <a:r>
              <a:rPr lang="en-US" sz="1200" b="0" i="0" spc="-7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Estado</a:t>
            </a:r>
            <a:r>
              <a:rPr lang="en-US" sz="1200" b="0" i="0" spc="-7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(así</a:t>
            </a:r>
            <a:r>
              <a:rPr lang="en-US" sz="1200" b="0" i="0" spc="-6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como</a:t>
            </a:r>
            <a:r>
              <a:rPr lang="en-US" sz="1200" b="0" i="0" spc="-7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normativa</a:t>
            </a:r>
            <a:r>
              <a:rPr lang="en-US" sz="1200" b="0" i="0" spc="-7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internacional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Unión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Europea)</a:t>
            </a:r>
            <a:r>
              <a:rPr lang="en-US" sz="1200" b="0" i="0" spc="-5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sino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también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actividad</a:t>
            </a:r>
            <a:r>
              <a:rPr lang="en-US" sz="1200" b="0" i="0" spc="-5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negociadora</a:t>
            </a:r>
            <a:r>
              <a:rPr lang="en-US" sz="1200" b="0" i="0" spc="-4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-45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sujetos</a:t>
            </a:r>
            <a:r>
              <a:rPr lang="en-US" sz="1200" b="0" i="0" spc="-4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sociales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Constitución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Estatuto</a:t>
            </a:r>
            <a:r>
              <a:rPr lang="en-US" sz="1200" b="0" i="0" spc="133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Trabajadores</a:t>
            </a:r>
            <a:r>
              <a:rPr lang="en-US" sz="1200" b="0" i="0" spc="131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atribuyen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esa</a:t>
            </a:r>
            <a:r>
              <a:rPr lang="en-US" sz="1200" b="0" i="0" spc="130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capacidad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normativa,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habida</a:t>
            </a:r>
            <a:r>
              <a:rPr lang="en-US" sz="1200" b="0" i="0" spc="2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cuenta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interpretación</a:t>
            </a:r>
            <a:r>
              <a:rPr lang="en-US" sz="1200" b="0" i="0" spc="21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que,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desde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momento</a:t>
            </a:r>
            <a:r>
              <a:rPr lang="en-US" sz="1200" b="0" i="0" spc="217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inicial,</a:t>
            </a:r>
            <a:r>
              <a:rPr lang="en-US" sz="1200" b="0" i="0" spc="214" baseline="0" dirty="0">
                <a:solidFill>
                  <a:srgbClr val="222222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hiz</a:t>
            </a:r>
            <a:r>
              <a:rPr lang="en-US" sz="1200" b="0" i="0" spc="-15" baseline="0" dirty="0">
                <a:solidFill>
                  <a:srgbClr val="222222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nuestro TC del significado de la ‘fuerza vinculante de los convenios’ a que se refiere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222222"/>
                </a:solidFill>
                <a:latin typeface="Times New Roman"/>
              </a:rPr>
              <a:t>el art. 37-</a:t>
            </a:r>
            <a:r>
              <a:rPr lang="en-US" sz="1200" b="0" i="0" spc="0" baseline="0" dirty="0">
                <a:solidFill>
                  <a:srgbClr val="222222"/>
                </a:solidFill>
                <a:latin typeface="TimesNewRomanPSMT"/>
              </a:rPr>
              <a:t>1 CE”.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Freeform 3713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4" name="Freeform 3714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5" name="Freeform 371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6" name="Freeform 3716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7" name="Freeform 3717">
            <a:hlinkClick r:id="rId2"/>
          </p:cNvPr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8" name="Freeform 3718">
            <a:hlinkClick r:id="rId2"/>
          </p:cNvPr>
          <p:cNvSpPr/>
          <p:nvPr/>
        </p:nvSpPr>
        <p:spPr>
          <a:xfrm>
            <a:off x="2507614" y="1758949"/>
            <a:ext cx="3973704" cy="7620"/>
          </a:xfrm>
          <a:custGeom>
            <a:avLst/>
            <a:gdLst/>
            <a:ahLst/>
            <a:cxnLst/>
            <a:rect l="0" t="0" r="0" b="0"/>
            <a:pathLst>
              <a:path w="3973704" h="7620">
                <a:moveTo>
                  <a:pt x="0" y="7620"/>
                </a:moveTo>
                <a:lnTo>
                  <a:pt x="3973704" y="7620"/>
                </a:lnTo>
                <a:lnTo>
                  <a:pt x="397370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9" name="Freeform 3719">
            <a:hlinkClick r:id="rId2"/>
          </p:cNvPr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0" name="Freeform 3720">
            <a:hlinkClick r:id="rId2"/>
          </p:cNvPr>
          <p:cNvSpPr/>
          <p:nvPr/>
        </p:nvSpPr>
        <p:spPr>
          <a:xfrm>
            <a:off x="1080820" y="1934209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1" name="Freeform 3721">
            <a:hlinkClick r:id="rId2"/>
          </p:cNvPr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2" name="Freeform 3722">
            <a:hlinkClick r:id="rId2"/>
          </p:cNvPr>
          <p:cNvSpPr/>
          <p:nvPr/>
        </p:nvSpPr>
        <p:spPr>
          <a:xfrm>
            <a:off x="1080820" y="2109470"/>
            <a:ext cx="3714623" cy="7620"/>
          </a:xfrm>
          <a:custGeom>
            <a:avLst/>
            <a:gdLst/>
            <a:ahLst/>
            <a:cxnLst/>
            <a:rect l="0" t="0" r="0" b="0"/>
            <a:pathLst>
              <a:path w="3714623" h="7620">
                <a:moveTo>
                  <a:pt x="0" y="7620"/>
                </a:moveTo>
                <a:lnTo>
                  <a:pt x="3714623" y="7620"/>
                </a:lnTo>
                <a:lnTo>
                  <a:pt x="37146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3" name="Freeform 3723">
            <a:hlinkClick r:id="rId2"/>
          </p:cNvPr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4" name="Freeform 372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5" name="Freeform 372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6" name="Freeform 372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7" name="Freeform 372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8" name="Freeform 3728">
            <a:hlinkClick r:id="rId3"/>
          </p:cNvPr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9" name="Freeform 3729">
            <a:hlinkClick r:id="rId3"/>
          </p:cNvPr>
          <p:cNvSpPr/>
          <p:nvPr/>
        </p:nvSpPr>
        <p:spPr>
          <a:xfrm>
            <a:off x="3810889" y="3161030"/>
            <a:ext cx="2670302" cy="7620"/>
          </a:xfrm>
          <a:custGeom>
            <a:avLst/>
            <a:gdLst/>
            <a:ahLst/>
            <a:cxnLst/>
            <a:rect l="0" t="0" r="0" b="0"/>
            <a:pathLst>
              <a:path w="2670302" h="7620">
                <a:moveTo>
                  <a:pt x="0" y="7620"/>
                </a:moveTo>
                <a:lnTo>
                  <a:pt x="2670302" y="7620"/>
                </a:lnTo>
                <a:lnTo>
                  <a:pt x="26703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0" name="Freeform 3730">
            <a:hlinkClick r:id="rId3"/>
          </p:cNvPr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1" name="Freeform 3731">
            <a:hlinkClick r:id="rId3"/>
          </p:cNvPr>
          <p:cNvSpPr/>
          <p:nvPr/>
        </p:nvSpPr>
        <p:spPr>
          <a:xfrm>
            <a:off x="1080820" y="3336289"/>
            <a:ext cx="5400421" cy="7621"/>
          </a:xfrm>
          <a:custGeom>
            <a:avLst/>
            <a:gdLst/>
            <a:ahLst/>
            <a:cxnLst/>
            <a:rect l="0" t="0" r="0" b="0"/>
            <a:pathLst>
              <a:path w="5400421" h="7621">
                <a:moveTo>
                  <a:pt x="0" y="7621"/>
                </a:moveTo>
                <a:lnTo>
                  <a:pt x="5400421" y="7621"/>
                </a:lnTo>
                <a:lnTo>
                  <a:pt x="5400421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2" name="Freeform 3732">
            <a:hlinkClick r:id="rId3"/>
          </p:cNvPr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3" name="Freeform 3733">
            <a:hlinkClick r:id="rId3"/>
          </p:cNvPr>
          <p:cNvSpPr/>
          <p:nvPr/>
        </p:nvSpPr>
        <p:spPr>
          <a:xfrm>
            <a:off x="1080820" y="3511549"/>
            <a:ext cx="4801489" cy="7620"/>
          </a:xfrm>
          <a:custGeom>
            <a:avLst/>
            <a:gdLst/>
            <a:ahLst/>
            <a:cxnLst/>
            <a:rect l="0" t="0" r="0" b="0"/>
            <a:pathLst>
              <a:path w="4801489" h="7620">
                <a:moveTo>
                  <a:pt x="0" y="7620"/>
                </a:moveTo>
                <a:lnTo>
                  <a:pt x="4801489" y="7620"/>
                </a:lnTo>
                <a:lnTo>
                  <a:pt x="480148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4" name="Freeform 3734">
            <a:hlinkClick r:id="rId3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5" name="Freeform 373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6" name="Freeform 373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7" name="Freeform 373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8" name="Freeform 373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9" name="Freeform 373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0" name="Freeform 374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1" name="Freeform 374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2" name="Freeform 374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3" name="Freeform 374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4" name="Freeform 374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5" name="Freeform 374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6" name="Freeform 374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7" name="Freeform 374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8" name="Freeform 374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9" name="Freeform 374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0" name="Freeform 375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1" name="Freeform 375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2" name="Freeform 375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3" name="Freeform 375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4" name="Freeform 375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5" name="Freeform 375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6" name="Freeform 375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7" name="Freeform 375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8" name="Freeform 375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9" name="Freeform 375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0" name="Freeform 376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1" name="Freeform 376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2" name="Freeform 376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3" name="Freeform 376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4" name="Freeform 376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5" name="Freeform 376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6" name="Freeform 376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7" name="Freeform 376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8" name="Freeform 3768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9" name="Rectangle 376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57 </a:t>
            </a:r>
          </a:p>
        </p:txBody>
      </p:sp>
      <p:sp>
        <p:nvSpPr>
          <p:cNvPr id="3770" name="Rectangle 377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771" name="Rectangle 3771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772" name="Rectangle 3772"/>
          <p:cNvSpPr/>
          <p:nvPr/>
        </p:nvSpPr>
        <p:spPr>
          <a:xfrm>
            <a:off x="1080820" y="1046876"/>
            <a:ext cx="5438597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C)</a:t>
            </a:r>
            <a:r>
              <a:rPr lang="en-US" sz="1200" b="0" i="0" spc="1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fin,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recopilación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ordenación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-11" baseline="0" dirty="0">
                <a:latin typeface="Times New Roman"/>
              </a:rPr>
              <a:t>s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análisis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contenido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-12" baseline="0" dirty="0">
                <a:latin typeface="Times New Roman"/>
              </a:rPr>
              <a:t>d</a:t>
            </a:r>
            <a:r>
              <a:rPr lang="en-US" sz="1200" b="0" i="0" spc="0" baseline="0" dirty="0">
                <a:latin typeface="Times New Roman"/>
              </a:rPr>
              <a:t>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 de 2012 y la conflictividad habida en sede judicial se encuentra en  el documento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publicado en febrero de 2017 con ocasión de un Seminario de actualización de función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pública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local,</a:t>
            </a:r>
            <a:r>
              <a:rPr lang="en-US" sz="1200" b="0" i="0" spc="2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titulado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“Unavisión</a:t>
            </a:r>
            <a:r>
              <a:rPr lang="en-US" sz="1200" b="0" i="0" spc="25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crítica</a:t>
            </a:r>
            <a:r>
              <a:rPr lang="en-US" sz="1200" b="0" i="0" spc="25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sobre</a:t>
            </a:r>
            <a:r>
              <a:rPr lang="en-US" sz="1200" b="0" i="0" spc="26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</a:t>
            </a:r>
            <a:r>
              <a:rPr lang="en-US" sz="1200" b="0" i="0" spc="24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reforma</a:t>
            </a:r>
            <a:r>
              <a:rPr lang="en-US" sz="1200" b="0" i="0" spc="24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laboral</a:t>
            </a:r>
            <a:r>
              <a:rPr lang="en-US" sz="1200" b="0" i="0" spc="253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25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2012.</a:t>
            </a:r>
            <a:r>
              <a:rPr lang="en-US" sz="1200" b="0" i="0" spc="25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Análisis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jurisprudencial cincoaños después en relación con las principales novedades apuntadas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en la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reformay de interés para las Administraciones Locales”</a:t>
            </a:r>
            <a:r>
              <a:rPr lang="en-US" sz="1200" b="0" i="0" spc="0" baseline="0" dirty="0">
                <a:latin typeface="Times New Roman"/>
                <a:hlinkClick r:id="rId2"/>
              </a:rPr>
              <a:t>.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73" name="Rectangle 3773"/>
          <p:cNvSpPr/>
          <p:nvPr/>
        </p:nvSpPr>
        <p:spPr>
          <a:xfrm>
            <a:off x="1080820" y="20984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774" name="Rectangle 3774"/>
          <p:cNvSpPr/>
          <p:nvPr/>
        </p:nvSpPr>
        <p:spPr>
          <a:xfrm>
            <a:off x="1080820" y="2273696"/>
            <a:ext cx="5438444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D)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apunte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aquello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podía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</a:t>
            </a:r>
            <a:r>
              <a:rPr lang="en-US" sz="1200" b="0" i="0" spc="1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relevante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</a:t>
            </a:r>
            <a:r>
              <a:rPr lang="en-US" sz="1200" b="0" i="0" spc="-12" baseline="0" dirty="0"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cuanto a la prioridad aplicativa del convenio de empresa, que hay que reconocer que 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ha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“trasladado”,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solo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parcialmente,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normativa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general,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LET,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hasta</a:t>
            </a:r>
            <a:r>
              <a:rPr lang="en-US" sz="1200" b="0" i="0" spc="1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nueva reforma, lo dejé apuntado en mi examen de la Ley de contratos del sector público,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1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artículo</a:t>
            </a:r>
            <a:r>
              <a:rPr lang="en-US" sz="1200" b="0" i="0" spc="1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publicado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1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22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octubre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  <a:hlinkClick r:id="rId3"/>
              </a:rPr>
              <a:t>“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¿El</a:t>
            </a:r>
            <a:r>
              <a:rPr lang="en-US" sz="1200" b="0" i="0" spc="167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inicio</a:t>
            </a:r>
            <a:r>
              <a:rPr lang="en-US" sz="1200" b="0" i="0" spc="16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16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lacontrarreforma</a:t>
            </a:r>
            <a:r>
              <a:rPr lang="en-US" sz="1200" b="0" i="0" spc="16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laboral?</a:t>
            </a:r>
            <a:r>
              <a:rPr lang="en-US" sz="1200" b="0" i="0" spc="16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prioridad de los convenios sectoriales en la Ley decontratos del sector público (frente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la</a:t>
            </a:r>
            <a:r>
              <a:rPr lang="en-US" sz="1200" b="0" i="0" spc="152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</a:t>
            </a:r>
            <a:r>
              <a:rPr lang="en-US" sz="1200" b="0" i="0" spc="15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los</a:t>
            </a:r>
            <a:r>
              <a:rPr lang="en-US" sz="1200" b="0" i="0" spc="170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convenios</a:t>
            </a:r>
            <a:r>
              <a:rPr lang="en-US" sz="1200" b="0" i="0" spc="158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</a:t>
            </a:r>
            <a:r>
              <a:rPr lang="en-US" sz="1200" b="0" i="0" spc="15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empresa</a:t>
            </a:r>
            <a:r>
              <a:rPr lang="en-US" sz="1200" b="0" i="0" spc="15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en</a:t>
            </a:r>
            <a:r>
              <a:rPr lang="en-US" sz="1200" b="0" i="0" spc="15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la</a:t>
            </a:r>
            <a:r>
              <a:rPr lang="en-US" sz="1200" b="0" i="0" spc="152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Leydel</a:t>
            </a:r>
            <a:r>
              <a:rPr lang="en-US" sz="1200" b="0" i="0" spc="157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Estatuto</a:t>
            </a:r>
            <a:r>
              <a:rPr lang="en-US" sz="1200" b="0" i="0" spc="15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</a:t>
            </a:r>
            <a:r>
              <a:rPr lang="en-US" sz="1200" b="0" i="0" spc="15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los</a:t>
            </a:r>
            <a:r>
              <a:rPr lang="en-US" sz="1200" b="0" i="0" spc="158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trabajadores)”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latin typeface="Times New Roman"/>
              </a:rPr>
              <a:t>,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recupero los fragmentos que siguen: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75" name="Rectangle 3775"/>
          <p:cNvSpPr/>
          <p:nvPr/>
        </p:nvSpPr>
        <p:spPr>
          <a:xfrm>
            <a:off x="1080820" y="36761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776" name="Rectangle 3776"/>
          <p:cNvSpPr/>
          <p:nvPr/>
        </p:nvSpPr>
        <p:spPr>
          <a:xfrm>
            <a:off x="1080820" y="3851417"/>
            <a:ext cx="5436438" cy="2130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“Pues bien, en mi análisis de los cambios operados en el texto aprobado por el Congreso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sobre el proyecto originario, expuse que “El texto ha sido remitido ya al Senado para 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tramitación</a:t>
            </a:r>
            <a:r>
              <a:rPr lang="en-US" sz="1200" b="0" i="0" spc="3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partir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mes</a:t>
            </a:r>
            <a:r>
              <a:rPr lang="en-US" sz="1200" b="0" i="0" spc="2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septiembre,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muy</a:t>
            </a:r>
            <a:r>
              <a:rPr lang="en-US" sz="1200" b="0" i="0" spc="3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razonable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pensar</a:t>
            </a:r>
            <a:r>
              <a:rPr lang="en-US" sz="1200" b="0" i="0" spc="29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producirán, si es que se produce alguno, cambios de importancia en el proyecto de ley,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dada la mayoría absoluta del grupo popular en la cámara alta”. Poco después, al dar mi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parecer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enmiendas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incorporadas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14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Senado,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manifesté</a:t>
            </a:r>
            <a:r>
              <a:rPr lang="en-US" sz="1200" b="0" i="0" spc="14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“parece</a:t>
            </a:r>
            <a:r>
              <a:rPr lang="en-US" sz="1200" b="0" i="0" spc="1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lógico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pensar que el proyecto remitido por el Congreso será modificado en un aspecto laboral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sustancialmente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relevante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había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merecido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valoración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positiva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sindical, para rechazar la aplicación automática del convenio colectivo sectorial cuando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exista, por lo que seguirá siendo de aplicación la normativa de la LET y sus reglas sobre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articulación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unidades</a:t>
            </a:r>
            <a:r>
              <a:rPr lang="en-US" sz="1200" b="0" i="0" spc="2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negociadoras</a:t>
            </a:r>
            <a:r>
              <a:rPr lang="en-US" sz="1200" b="0" i="0" spc="2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prioridad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aplicativa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empresa cuando exista y regule las m</a:t>
            </a:r>
            <a:r>
              <a:rPr lang="en-US" sz="1200" b="0" i="0" spc="0" baseline="0" dirty="0">
                <a:latin typeface="TimesNewRomanPSMT"/>
              </a:rPr>
              <a:t>aterias a que se refiere el art. 84.2 de la LET”.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77" name="Rectangle 3777"/>
          <p:cNvSpPr/>
          <p:nvPr/>
        </p:nvSpPr>
        <p:spPr>
          <a:xfrm>
            <a:off x="1080820" y="59547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778" name="Rectangle 3778"/>
          <p:cNvSpPr/>
          <p:nvPr/>
        </p:nvSpPr>
        <p:spPr>
          <a:xfrm>
            <a:off x="1080820" y="6130051"/>
            <a:ext cx="5438597" cy="21303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Ya sea por el convulso mapa político actual, o bien porque la dinámica parlamentaria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los grupos políticos en el Congreso y el Senado (y me refiero ahora concretamente 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popular)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parecen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precisamente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bien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coordinadas,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(me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inclino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hipótesis)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dotes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adivino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pitoniso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político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quedado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vez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suelos, aunque les puedo asegurar que en esta ocasión no lamento en absoluto haberme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equivocado,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1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bien</a:t>
            </a:r>
            <a:r>
              <a:rPr lang="en-US" sz="1200" b="0" i="0" spc="1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conocida,</a:t>
            </a:r>
            <a:r>
              <a:rPr lang="en-US" sz="1200" b="0" i="0" spc="1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través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entradas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1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blog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artículos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publicados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revistas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jurídicas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obras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colectivas,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valoración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crítica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 operada 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2012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(primero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el Real Decreto-Ley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3/2012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después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 Ley 3/2012 de 6 de julio, con varias modificaciones posteriores) por lo que respecta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prioridad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otorgada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consiguiente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debilitamiento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eje</a:t>
            </a:r>
            <a:r>
              <a:rPr lang="en-US" sz="1200" b="0" i="0" spc="4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vertebrador</a:t>
            </a:r>
            <a:r>
              <a:rPr lang="en-US" sz="1200" b="0" i="0" spc="4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relaciones de trabajo en los distintos sectores de actividad.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779" name="Rectangle 3779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780" name="Rectangle 3780"/>
          <p:cNvSpPr/>
          <p:nvPr/>
        </p:nvSpPr>
        <p:spPr>
          <a:xfrm>
            <a:off x="1080820" y="8408812"/>
            <a:ext cx="5435980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explicación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enmiendas</a:t>
            </a:r>
            <a:r>
              <a:rPr lang="en-US" sz="1200" b="0" i="0" spc="3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incorporadas</a:t>
            </a:r>
            <a:r>
              <a:rPr lang="en-US" sz="1200" b="0" i="0" spc="3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Senado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expuse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siguiente</a:t>
            </a:r>
            <a:r>
              <a:rPr lang="en-US" sz="1200" b="0" i="0" spc="-12" baseline="0" dirty="0">
                <a:latin typeface="Times New Roman"/>
              </a:rPr>
              <a:t>: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“Ciertamente,</a:t>
            </a:r>
            <a:r>
              <a:rPr lang="en-US" sz="1200" b="0" i="0" spc="4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me</a:t>
            </a:r>
            <a:r>
              <a:rPr lang="en-US" sz="1200" b="0" i="0" spc="44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sorprendió</a:t>
            </a:r>
            <a:r>
              <a:rPr lang="en-US" sz="1200" b="0" i="0" spc="44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comprobar</a:t>
            </a:r>
            <a:r>
              <a:rPr lang="en-US" sz="1200" b="0" i="0" spc="4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45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44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texto</a:t>
            </a:r>
            <a:r>
              <a:rPr lang="en-US" sz="1200" b="0" i="0" spc="45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aprobado</a:t>
            </a:r>
            <a:r>
              <a:rPr lang="en-US" sz="1200" b="0" i="0" spc="4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44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44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Congreso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incluía  referencias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expresas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sectoriales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decir,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tesis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defendida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organizaciones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sindicales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gran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políticos</a:t>
            </a:r>
            <a:r>
              <a:rPr lang="en-US" sz="1200" b="0" i="0" spc="2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oposición),</a:t>
            </a:r>
            <a:r>
              <a:rPr lang="en-US" sz="1200" b="0" i="0" spc="2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dada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regulación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vigente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Ley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Estatuto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trabajadores y la prioridad aplicativa que esta norma concede en ámbitos muy relevantes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(fue, recuérdenlo, un</a:t>
            </a:r>
            <a:r>
              <a:rPr lang="en-US" sz="1200" b="0" i="0" spc="0" baseline="0" dirty="0">
                <a:latin typeface="TimesNewRomanPSMT"/>
              </a:rPr>
              <a:t>a de las “estrellas” de la reforma laboral de 2012 más firmemente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Freeform 378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2" name="Freeform 378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3" name="Freeform 378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4" name="Freeform 378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5" name="Freeform 378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6" name="Freeform 378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7" name="Freeform 378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8" name="Freeform 378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" name="Freeform 378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0" name="Freeform 379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1" name="Freeform 379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2" name="Freeform 379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3" name="Freeform 379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4" name="Freeform 379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5" name="Freeform 379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6" name="Freeform 379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7" name="Freeform 379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8" name="Freeform 379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9" name="Freeform 379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0" name="Freeform 380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1" name="Freeform 380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2" name="Freeform 380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3" name="Freeform 380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4" name="Freeform 380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5" name="Freeform 3805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6" name="Freeform 3806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7" name="Freeform 3807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8" name="Freeform 380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9" name="Freeform 380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0" name="Freeform 381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1" name="Freeform 381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2" name="Freeform 381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3" name="Freeform 3813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4" name="Freeform 3814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5" name="Freeform 3815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6" name="Freeform 3816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7" name="Freeform 3817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8" name="Freeform 3818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9" name="Freeform 3819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0" name="Freeform 3820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1" name="Freeform 3821">
            <a:hlinkClick r:id="rId2"/>
          </p:cNvPr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2" name="Freeform 3822">
            <a:hlinkClick r:id="rId2"/>
          </p:cNvPr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3" name="Freeform 3823">
            <a:hlinkClick r:id="rId2"/>
          </p:cNvPr>
          <p:cNvSpPr/>
          <p:nvPr/>
        </p:nvSpPr>
        <p:spPr>
          <a:xfrm>
            <a:off x="4905121" y="8244204"/>
            <a:ext cx="1576070" cy="7621"/>
          </a:xfrm>
          <a:custGeom>
            <a:avLst/>
            <a:gdLst/>
            <a:ahLst/>
            <a:cxnLst/>
            <a:rect l="0" t="0" r="0" b="0"/>
            <a:pathLst>
              <a:path w="1576070" h="7621">
                <a:moveTo>
                  <a:pt x="0" y="7621"/>
                </a:moveTo>
                <a:lnTo>
                  <a:pt x="1576070" y="7621"/>
                </a:lnTo>
                <a:lnTo>
                  <a:pt x="1576070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4" name="Freeform 3824">
            <a:hlinkClick r:id="rId2"/>
          </p:cNvPr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5" name="Freeform 3825">
            <a:hlinkClick r:id="rId2"/>
          </p:cNvPr>
          <p:cNvSpPr/>
          <p:nvPr/>
        </p:nvSpPr>
        <p:spPr>
          <a:xfrm>
            <a:off x="1080820" y="8419846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6" name="Freeform 3826">
            <a:hlinkClick r:id="rId2"/>
          </p:cNvPr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7" name="Freeform 3827">
            <a:hlinkClick r:id="rId2"/>
          </p:cNvPr>
          <p:cNvSpPr/>
          <p:nvPr/>
        </p:nvSpPr>
        <p:spPr>
          <a:xfrm>
            <a:off x="1080820" y="8595106"/>
            <a:ext cx="1798574" cy="7620"/>
          </a:xfrm>
          <a:custGeom>
            <a:avLst/>
            <a:gdLst/>
            <a:ahLst/>
            <a:cxnLst/>
            <a:rect l="0" t="0" r="0" b="0"/>
            <a:pathLst>
              <a:path w="1798574" h="7620">
                <a:moveTo>
                  <a:pt x="0" y="7620"/>
                </a:moveTo>
                <a:lnTo>
                  <a:pt x="1798574" y="7620"/>
                </a:lnTo>
                <a:lnTo>
                  <a:pt x="179857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8" name="Freeform 3828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9" name="Freeform 3829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0" name="Freeform 3830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1" name="Freeform 3831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2" name="Freeform 3832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3" name="Freeform 3833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4" name="Rectangle 383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58 </a:t>
            </a:r>
          </a:p>
        </p:txBody>
      </p:sp>
      <p:sp>
        <p:nvSpPr>
          <p:cNvPr id="3835" name="Rectangle 383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836" name="Rectangle 3836"/>
          <p:cNvSpPr/>
          <p:nvPr/>
        </p:nvSpPr>
        <p:spPr>
          <a:xfrm>
            <a:off x="1080820" y="871361"/>
            <a:ext cx="5435828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defendida por sus redactores) al convenio colectivo de empresa. En concreto, me refiero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menciones</a:t>
            </a:r>
            <a:r>
              <a:rPr lang="en-US" sz="1200" b="0" i="0" spc="3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contenidas</a:t>
            </a:r>
            <a:r>
              <a:rPr lang="en-US" sz="1200" b="0" i="0" spc="3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arts.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122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(Pliegos</a:t>
            </a:r>
            <a:r>
              <a:rPr lang="en-US" sz="1200" b="0" i="0" spc="3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cláusulas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administrativa</a:t>
            </a:r>
            <a:r>
              <a:rPr lang="en-US" sz="1200" b="0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particulares),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149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(Ofertas</a:t>
            </a:r>
            <a:r>
              <a:rPr lang="en-US" sz="1200" b="0" i="0" spc="3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anormalmente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bajas)</a:t>
            </a:r>
            <a:r>
              <a:rPr lang="en-US" sz="1200" b="0" i="0" spc="3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202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(Condiciones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especiales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ejecución del contrato de carácter social, ético, medioambiental o de otro orden).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837" name="Rectangle 3837"/>
          <p:cNvSpPr/>
          <p:nvPr/>
        </p:nvSpPr>
        <p:spPr>
          <a:xfrm>
            <a:off x="1080820" y="15726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838" name="Rectangle 3838"/>
          <p:cNvSpPr/>
          <p:nvPr/>
        </p:nvSpPr>
        <p:spPr>
          <a:xfrm>
            <a:off x="1080820" y="1747916"/>
            <a:ext cx="5436895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razón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expresa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mención  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tales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sectoriales,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tanto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obligatorio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respeto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independencia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posible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existencia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empresa,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haberse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debido</a:t>
            </a:r>
            <a:r>
              <a:rPr lang="en-US" sz="1200" b="0" i="0" spc="3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búsqueda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seno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ponencia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(obviamente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necesarios dada la composición actual de la Cámara Baja), y quizás también (y no me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parece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descartable 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alguno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está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hipótesis) 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conocimiento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miembros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ponencia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-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parlamentari</a:t>
            </a:r>
            <a:r>
              <a:rPr lang="en-US" sz="1200" b="0" i="0" spc="-14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popular no tuviera, lógicamente, la misma entidad que el ámbito en el que se desarrolla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habitualmente su ac</a:t>
            </a:r>
            <a:r>
              <a:rPr lang="en-US" sz="1200" b="0" i="0" spc="0" baseline="0" dirty="0">
                <a:latin typeface="TimesNewRomanPSMT"/>
              </a:rPr>
              <a:t>tividad parlamentaria….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839" name="Rectangle 3839"/>
          <p:cNvSpPr/>
          <p:nvPr/>
        </p:nvSpPr>
        <p:spPr>
          <a:xfrm>
            <a:off x="1080820" y="31499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840" name="Rectangle 3840"/>
          <p:cNvSpPr/>
          <p:nvPr/>
        </p:nvSpPr>
        <p:spPr>
          <a:xfrm>
            <a:off x="1080820" y="3325256"/>
            <a:ext cx="5437301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7</a:t>
            </a:r>
            <a:r>
              <a:rPr lang="en-US" sz="1200" b="1" i="0" spc="0" baseline="0" dirty="0">
                <a:latin typeface="Times New Roman"/>
              </a:rPr>
              <a:t>. </a:t>
            </a:r>
            <a:r>
              <a:rPr lang="en-US" sz="1200" b="0" i="0" spc="0" baseline="0" dirty="0">
                <a:latin typeface="Times New Roman"/>
              </a:rPr>
              <a:t>Volvemos</a:t>
            </a:r>
            <a:r>
              <a:rPr lang="en-US" sz="1200" b="0" i="0" spc="1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2021,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hemos</a:t>
            </a:r>
            <a:r>
              <a:rPr lang="en-US" sz="1200" b="0" i="0" spc="1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llegar</a:t>
            </a:r>
            <a:r>
              <a:rPr lang="en-US" sz="1200" b="0" i="0" spc="1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apartado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9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art.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1</a:t>
            </a:r>
            <a:r>
              <a:rPr lang="en-US" sz="1200" b="0" i="0" spc="-12" baseline="0" dirty="0">
                <a:latin typeface="Times New Roman"/>
              </a:rPr>
              <a:t>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apartado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9,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conocer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desaparecido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apartado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a)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anterior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art.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84.2.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decir,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queda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prioridad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aplicativa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sectorial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estatal,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autonómico</a:t>
            </a:r>
            <a:r>
              <a:rPr lang="en-US" sz="1200" b="0" i="0" spc="47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ámbito</a:t>
            </a:r>
            <a:r>
              <a:rPr lang="en-US" sz="1200" b="0" i="0" spc="4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inferior,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sobre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“La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cuantía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4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salario</a:t>
            </a:r>
            <a:r>
              <a:rPr lang="en-US" sz="1200" b="0" i="0" spc="4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base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4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complementos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salariales,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incluidos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02" baseline="0" dirty="0">
                <a:latin typeface="Times New Roman"/>
              </a:rPr>
              <a:t> </a:t>
            </a:r>
            <a:r>
              <a:rPr lang="en-US" sz="1200" b="0" i="0" spc="-12" baseline="0" dirty="0">
                <a:latin typeface="Times New Roman"/>
              </a:rPr>
              <a:t>v</a:t>
            </a:r>
            <a:r>
              <a:rPr lang="en-US" sz="1200" b="0" i="0" spc="0" baseline="0" dirty="0">
                <a:latin typeface="Times New Roman"/>
              </a:rPr>
              <a:t>inculados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situación</a:t>
            </a:r>
            <a:r>
              <a:rPr lang="en-US" sz="1200" b="0" i="0" spc="3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resultados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</a:t>
            </a:r>
            <a:r>
              <a:rPr lang="en-US" sz="1200" b="0" i="0" spc="-15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empresa”,</a:t>
            </a:r>
            <a:r>
              <a:rPr lang="en-US" sz="1200" b="0" i="0" spc="6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manteniéndose</a:t>
            </a:r>
            <a:r>
              <a:rPr lang="en-US" sz="1200" b="0" i="0" spc="6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inalterado</a:t>
            </a:r>
            <a:r>
              <a:rPr lang="en-US" sz="1200" b="0" i="0" spc="6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6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resto</a:t>
            </a:r>
            <a:r>
              <a:rPr lang="en-US" sz="1200" b="0" i="0" spc="6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6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artíc</a:t>
            </a:r>
            <a:r>
              <a:rPr lang="en-US" sz="1200" b="0" i="0" spc="0" baseline="0" dirty="0">
                <a:latin typeface="Times New Roman"/>
              </a:rPr>
              <a:t>ulo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solo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</a:t>
            </a:r>
            <a:r>
              <a:rPr lang="en-US" sz="1200" b="0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correspondiente de letra correspondiente a cada materia sobre la que se puede negociar.  </a:t>
            </a:r>
          </a:p>
        </p:txBody>
      </p:sp>
      <p:sp>
        <p:nvSpPr>
          <p:cNvPr id="3841" name="Rectangle 3841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842" name="Rectangle 3842"/>
          <p:cNvSpPr/>
          <p:nvPr/>
        </p:nvSpPr>
        <p:spPr>
          <a:xfrm>
            <a:off x="1080820" y="4727717"/>
            <a:ext cx="5437454" cy="2656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consiguiente,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sigue</a:t>
            </a:r>
            <a:r>
              <a:rPr lang="en-US" sz="1200" b="0" i="0" spc="-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vigente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posibilidad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negociar,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gozar</a:t>
            </a:r>
            <a:r>
              <a:rPr lang="en-US" sz="1200" b="0" i="0" spc="-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prioridad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aplicativas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todo aquellos</a:t>
            </a:r>
            <a:r>
              <a:rPr lang="en-US" sz="1200" b="0" i="0" spc="-1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relativo a</a:t>
            </a:r>
            <a:r>
              <a:rPr lang="en-US" sz="1200" b="0" i="0" spc="-1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“a)</a:t>
            </a:r>
            <a:r>
              <a:rPr lang="en-US" sz="1200" b="0" i="0" spc="-1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abono</a:t>
            </a:r>
            <a:r>
              <a:rPr lang="en-US" sz="1200" b="0" i="0" spc="-1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o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comp</a:t>
            </a:r>
            <a:r>
              <a:rPr lang="en-US" sz="1200" b="0" i="0" spc="0" baseline="0" dirty="0">
                <a:latin typeface="Times New Roman"/>
              </a:rPr>
              <a:t>ensación 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horas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extraordinarias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retribución específica del trabajo 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turnos.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b)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horario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distribución del tiempo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trabajo, el régimen de trabajo a turnos y la planificación anual de las vacaciones. c)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adaptación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sistema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clasificación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profesional</a:t>
            </a:r>
            <a:r>
              <a:rPr lang="en-US" sz="1200" b="0" i="0" spc="2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4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trabajadoras.</a:t>
            </a:r>
            <a:r>
              <a:rPr lang="en-US" sz="1200" b="0" i="0" spc="4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d)</a:t>
            </a:r>
            <a:r>
              <a:rPr lang="en-US" sz="1200" b="0" i="0" spc="4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adaptación</a:t>
            </a:r>
            <a:r>
              <a:rPr lang="en-US" sz="1200" b="0" i="0" spc="4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aspectos</a:t>
            </a:r>
            <a:r>
              <a:rPr lang="en-US" sz="1200" b="0" i="0" spc="4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4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modalidades</a:t>
            </a:r>
            <a:r>
              <a:rPr lang="en-US" sz="1200" b="0" i="0" spc="4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contratación que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atribuyen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ley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convenios colectivos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e)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medidas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favorecer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corresponsabilidad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conciliación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vida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laboral,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familiar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personal.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f) Aquellas otras que dispongan los acuerdos y convenios colectivos a que se refiere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artículo</a:t>
            </a:r>
            <a:r>
              <a:rPr lang="en-US" sz="1200" b="0" i="0" spc="1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83.2”.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Asimismo,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no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ha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producido</a:t>
            </a:r>
            <a:r>
              <a:rPr lang="en-US" sz="1200" b="0" i="0" spc="15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modificación</a:t>
            </a:r>
            <a:r>
              <a:rPr lang="en-US" sz="1200" b="0" i="0" spc="16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alguna</a:t>
            </a:r>
            <a:r>
              <a:rPr lang="en-US" sz="1200" b="0" i="0" spc="16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sobre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6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prioridad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aplicativa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</a:t>
            </a:r>
            <a:r>
              <a:rPr lang="en-US" sz="1200" b="0" i="0" spc="0" baseline="0" dirty="0">
                <a:latin typeface="TimesNewRomanPSMT"/>
              </a:rPr>
              <a:t>endrán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estas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materias</a:t>
            </a:r>
            <a:r>
              <a:rPr lang="en-US" sz="1200" b="0" i="0" spc="11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“los</a:t>
            </a:r>
            <a:r>
              <a:rPr lang="en-US" sz="1200" b="0" i="0" spc="1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</a:t>
            </a:r>
            <a:r>
              <a:rPr lang="en-US" sz="1200" b="0" i="0" spc="1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colectivos</a:t>
            </a:r>
            <a:r>
              <a:rPr lang="en-US" sz="1200" b="0" i="0" spc="1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para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grupo de empresas o una pluralidad de empresas vinculadas por razones organizativas 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productivas</a:t>
            </a:r>
            <a:r>
              <a:rPr lang="en-US" sz="1200" b="0" i="0" spc="24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2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nominativamente</a:t>
            </a:r>
            <a:r>
              <a:rPr lang="en-US" sz="1200" b="0" i="0" spc="2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identificadas</a:t>
            </a:r>
            <a:r>
              <a:rPr lang="en-US" sz="1200" b="0" i="0" spc="25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25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2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25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refiere</a:t>
            </a:r>
            <a:r>
              <a:rPr lang="en-US" sz="1200" b="0" i="0" spc="2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25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artículo</a:t>
            </a:r>
            <a:r>
              <a:rPr lang="en-US" sz="1200" b="0" i="0" spc="2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87.1”,</a:t>
            </a:r>
            <a:r>
              <a:rPr lang="en-US" sz="1200" b="0" i="0" spc="2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2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imposibilidad de su disposición por los acuerdos y convenios colectivos a que se refiere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el artículo 83.2.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843" name="Rectangle 3843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844" name="Rectangle 3844"/>
          <p:cNvSpPr/>
          <p:nvPr/>
        </p:nvSpPr>
        <p:spPr>
          <a:xfrm>
            <a:off x="1080820" y="7532131"/>
            <a:ext cx="5438444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 relación con el debate si es posible modificar la jornada de trabajo, en cuanto que 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hay una mención expresa a la misma, me permito recordar ahora, para la tesis negativa,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sentencia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TS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10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noviembre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2016,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ponente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magistrada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María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Lourdes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Arastey,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objeto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atención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entrada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“Derecho</a:t>
            </a:r>
            <a:r>
              <a:rPr lang="en-US" sz="1200" b="0" i="0" spc="14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15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negociación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colectiva.</a:t>
            </a:r>
            <a:r>
              <a:rPr lang="en-US" sz="1200" b="0" i="0" spc="334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Primacía</a:t>
            </a:r>
            <a:r>
              <a:rPr lang="en-US" sz="1200" b="0" i="0" spc="33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del</a:t>
            </a:r>
            <a:r>
              <a:rPr lang="en-US" sz="1200" b="0" i="0" spc="337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convenio</a:t>
            </a:r>
            <a:r>
              <a:rPr lang="en-US" sz="1200" b="0" i="0" spc="337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334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empresa…</a:t>
            </a:r>
            <a:r>
              <a:rPr lang="en-US" sz="1200" b="0" i="0" spc="334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sólo</a:t>
            </a:r>
            <a:r>
              <a:rPr lang="en-US" sz="1200" b="0" i="0" spc="33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en</a:t>
            </a:r>
            <a:r>
              <a:rPr lang="en-US" sz="1200" b="0" i="0" spc="32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las</a:t>
            </a:r>
            <a:r>
              <a:rPr lang="en-US" sz="1200" b="0" i="0" spc="333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materias</a:t>
            </a:r>
            <a:r>
              <a:rPr lang="en-US" sz="1200" b="0" i="0" spc="335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expresamente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previstas en el art. 84.2 LET”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latin typeface="Times New Roman"/>
              </a:rPr>
              <a:t>  , de la que recupero algunos fragmentos por su indudable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relación con la temática ahora analizada.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845" name="Rectangle 3845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846" name="Rectangle 3846"/>
          <p:cNvSpPr/>
          <p:nvPr/>
        </p:nvSpPr>
        <p:spPr>
          <a:xfrm>
            <a:off x="1080820" y="8934592"/>
            <a:ext cx="5437657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“El</a:t>
            </a:r>
            <a:r>
              <a:rPr lang="en-US" sz="1200" b="0" i="0" spc="-2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TS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es</a:t>
            </a:r>
            <a:r>
              <a:rPr lang="en-US" sz="1200" b="0" i="0" spc="-2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parecer</a:t>
            </a:r>
            <a:r>
              <a:rPr lang="en-US" sz="1200" b="0" i="0" spc="-2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conflicto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ha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sido</a:t>
            </a:r>
            <a:r>
              <a:rPr lang="en-US" sz="1200" b="0" i="0" spc="-2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resuelto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-2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-2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AN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habiendo</a:t>
            </a:r>
            <a:r>
              <a:rPr lang="en-US" sz="1200" b="0" i="0" spc="-2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“desenfocado”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el problema jurídico suscitado (bien es cierto, añado yo ahora, que ello es debido, a mi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parecer,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forma en que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planteada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demanda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sindical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demandante),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siendo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criterio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TS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cuestión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debatida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versa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concurrencia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</a:t>
            </a:r>
            <a:r>
              <a:rPr lang="en-US" sz="1200" b="0" i="0" spc="-12" baseline="0" dirty="0">
                <a:latin typeface="Times New Roman"/>
              </a:rPr>
              <a:t>n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Freeform 384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8" name="Freeform 384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9" name="Freeform 384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0" name="Freeform 385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1" name="Freeform 385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2" name="Freeform 385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3" name="Freeform 385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4" name="Freeform 385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5" name="Freeform 385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6" name="Freeform 385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7" name="Freeform 3857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8" name="Freeform 3858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9" name="Freeform 3859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0" name="Freeform 3860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1" name="Freeform 3861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2" name="Freeform 3862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3" name="Freeform 3863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4" name="Freeform 3864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5" name="Freeform 3865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6" name="Freeform 3866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7" name="Freeform 3867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8" name="Freeform 3868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9" name="Freeform 3869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0" name="Freeform 3870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1" name="Freeform 3871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2" name="Freeform 3872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3" name="Freeform 3873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4" name="Freeform 3874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5" name="Freeform 3875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6" name="Freeform 3876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7" name="Freeform 3877"/>
          <p:cNvSpPr/>
          <p:nvPr/>
        </p:nvSpPr>
        <p:spPr>
          <a:xfrm>
            <a:off x="1080820" y="615784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8" name="Freeform 3878"/>
          <p:cNvSpPr/>
          <p:nvPr/>
        </p:nvSpPr>
        <p:spPr>
          <a:xfrm>
            <a:off x="1080820" y="615784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9" name="Freeform 3879"/>
          <p:cNvSpPr/>
          <p:nvPr/>
        </p:nvSpPr>
        <p:spPr>
          <a:xfrm>
            <a:off x="1093012" y="6157849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0" name="Freeform 3880"/>
          <p:cNvSpPr/>
          <p:nvPr/>
        </p:nvSpPr>
        <p:spPr>
          <a:xfrm>
            <a:off x="3775583" y="615784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1" name="Freeform 3881"/>
          <p:cNvSpPr/>
          <p:nvPr/>
        </p:nvSpPr>
        <p:spPr>
          <a:xfrm>
            <a:off x="3787775" y="6157849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2" name="Freeform 3882"/>
          <p:cNvSpPr/>
          <p:nvPr/>
        </p:nvSpPr>
        <p:spPr>
          <a:xfrm>
            <a:off x="6469126" y="6157849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3" name="Freeform 3883"/>
          <p:cNvSpPr/>
          <p:nvPr/>
        </p:nvSpPr>
        <p:spPr>
          <a:xfrm>
            <a:off x="6469126" y="6157849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4" name="Freeform 3884"/>
          <p:cNvSpPr/>
          <p:nvPr/>
        </p:nvSpPr>
        <p:spPr>
          <a:xfrm>
            <a:off x="1080820" y="6170041"/>
            <a:ext cx="12192" cy="350520"/>
          </a:xfrm>
          <a:custGeom>
            <a:avLst/>
            <a:gdLst/>
            <a:ahLst/>
            <a:cxnLst/>
            <a:rect l="0" t="0" r="0" b="0"/>
            <a:pathLst>
              <a:path w="12192" h="350520">
                <a:moveTo>
                  <a:pt x="0" y="350520"/>
                </a:moveTo>
                <a:lnTo>
                  <a:pt x="12192" y="350520"/>
                </a:lnTo>
                <a:lnTo>
                  <a:pt x="1219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5" name="Freeform 3885"/>
          <p:cNvSpPr/>
          <p:nvPr/>
        </p:nvSpPr>
        <p:spPr>
          <a:xfrm>
            <a:off x="3775583" y="6170041"/>
            <a:ext cx="12192" cy="350520"/>
          </a:xfrm>
          <a:custGeom>
            <a:avLst/>
            <a:gdLst/>
            <a:ahLst/>
            <a:cxnLst/>
            <a:rect l="0" t="0" r="0" b="0"/>
            <a:pathLst>
              <a:path w="12192" h="350520">
                <a:moveTo>
                  <a:pt x="0" y="350520"/>
                </a:moveTo>
                <a:lnTo>
                  <a:pt x="12192" y="350520"/>
                </a:lnTo>
                <a:lnTo>
                  <a:pt x="1219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6" name="Freeform 3886"/>
          <p:cNvSpPr/>
          <p:nvPr/>
        </p:nvSpPr>
        <p:spPr>
          <a:xfrm>
            <a:off x="6469126" y="6170041"/>
            <a:ext cx="12191" cy="350520"/>
          </a:xfrm>
          <a:custGeom>
            <a:avLst/>
            <a:gdLst/>
            <a:ahLst/>
            <a:cxnLst/>
            <a:rect l="0" t="0" r="0" b="0"/>
            <a:pathLst>
              <a:path w="12191" h="350520">
                <a:moveTo>
                  <a:pt x="0" y="350520"/>
                </a:moveTo>
                <a:lnTo>
                  <a:pt x="12191" y="350520"/>
                </a:lnTo>
                <a:lnTo>
                  <a:pt x="12191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7" name="Freeform 3887"/>
          <p:cNvSpPr/>
          <p:nvPr/>
        </p:nvSpPr>
        <p:spPr>
          <a:xfrm>
            <a:off x="1080820" y="6520560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8" name="Freeform 3888"/>
          <p:cNvSpPr/>
          <p:nvPr/>
        </p:nvSpPr>
        <p:spPr>
          <a:xfrm>
            <a:off x="1093012" y="6520560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9" name="Freeform 3889"/>
          <p:cNvSpPr/>
          <p:nvPr/>
        </p:nvSpPr>
        <p:spPr>
          <a:xfrm>
            <a:off x="3775583" y="6520560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0" name="Freeform 3890"/>
          <p:cNvSpPr/>
          <p:nvPr/>
        </p:nvSpPr>
        <p:spPr>
          <a:xfrm>
            <a:off x="3787775" y="6520560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1" name="Freeform 3891"/>
          <p:cNvSpPr/>
          <p:nvPr/>
        </p:nvSpPr>
        <p:spPr>
          <a:xfrm>
            <a:off x="6469126" y="6520560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2" name="Freeform 3892"/>
          <p:cNvSpPr/>
          <p:nvPr/>
        </p:nvSpPr>
        <p:spPr>
          <a:xfrm>
            <a:off x="1080820" y="6532829"/>
            <a:ext cx="12192" cy="3156458"/>
          </a:xfrm>
          <a:custGeom>
            <a:avLst/>
            <a:gdLst/>
            <a:ahLst/>
            <a:cxnLst/>
            <a:rect l="0" t="0" r="0" b="0"/>
            <a:pathLst>
              <a:path w="12192" h="3156458">
                <a:moveTo>
                  <a:pt x="0" y="3156458"/>
                </a:moveTo>
                <a:lnTo>
                  <a:pt x="12192" y="3156458"/>
                </a:lnTo>
                <a:lnTo>
                  <a:pt x="12192" y="0"/>
                </a:lnTo>
                <a:lnTo>
                  <a:pt x="0" y="0"/>
                </a:lnTo>
                <a:lnTo>
                  <a:pt x="0" y="315645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3" name="Freeform 3893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4" name="Freeform 3894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5" name="Freeform 3895"/>
          <p:cNvSpPr/>
          <p:nvPr/>
        </p:nvSpPr>
        <p:spPr>
          <a:xfrm>
            <a:off x="1093012" y="9689287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6" name="Freeform 3896"/>
          <p:cNvSpPr/>
          <p:nvPr/>
        </p:nvSpPr>
        <p:spPr>
          <a:xfrm>
            <a:off x="3775583" y="6532829"/>
            <a:ext cx="12192" cy="3156458"/>
          </a:xfrm>
          <a:custGeom>
            <a:avLst/>
            <a:gdLst/>
            <a:ahLst/>
            <a:cxnLst/>
            <a:rect l="0" t="0" r="0" b="0"/>
            <a:pathLst>
              <a:path w="12192" h="3156458">
                <a:moveTo>
                  <a:pt x="0" y="3156458"/>
                </a:moveTo>
                <a:lnTo>
                  <a:pt x="12192" y="3156458"/>
                </a:lnTo>
                <a:lnTo>
                  <a:pt x="12192" y="0"/>
                </a:lnTo>
                <a:lnTo>
                  <a:pt x="0" y="0"/>
                </a:lnTo>
                <a:lnTo>
                  <a:pt x="0" y="315645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7" name="Freeform 3897"/>
          <p:cNvSpPr/>
          <p:nvPr/>
        </p:nvSpPr>
        <p:spPr>
          <a:xfrm>
            <a:off x="3775583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8" name="Freeform 3898"/>
          <p:cNvSpPr/>
          <p:nvPr/>
        </p:nvSpPr>
        <p:spPr>
          <a:xfrm>
            <a:off x="3787775" y="9689287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9" name="Freeform 3899"/>
          <p:cNvSpPr/>
          <p:nvPr/>
        </p:nvSpPr>
        <p:spPr>
          <a:xfrm>
            <a:off x="6469126" y="6532829"/>
            <a:ext cx="12191" cy="3156458"/>
          </a:xfrm>
          <a:custGeom>
            <a:avLst/>
            <a:gdLst/>
            <a:ahLst/>
            <a:cxnLst/>
            <a:rect l="0" t="0" r="0" b="0"/>
            <a:pathLst>
              <a:path w="12191" h="3156458">
                <a:moveTo>
                  <a:pt x="0" y="3156458"/>
                </a:moveTo>
                <a:lnTo>
                  <a:pt x="12191" y="3156458"/>
                </a:lnTo>
                <a:lnTo>
                  <a:pt x="12191" y="0"/>
                </a:lnTo>
                <a:lnTo>
                  <a:pt x="0" y="0"/>
                </a:lnTo>
                <a:lnTo>
                  <a:pt x="0" y="315645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0" name="Freeform 3900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1" name="Freeform 3901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2" name="Rectangle 390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59 </a:t>
            </a:r>
          </a:p>
        </p:txBody>
      </p:sp>
      <p:sp>
        <p:nvSpPr>
          <p:cNvPr id="3903" name="Rectangle 390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904" name="Rectangle 3904"/>
          <p:cNvSpPr/>
          <p:nvPr/>
        </p:nvSpPr>
        <p:spPr>
          <a:xfrm>
            <a:off x="1080820" y="871361"/>
            <a:ext cx="5438292" cy="2481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convenio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colectivo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grupo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negociado</a:t>
            </a:r>
            <a:r>
              <a:rPr lang="en-US" sz="1200" b="0" i="0" spc="-5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-5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primer</a:t>
            </a:r>
            <a:r>
              <a:rPr lang="en-US" sz="1200" b="0" i="0" spc="-4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vez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(“producto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normativo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negociado”,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gráfica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expresión 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Sala)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 (y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ahí 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referencia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 art.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84.2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LET)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diversos convenios de ámbito superior (provinciales) que regulaban de manera distinta,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ahora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interesa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destacar,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jornada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anual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trabajo,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debate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jurídico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plantea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determinar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si</a:t>
            </a:r>
            <a:r>
              <a:rPr lang="en-US" sz="1200" b="0" i="0" spc="18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“..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relación</a:t>
            </a:r>
            <a:r>
              <a:rPr lang="en-US" sz="1200" b="0" i="0" spc="18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7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jornada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2015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existía</a:t>
            </a:r>
            <a:r>
              <a:rPr lang="en-US" sz="1200" b="0" i="0" spc="17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una</a:t>
            </a:r>
            <a:r>
              <a:rPr lang="en-US" sz="1200" b="0" i="0" spc="17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norm</a:t>
            </a:r>
            <a:r>
              <a:rPr lang="en-US" sz="1200" b="0" i="0" spc="-18" baseline="0" dirty="0"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convencional vigente que permitiera entender que pervivían situaciones más ventajosas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para los trabajadores afectados”. Es en este punto donde hay que acudir al art. 84.2, d</a:t>
            </a:r>
            <a:r>
              <a:rPr lang="en-US" sz="1200" b="0" i="0" spc="-17" baseline="0" dirty="0">
                <a:latin typeface="TimesNewRomanPSMT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cuya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lectura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infiere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jornada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anual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encuentra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las materias listadas con anterioridad; por decirlo, pues, en términos jurídicos, y con 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propias</a:t>
            </a:r>
            <a:r>
              <a:rPr lang="en-US" sz="1200" b="0" i="0" spc="15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palabras</a:t>
            </a:r>
            <a:r>
              <a:rPr lang="en-US" sz="1200" b="0" i="0" spc="15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5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5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sentencia,</a:t>
            </a:r>
            <a:r>
              <a:rPr lang="en-US" sz="1200" b="0" i="0" spc="16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“no</a:t>
            </a:r>
            <a:r>
              <a:rPr lang="en-US" sz="1200" b="0" i="0" spc="15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existiría</a:t>
            </a:r>
            <a:r>
              <a:rPr lang="en-US" sz="1200" b="0" i="0" spc="16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15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ningún</a:t>
            </a:r>
            <a:r>
              <a:rPr lang="en-US" sz="1200" b="0" i="0" spc="15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caso</a:t>
            </a:r>
            <a:r>
              <a:rPr lang="en-US" sz="1200" b="0" i="0" spc="15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prioridad</a:t>
            </a:r>
            <a:r>
              <a:rPr lang="en-US" sz="1200" b="0" i="0" spc="15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aplicativa</a:t>
            </a:r>
            <a:r>
              <a:rPr lang="en-US" sz="1200" b="0" i="0" spc="15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mientras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provincia</a:t>
            </a:r>
            <a:r>
              <a:rPr lang="en-US" sz="1200" b="0" i="0" spc="-13" baseline="0" dirty="0">
                <a:latin typeface="Times New Roman"/>
              </a:rPr>
              <a:t>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provocara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2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concurrencia</a:t>
            </a:r>
            <a:r>
              <a:rPr lang="en-US" sz="1200" b="0" i="0" spc="26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ambos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convenios”,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tesis</a:t>
            </a:r>
            <a:r>
              <a:rPr lang="en-US" sz="1200" b="0" i="0" spc="26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26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además</a:t>
            </a:r>
            <a:r>
              <a:rPr lang="en-US" sz="1200" b="0" i="0" spc="2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es</a:t>
            </a:r>
            <a:r>
              <a:rPr lang="en-US" sz="1200" b="0" i="0" spc="27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expresamente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recogida en el propio convenio colectivo del grupo, en el segundo párrafo del ya citado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art. 8.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905" name="Rectangle 3905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906" name="Rectangle 3906"/>
          <p:cNvSpPr/>
          <p:nvPr/>
        </p:nvSpPr>
        <p:spPr>
          <a:xfrm>
            <a:off x="1080820" y="3500897"/>
            <a:ext cx="5438597" cy="21303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Por consiguiente, la prioridad de los convenios provinciales se mantendrá, en materia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jornada anual de trabajo, si su contenido es más favorable para los trabajadores a los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 les estaba aplicando con anterioridad, siendo así que, después de examinar el texto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cuatro</a:t>
            </a:r>
            <a:r>
              <a:rPr lang="en-US" sz="1200" b="0" i="0" spc="1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1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provinciales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vigentes,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mejor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situación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(que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condición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</a:t>
            </a:r>
            <a:r>
              <a:rPr lang="en-US" sz="1200" b="0" i="0" spc="-14" baseline="0" dirty="0"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beneficiosa, como recuerda el TS) sólo se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encuentra en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convenio de la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provincia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Barcelona, ya que en todos los demás la jornada anual de trabajo es superior a la pactada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grupo.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definitiva,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dado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sentencia</a:t>
            </a:r>
            <a:r>
              <a:rPr lang="en-US" sz="1200" b="0" i="0" spc="3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pronunciarse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peticiones</a:t>
            </a:r>
            <a:r>
              <a:rPr lang="en-US" sz="1200" b="0" i="0" spc="2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fueron</a:t>
            </a:r>
            <a:r>
              <a:rPr lang="en-US" sz="1200" b="0" i="0" spc="2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formuladas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demanda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reiteradas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después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recurso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casación,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procederá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estimación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parcial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recurso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estimarse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la petición dirigida, sólo, a “aquellos tra</a:t>
            </a:r>
            <a:r>
              <a:rPr lang="en-US" sz="1200" b="0" i="0" spc="0" baseline="0" dirty="0">
                <a:latin typeface="Times New Roman"/>
              </a:rPr>
              <a:t>bajadores a los que, lógicamente, la aplicación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 convenio provincial del sector les resulte más favorable y, además, sólo en tanto s</a:t>
            </a:r>
            <a:r>
              <a:rPr lang="en-US" sz="1200" b="0" i="0" spc="-16" baseline="0" dirty="0"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encuentren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concurrencia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-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-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sectorial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empresa/grupo”.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907" name="Rectangle 3907"/>
          <p:cNvSpPr/>
          <p:nvPr/>
        </p:nvSpPr>
        <p:spPr>
          <a:xfrm>
            <a:off x="1080820" y="56040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908" name="Rectangle 3908"/>
          <p:cNvSpPr/>
          <p:nvPr/>
        </p:nvSpPr>
        <p:spPr>
          <a:xfrm>
            <a:off x="1080820" y="5779531"/>
            <a:ext cx="5433821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8. La segunda modificación se encuentra en el art. 86, en el apartado 4. Comparemos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texto derogado y el que ha entrado en vigor el 31 de diciembre del pasad año.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3909" name="Rectangle 3909"/>
          <p:cNvSpPr/>
          <p:nvPr/>
        </p:nvSpPr>
        <p:spPr>
          <a:xfrm>
            <a:off x="1155496" y="6142243"/>
            <a:ext cx="998169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derogado </a:t>
            </a:r>
          </a:p>
        </p:txBody>
      </p:sp>
      <p:sp>
        <p:nvSpPr>
          <p:cNvPr id="3910" name="Rectangle 3910"/>
          <p:cNvSpPr/>
          <p:nvPr/>
        </p:nvSpPr>
        <p:spPr>
          <a:xfrm>
            <a:off x="3848989" y="6142243"/>
            <a:ext cx="2595067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a partir del 31 de diciembre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2021. </a:t>
            </a:r>
          </a:p>
        </p:txBody>
      </p:sp>
      <p:sp>
        <p:nvSpPr>
          <p:cNvPr id="3911" name="Rectangle 3911"/>
          <p:cNvSpPr/>
          <p:nvPr/>
        </p:nvSpPr>
        <p:spPr>
          <a:xfrm>
            <a:off x="1155496" y="6506479"/>
            <a:ext cx="2595092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4.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colectivo, </a:t>
            </a:r>
          </a:p>
          <a:p>
            <a:pPr marL="0">
              <a:lnSpc>
                <a:spcPts val="1379"/>
              </a:lnSpc>
              <a:tabLst>
                <a:tab pos="348843" algn="l"/>
                <a:tab pos="688543" algn="l"/>
                <a:tab pos="1520494" algn="l"/>
                <a:tab pos="1726082" algn="l"/>
                <a:tab pos="2446629" algn="l"/>
              </a:tabLst>
            </a:pPr>
            <a:r>
              <a:rPr lang="en-US" sz="1200" b="0" i="0" spc="0" baseline="0" dirty="0">
                <a:latin typeface="Times New Roman"/>
              </a:rPr>
              <a:t>una 	vez 	denunciado 	y 	concluida 	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pactada,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producirá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hubiesen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establecido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propio convenio. </a:t>
            </a:r>
          </a:p>
        </p:txBody>
      </p:sp>
      <p:sp>
        <p:nvSpPr>
          <p:cNvPr id="3912" name="Rectangle 3912"/>
          <p:cNvSpPr/>
          <p:nvPr/>
        </p:nvSpPr>
        <p:spPr>
          <a:xfrm>
            <a:off x="1155496" y="738277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13" name="Rectangle 3913"/>
          <p:cNvSpPr/>
          <p:nvPr/>
        </p:nvSpPr>
        <p:spPr>
          <a:xfrm>
            <a:off x="1155496" y="7558039"/>
            <a:ext cx="2595397" cy="2130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55015" algn="l"/>
                <a:tab pos="988618" algn="l"/>
                <a:tab pos="2016861" algn="l"/>
                <a:tab pos="2443276" algn="l"/>
              </a:tabLst>
            </a:pPr>
            <a:r>
              <a:rPr lang="en-US" sz="1200" b="0" i="0" spc="0" baseline="0" dirty="0">
                <a:latin typeface="Times New Roman"/>
              </a:rPr>
              <a:t>Durante 	las 	negociaciones 	para 	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renovación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colectivo,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  <a:tabLst>
                <a:tab pos="585063" algn="l"/>
                <a:tab pos="866851" algn="l"/>
                <a:tab pos="1374038" algn="l"/>
                <a:tab pos="1639061" algn="l"/>
                <a:tab pos="2420289" algn="l"/>
              </a:tabLst>
            </a:pPr>
            <a:r>
              <a:rPr lang="en-US" sz="1200" b="0" i="0" spc="0" baseline="0" dirty="0">
                <a:latin typeface="Times New Roman"/>
              </a:rPr>
              <a:t>defecto 	de 	pacto, 	se 	mantendrá 	su </a:t>
            </a:r>
          </a:p>
          <a:p>
            <a:pPr marL="0">
              <a:lnSpc>
                <a:spcPts val="1380"/>
              </a:lnSpc>
              <a:tabLst>
                <a:tab pos="780135" algn="l"/>
                <a:tab pos="1109167" algn="l"/>
                <a:tab pos="1599590" algn="l"/>
                <a:tab pos="1995677" algn="l"/>
              </a:tabLst>
            </a:pPr>
            <a:r>
              <a:rPr lang="en-US" sz="1200" b="0" i="0" spc="0" baseline="0" dirty="0">
                <a:latin typeface="Times New Roman"/>
              </a:rPr>
              <a:t>vigencia, 	si 	bien 	las 	cláusulas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convencionales</a:t>
            </a:r>
            <a:r>
              <a:rPr lang="en-US" sz="1200" b="0" i="0" spc="39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3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renunciado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huelga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decaerán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partir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  <a:tabLst>
                <a:tab pos="713079" algn="l"/>
                <a:tab pos="1058875" algn="l"/>
                <a:tab pos="1549298" algn="l"/>
                <a:tab pos="2097785" algn="l"/>
              </a:tabLst>
            </a:pPr>
            <a:r>
              <a:rPr lang="en-US" sz="1200" b="0" i="0" spc="0" baseline="0" dirty="0">
                <a:latin typeface="Times New Roman"/>
              </a:rPr>
              <a:t>denuncia. 	Las 	partes 	podrán 	adoptar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parciales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modificación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alguno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algunos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contenidos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prorrogados con el fin de adaptarlos a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terminación </a:t>
            </a:r>
          </a:p>
        </p:txBody>
      </p:sp>
      <p:sp>
        <p:nvSpPr>
          <p:cNvPr id="3914" name="Rectangle 3914"/>
          <p:cNvSpPr/>
          <p:nvPr/>
        </p:nvSpPr>
        <p:spPr>
          <a:xfrm>
            <a:off x="3848989" y="6506479"/>
            <a:ext cx="2594762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</a:tabLst>
            </a:pPr>
            <a:r>
              <a:rPr lang="en-US" sz="1200" b="0" i="0" spc="0" baseline="0" dirty="0">
                <a:latin typeface="Times New Roman"/>
              </a:rPr>
              <a:t>3. 	La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colectivo, </a:t>
            </a:r>
          </a:p>
          <a:p>
            <a:pPr marL="0">
              <a:lnSpc>
                <a:spcPts val="1379"/>
              </a:lnSpc>
              <a:tabLst>
                <a:tab pos="348843" algn="l"/>
                <a:tab pos="688543" algn="l"/>
                <a:tab pos="1520494" algn="l"/>
                <a:tab pos="1726082" algn="l"/>
                <a:tab pos="2446629" algn="l"/>
              </a:tabLst>
            </a:pPr>
            <a:r>
              <a:rPr lang="en-US" sz="1200" b="0" i="0" spc="0" baseline="0" dirty="0">
                <a:latin typeface="Times New Roman"/>
              </a:rPr>
              <a:t>una 	vez 	denunciado 	y 	concluida 	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4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pactada,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producirá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hubiesen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establecido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propio convenio. </a:t>
            </a:r>
          </a:p>
        </p:txBody>
      </p:sp>
      <p:sp>
        <p:nvSpPr>
          <p:cNvPr id="3915" name="Rectangle 3915"/>
          <p:cNvSpPr/>
          <p:nvPr/>
        </p:nvSpPr>
        <p:spPr>
          <a:xfrm>
            <a:off x="3848989" y="738277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16" name="Rectangle 3916"/>
          <p:cNvSpPr/>
          <p:nvPr/>
        </p:nvSpPr>
        <p:spPr>
          <a:xfrm>
            <a:off x="3848989" y="7558039"/>
            <a:ext cx="2594914" cy="2130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55015" algn="l"/>
                <a:tab pos="988923" algn="l"/>
                <a:tab pos="2017166" algn="l"/>
                <a:tab pos="2443581" algn="l"/>
              </a:tabLst>
            </a:pPr>
            <a:r>
              <a:rPr lang="en-US" sz="1200" b="0" i="0" spc="0" baseline="0" dirty="0">
                <a:latin typeface="Times New Roman"/>
              </a:rPr>
              <a:t>Durante 	las 	negociaciones 	para 	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renovación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colectivo,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  <a:tabLst>
                <a:tab pos="585063" algn="l"/>
                <a:tab pos="866851" algn="l"/>
                <a:tab pos="1374038" algn="l"/>
                <a:tab pos="1639061" algn="l"/>
                <a:tab pos="2419197" algn="l"/>
              </a:tabLst>
            </a:pPr>
            <a:r>
              <a:rPr lang="en-US" sz="1200" b="0" i="0" spc="0" baseline="0" dirty="0">
                <a:latin typeface="Times New Roman"/>
              </a:rPr>
              <a:t>defecto 	de 	pacto, 	se 	mantendrá 	su </a:t>
            </a:r>
          </a:p>
          <a:p>
            <a:pPr marL="0">
              <a:lnSpc>
                <a:spcPts val="1380"/>
              </a:lnSpc>
              <a:tabLst>
                <a:tab pos="780135" algn="l"/>
                <a:tab pos="1109167" algn="l"/>
                <a:tab pos="1599590" algn="l"/>
                <a:tab pos="1995677" algn="l"/>
              </a:tabLst>
            </a:pPr>
            <a:r>
              <a:rPr lang="en-US" sz="1200" b="0" i="0" spc="0" baseline="0" dirty="0">
                <a:latin typeface="Times New Roman"/>
              </a:rPr>
              <a:t>vigencia, 	si 	bien 	las 	cláusulas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convencionales</a:t>
            </a:r>
            <a:r>
              <a:rPr lang="en-US" sz="1200" b="0" i="0" spc="39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3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renunciado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huelga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decaerán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partir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  <a:tabLst>
                <a:tab pos="713079" algn="l"/>
                <a:tab pos="1058875" algn="l"/>
                <a:tab pos="1549298" algn="l"/>
                <a:tab pos="2097785" algn="l"/>
              </a:tabLst>
            </a:pPr>
            <a:r>
              <a:rPr lang="en-US" sz="1200" b="0" i="0" spc="0" baseline="0" dirty="0">
                <a:latin typeface="Times New Roman"/>
              </a:rPr>
              <a:t>denuncia. 	Las 	partes 	podrán 	adoptar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parciales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modificación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alguno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algunos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contenidos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prorrogados con el fin de adaptarlos a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terminación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Freeform 444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Rectangle 494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 </a:t>
            </a:r>
          </a:p>
        </p:txBody>
      </p:sp>
      <p:sp>
        <p:nvSpPr>
          <p:cNvPr id="495" name="Rectangle 49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96" name="Rectangle 496"/>
          <p:cNvSpPr/>
          <p:nvPr/>
        </p:nvSpPr>
        <p:spPr>
          <a:xfrm>
            <a:off x="1080820" y="871361"/>
            <a:ext cx="5434888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 aspectos positivos o negativos, obviamente desde la perspectiva de aquella persona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realiza.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efectuarse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partiendo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lógicamente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normativo, si bien, insisto, desde una perspectiva global. </a:t>
            </a:r>
          </a:p>
        </p:txBody>
      </p:sp>
      <p:sp>
        <p:nvSpPr>
          <p:cNvPr id="497" name="Rectangle 497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98" name="Rectangle 498"/>
          <p:cNvSpPr/>
          <p:nvPr/>
        </p:nvSpPr>
        <p:spPr>
          <a:xfrm>
            <a:off x="1080820" y="1572656"/>
            <a:ext cx="5436717" cy="19550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segunda forma de acercarse a la reforma es la más propiamente jurídica y que, sin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 en modo alguno incompatible con la anterior sino lo contrario consiste en el examen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detallado de las modificaciones operadas en las distintas normas y de la importancia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les conceda con respecto a qué implican de cara al futuro de las relaciones de trabajo.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Método de análisis que lógicamente hay que seguir, y así 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haré en posteriores entradas,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 se analice cada una de las modificaciones operadas, y baste ahora, por poner u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ejemplo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significativo,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86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explicarse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plano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pasar</a:t>
            </a:r>
            <a:r>
              <a:rPr lang="en-US" sz="1200" b="0" i="0" spc="3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pérdida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ultraactividad,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volver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mantenimiento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se proceda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suscripción de un nuevo convenio. </a:t>
            </a:r>
          </a:p>
        </p:txBody>
      </p:sp>
      <p:sp>
        <p:nvSpPr>
          <p:cNvPr id="499" name="Rectangle 499"/>
          <p:cNvSpPr/>
          <p:nvPr/>
        </p:nvSpPr>
        <p:spPr>
          <a:xfrm>
            <a:off x="1080820" y="35008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00" name="Rectangle 500"/>
          <p:cNvSpPr/>
          <p:nvPr/>
        </p:nvSpPr>
        <p:spPr>
          <a:xfrm>
            <a:off x="1080820" y="3676157"/>
            <a:ext cx="5437759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puridad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reforma, aunque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 se proceda a esta durante la explicación: es la de efectuar una valoración muy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 y dejando de lado todo aquello que no interesa recordar que se ha dejado en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camino,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contrario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negativa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recogido y que olvida, justamente, todo aquello que se ha conseguido. </a:t>
            </a:r>
          </a:p>
        </p:txBody>
      </p:sp>
      <p:sp>
        <p:nvSpPr>
          <p:cNvPr id="501" name="Rectangle 501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02" name="Rectangle 502"/>
          <p:cNvSpPr/>
          <p:nvPr/>
        </p:nvSpPr>
        <p:spPr>
          <a:xfrm>
            <a:off x="1080820" y="4727717"/>
            <a:ext cx="5438444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sinceros,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más,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finalidad claramente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destructiva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parecer: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basada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“titulares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impacto”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ueda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 claro,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según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 del autor o la autora, que no hay reforma alguna y que para los cambios que 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introducido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negociación, despreciando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deliberadamente todo aquello que se ha gestado en la mesa negociadora y el esfuerzo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partes,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inicialmente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contrapuestas,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llegar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acuerdo.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sé si en algún momento hay un cierto enfado por no haber sido consultado/a o no haber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participado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tales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valoraciones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negociador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resultado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luego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ocasión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parece.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Pero,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tómenlo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una valoración puramente personal y subjetiva de quien está redactando este texto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que solo le compromete al mismo.     </a:t>
            </a:r>
          </a:p>
        </p:txBody>
      </p:sp>
      <p:sp>
        <p:nvSpPr>
          <p:cNvPr id="503" name="Rectangle 503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04" name="Rectangle 504"/>
          <p:cNvSpPr/>
          <p:nvPr/>
        </p:nvSpPr>
        <p:spPr>
          <a:xfrm>
            <a:off x="1080820" y="6831091"/>
            <a:ext cx="5438444" cy="1955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¿Qué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introductoria?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global, efectuada a partir de la lectura de la exposición de motivos y del 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x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 articulado.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para comparar la importancia de esta reforma desde la perspectiva de fortalecimiento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vía negocial y de la mejora/recuperación de algunos derechos sobre estabilidad 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transformación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 de trabajo, sugiero que comparen con exhaustividad el texto de la exposición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motivos de la reforma de 2012 y de la operada en 2021, antes de pasar al examen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articulado,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comprobarán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disparidad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radical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planteamiento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permitiéndome remitirles una vez más a mi valoración muy crítica de la exposición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motivos,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llevé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blog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publicación en el BOE. </a:t>
            </a:r>
          </a:p>
        </p:txBody>
      </p:sp>
      <p:sp>
        <p:nvSpPr>
          <p:cNvPr id="505" name="Rectangle 505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06" name="Rectangle 506"/>
          <p:cNvSpPr/>
          <p:nvPr/>
        </p:nvSpPr>
        <p:spPr>
          <a:xfrm>
            <a:off x="1080820" y="8934592"/>
            <a:ext cx="5437606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excelente</a:t>
            </a:r>
            <a:r>
              <a:rPr lang="en-US" sz="1200" b="0" i="0" spc="1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1" spc="0" baseline="0" dirty="0">
                <a:solidFill>
                  <a:srgbClr val="333333"/>
                </a:solidFill>
                <a:latin typeface="Times New Roman"/>
              </a:rPr>
              <a:t>mix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adoptado</a:t>
            </a:r>
            <a:r>
              <a:rPr lang="en-US" sz="1200" b="0" i="0" spc="4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hacer</a:t>
            </a:r>
            <a:r>
              <a:rPr lang="en-US" sz="1200" b="0" i="0" spc="4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frente</a:t>
            </a:r>
            <a:r>
              <a:rPr lang="en-US" sz="1200" b="0" i="0" spc="4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4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mismas,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sustentándose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gran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4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compromisos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adquiridos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instituciones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comunitarias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Freeform 3917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8" name="Freeform 3918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9" name="Freeform 3919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0" name="Freeform 3920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1" name="Freeform 3921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2" name="Freeform 3922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3" name="Freeform 3923"/>
          <p:cNvSpPr/>
          <p:nvPr/>
        </p:nvSpPr>
        <p:spPr>
          <a:xfrm>
            <a:off x="1080820" y="911351"/>
            <a:ext cx="12192" cy="7363715"/>
          </a:xfrm>
          <a:custGeom>
            <a:avLst/>
            <a:gdLst/>
            <a:ahLst/>
            <a:cxnLst/>
            <a:rect l="0" t="0" r="0" b="0"/>
            <a:pathLst>
              <a:path w="12192" h="7363715">
                <a:moveTo>
                  <a:pt x="0" y="7363715"/>
                </a:moveTo>
                <a:lnTo>
                  <a:pt x="12192" y="7363715"/>
                </a:lnTo>
                <a:lnTo>
                  <a:pt x="12192" y="0"/>
                </a:lnTo>
                <a:lnTo>
                  <a:pt x="0" y="0"/>
                </a:lnTo>
                <a:lnTo>
                  <a:pt x="0" y="7363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4" name="Freeform 3924"/>
          <p:cNvSpPr/>
          <p:nvPr/>
        </p:nvSpPr>
        <p:spPr>
          <a:xfrm>
            <a:off x="1080820" y="8275065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5" name="Freeform 3925"/>
          <p:cNvSpPr/>
          <p:nvPr/>
        </p:nvSpPr>
        <p:spPr>
          <a:xfrm>
            <a:off x="1080820" y="8275065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6" name="Freeform 3926"/>
          <p:cNvSpPr/>
          <p:nvPr/>
        </p:nvSpPr>
        <p:spPr>
          <a:xfrm>
            <a:off x="1093012" y="8275065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7" name="Freeform 3927"/>
          <p:cNvSpPr/>
          <p:nvPr/>
        </p:nvSpPr>
        <p:spPr>
          <a:xfrm>
            <a:off x="3775583" y="911351"/>
            <a:ext cx="12192" cy="7363715"/>
          </a:xfrm>
          <a:custGeom>
            <a:avLst/>
            <a:gdLst/>
            <a:ahLst/>
            <a:cxnLst/>
            <a:rect l="0" t="0" r="0" b="0"/>
            <a:pathLst>
              <a:path w="12192" h="7363715">
                <a:moveTo>
                  <a:pt x="0" y="7363715"/>
                </a:moveTo>
                <a:lnTo>
                  <a:pt x="12192" y="7363715"/>
                </a:lnTo>
                <a:lnTo>
                  <a:pt x="12192" y="0"/>
                </a:lnTo>
                <a:lnTo>
                  <a:pt x="0" y="0"/>
                </a:lnTo>
                <a:lnTo>
                  <a:pt x="0" y="7363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8" name="Freeform 3928"/>
          <p:cNvSpPr/>
          <p:nvPr/>
        </p:nvSpPr>
        <p:spPr>
          <a:xfrm>
            <a:off x="3775583" y="8275065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9" name="Freeform 3929"/>
          <p:cNvSpPr/>
          <p:nvPr/>
        </p:nvSpPr>
        <p:spPr>
          <a:xfrm>
            <a:off x="3787775" y="8275065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0" name="Freeform 3930"/>
          <p:cNvSpPr/>
          <p:nvPr/>
        </p:nvSpPr>
        <p:spPr>
          <a:xfrm>
            <a:off x="6469126" y="911351"/>
            <a:ext cx="12191" cy="7363715"/>
          </a:xfrm>
          <a:custGeom>
            <a:avLst/>
            <a:gdLst/>
            <a:ahLst/>
            <a:cxnLst/>
            <a:rect l="0" t="0" r="0" b="0"/>
            <a:pathLst>
              <a:path w="12191" h="7363715">
                <a:moveTo>
                  <a:pt x="0" y="7363715"/>
                </a:moveTo>
                <a:lnTo>
                  <a:pt x="12191" y="7363715"/>
                </a:lnTo>
                <a:lnTo>
                  <a:pt x="12191" y="0"/>
                </a:lnTo>
                <a:lnTo>
                  <a:pt x="0" y="0"/>
                </a:lnTo>
                <a:lnTo>
                  <a:pt x="0" y="7363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1" name="Freeform 3931"/>
          <p:cNvSpPr/>
          <p:nvPr/>
        </p:nvSpPr>
        <p:spPr>
          <a:xfrm>
            <a:off x="6469126" y="8275065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2" name="Freeform 3932"/>
          <p:cNvSpPr/>
          <p:nvPr/>
        </p:nvSpPr>
        <p:spPr>
          <a:xfrm>
            <a:off x="6469126" y="8275065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3" name="Freeform 3933"/>
          <p:cNvSpPr/>
          <p:nvPr/>
        </p:nvSpPr>
        <p:spPr>
          <a:xfrm>
            <a:off x="1062532" y="82872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4" name="Freeform 3934"/>
          <p:cNvSpPr/>
          <p:nvPr/>
        </p:nvSpPr>
        <p:spPr>
          <a:xfrm>
            <a:off x="1062532" y="84625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5" name="Freeform 3935"/>
          <p:cNvSpPr/>
          <p:nvPr/>
        </p:nvSpPr>
        <p:spPr>
          <a:xfrm>
            <a:off x="1062532" y="86377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6" name="Freeform 3936"/>
          <p:cNvSpPr/>
          <p:nvPr/>
        </p:nvSpPr>
        <p:spPr>
          <a:xfrm>
            <a:off x="1062532" y="88130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7" name="Freeform 3937"/>
          <p:cNvSpPr/>
          <p:nvPr/>
        </p:nvSpPr>
        <p:spPr>
          <a:xfrm>
            <a:off x="1062532" y="898829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8" name="Freeform 3938"/>
          <p:cNvSpPr/>
          <p:nvPr/>
        </p:nvSpPr>
        <p:spPr>
          <a:xfrm>
            <a:off x="1062532" y="9163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9" name="Freeform 3939"/>
          <p:cNvSpPr/>
          <p:nvPr/>
        </p:nvSpPr>
        <p:spPr>
          <a:xfrm>
            <a:off x="1062532" y="933876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0" name="Freeform 3940"/>
          <p:cNvSpPr/>
          <p:nvPr/>
        </p:nvSpPr>
        <p:spPr>
          <a:xfrm>
            <a:off x="1062532" y="95140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1" name="Rectangle 394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60 </a:t>
            </a:r>
          </a:p>
        </p:txBody>
      </p:sp>
      <p:sp>
        <p:nvSpPr>
          <p:cNvPr id="3942" name="Rectangle 394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943" name="Rectangle 3943"/>
          <p:cNvSpPr/>
          <p:nvPr/>
        </p:nvSpPr>
        <p:spPr>
          <a:xfrm>
            <a:off x="1155496" y="885078"/>
            <a:ext cx="2594457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pactada,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desarrolle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</a:t>
            </a:r>
            <a:r>
              <a:rPr lang="en-US" sz="1200" b="0" i="0" spc="2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Estos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tendrán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partes determinen. </a:t>
            </a:r>
          </a:p>
        </p:txBody>
      </p:sp>
      <p:sp>
        <p:nvSpPr>
          <p:cNvPr id="3944" name="Rectangle 3944"/>
          <p:cNvSpPr/>
          <p:nvPr/>
        </p:nvSpPr>
        <p:spPr>
          <a:xfrm>
            <a:off x="1155496" y="15863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45" name="Rectangle 3945"/>
          <p:cNvSpPr/>
          <p:nvPr/>
        </p:nvSpPr>
        <p:spPr>
          <a:xfrm>
            <a:off x="1155496" y="1761632"/>
            <a:ext cx="2595092" cy="49335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Mediante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interprofesionales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ámbito estatal o autonómico, previstos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83,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procedimientos</a:t>
            </a:r>
            <a:r>
              <a:rPr lang="en-US" sz="1200" b="0" i="0" spc="3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directa para solventar de manera efectiva </a:t>
            </a:r>
          </a:p>
          <a:p>
            <a:pPr marL="0">
              <a:lnSpc>
                <a:spcPts val="1379"/>
              </a:lnSpc>
              <a:tabLst>
                <a:tab pos="327507" algn="l"/>
                <a:tab pos="1307134" algn="l"/>
                <a:tab pos="2065782" algn="l"/>
                <a:tab pos="2445105" algn="l"/>
              </a:tabLst>
            </a:pPr>
            <a:r>
              <a:rPr lang="en-US" sz="1200" b="0" i="0" spc="0" baseline="0" dirty="0">
                <a:latin typeface="Times New Roman"/>
              </a:rPr>
              <a:t>las 	discrepancias 	existentes 	tras 	el </a:t>
            </a:r>
          </a:p>
          <a:p>
            <a:pPr marL="0">
              <a:lnSpc>
                <a:spcPts val="1379"/>
              </a:lnSpc>
              <a:tabLst>
                <a:tab pos="863955" algn="l"/>
                <a:tab pos="1290370" algn="l"/>
                <a:tab pos="2410993" algn="l"/>
              </a:tabLst>
            </a:pPr>
            <a:r>
              <a:rPr lang="en-US" sz="1200" b="0" i="0" spc="0" baseline="0" dirty="0">
                <a:latin typeface="Times New Roman"/>
              </a:rPr>
              <a:t>transcurso 	del 	procedimiento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3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alcanzarse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incluido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compromiso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someter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discrepancias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arbitraje,</a:t>
            </a:r>
            <a:r>
              <a:rPr lang="en-US" sz="1200" b="0" i="0" spc="1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cuyo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caso</a:t>
            </a:r>
            <a:r>
              <a:rPr lang="en-US" sz="1200" b="0" i="0" spc="3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laudo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arbitral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tendrá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misma </a:t>
            </a:r>
          </a:p>
          <a:p>
            <a:pPr marL="0">
              <a:lnSpc>
                <a:spcPts val="1379"/>
              </a:lnSpc>
              <a:tabLst>
                <a:tab pos="623011" algn="l"/>
                <a:tab pos="1238402" algn="l"/>
                <a:tab pos="1609953" algn="l"/>
                <a:tab pos="1938985" algn="l"/>
              </a:tabLst>
            </a:pPr>
            <a:r>
              <a:rPr lang="en-US" sz="1200" b="0" i="0" spc="0" baseline="0" dirty="0">
                <a:latin typeface="Times New Roman"/>
              </a:rPr>
              <a:t>eficacia 	jurídica 	que 	los 	convenios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colectivos y solo será recurrible conforme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al procedimiento y en base a los motivos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establecidos</a:t>
            </a:r>
            <a:r>
              <a:rPr lang="en-US" sz="1200" b="0" i="0" spc="4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4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4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91.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Dichos </a:t>
            </a:r>
          </a:p>
          <a:p>
            <a:pPr marL="0">
              <a:lnSpc>
                <a:spcPts val="1380"/>
              </a:lnSpc>
              <a:tabLst>
                <a:tab pos="760323" algn="l"/>
                <a:tab pos="2073401" algn="l"/>
              </a:tabLst>
            </a:pPr>
            <a:r>
              <a:rPr lang="en-US" sz="1200" b="0" i="0" spc="0" baseline="0" dirty="0">
                <a:latin typeface="Times New Roman"/>
              </a:rPr>
              <a:t>acuerdos 	interprofesionales 	deberán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especificar los criterios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procedimientos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desarrollo del arbitraje, expresando 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particular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imposibilidad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603351" algn="l"/>
                <a:tab pos="868375" algn="l"/>
                <a:tab pos="1099870" algn="l"/>
                <a:tab pos="1501317" algn="l"/>
                <a:tab pos="1766341" algn="l"/>
                <a:tab pos="1997836" algn="l"/>
              </a:tabLst>
            </a:pPr>
            <a:r>
              <a:rPr lang="en-US" sz="1200" b="0" i="0" spc="0" baseline="0" dirty="0">
                <a:latin typeface="Times New Roman"/>
              </a:rPr>
              <a:t>acuerdo 	en 	el 	seno 	de 	la 	comisión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negociadora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carácter</a:t>
            </a:r>
            <a:r>
              <a:rPr lang="en-US" sz="1200" b="0" i="0" spc="6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obligatorio</a:t>
            </a:r>
            <a:r>
              <a:rPr lang="en-US" sz="1200" b="0" i="0" spc="6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  <a:tabLst>
                <a:tab pos="894283" algn="l"/>
                <a:tab pos="1348282" algn="l"/>
                <a:tab pos="2446629" algn="l"/>
              </a:tabLst>
            </a:pPr>
            <a:r>
              <a:rPr lang="en-US" sz="1200" b="0" i="0" spc="0" baseline="0" dirty="0">
                <a:latin typeface="Times New Roman"/>
              </a:rPr>
              <a:t>voluntario 	del 	sometimiento 	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partes;</a:t>
            </a:r>
            <a:r>
              <a:rPr lang="en-US" sz="1200" b="0" i="0" spc="1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defecto</a:t>
            </a:r>
            <a:r>
              <a:rPr lang="en-US" sz="1200" b="0" i="0" spc="6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pacto</a:t>
            </a:r>
            <a:r>
              <a:rPr lang="en-US" sz="1200" b="0" i="0" spc="6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específico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609295" algn="l"/>
                <a:tab pos="1407566" algn="l"/>
                <a:tab pos="1614525" algn="l"/>
                <a:tab pos="2370124" algn="l"/>
              </a:tabLst>
            </a:pPr>
            <a:r>
              <a:rPr lang="en-US" sz="1200" b="0" i="0" spc="0" baseline="0" dirty="0">
                <a:latin typeface="Times New Roman"/>
              </a:rPr>
              <a:t>carácter 	obligatorio 	o 	voluntario 	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sometimiento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arbitral,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entenderá</a:t>
            </a:r>
            <a:r>
              <a:rPr lang="en-US" sz="1200" b="0" i="0" spc="2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arbitraje</a:t>
            </a:r>
            <a:r>
              <a:rPr lang="en-US" sz="1200" b="0" i="0" spc="2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tiene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carácter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obligatorio. </a:t>
            </a:r>
          </a:p>
        </p:txBody>
      </p:sp>
      <p:sp>
        <p:nvSpPr>
          <p:cNvPr id="3946" name="Rectangle 3946"/>
          <p:cNvSpPr/>
          <p:nvPr/>
        </p:nvSpPr>
        <p:spPr>
          <a:xfrm>
            <a:off x="1155496" y="66680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47" name="Rectangle 3947"/>
          <p:cNvSpPr/>
          <p:nvPr/>
        </p:nvSpPr>
        <p:spPr>
          <a:xfrm>
            <a:off x="1155496" y="6843283"/>
            <a:ext cx="2594457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Transcurrido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denuncia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  <a:tabLst>
                <a:tab pos="682599" algn="l"/>
                <a:tab pos="1366418" algn="l"/>
                <a:tab pos="1669542" algn="l"/>
                <a:tab pos="2013813" algn="l"/>
                <a:tab pos="2266645" algn="l"/>
              </a:tabLst>
            </a:pPr>
            <a:r>
              <a:rPr lang="en-US" sz="1200" b="0" i="0" spc="0" baseline="0" dirty="0">
                <a:latin typeface="Times New Roman"/>
              </a:rPr>
              <a:t>convenio 	colectivo 	sin 	que 	se 	haya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acordado un nuevo convenio o dictado 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laudo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arbitral,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aquel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perderá,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salvo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pacto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contrario,</a:t>
            </a:r>
            <a:r>
              <a:rPr lang="en-US" sz="1200" b="0" i="0" spc="1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aplicará,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1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hubiere,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superior que fuera de aplicación. </a:t>
            </a:r>
          </a:p>
        </p:txBody>
      </p:sp>
      <p:sp>
        <p:nvSpPr>
          <p:cNvPr id="3948" name="Rectangle 3948"/>
          <p:cNvSpPr/>
          <p:nvPr/>
        </p:nvSpPr>
        <p:spPr>
          <a:xfrm>
            <a:off x="3848989" y="885078"/>
            <a:ext cx="2594457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pactada,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desarrolle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</a:t>
            </a:r>
            <a:r>
              <a:rPr lang="en-US" sz="1200" b="0" i="0" spc="2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Estos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tendrán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partes determinen. </a:t>
            </a:r>
          </a:p>
        </p:txBody>
      </p:sp>
      <p:sp>
        <p:nvSpPr>
          <p:cNvPr id="3949" name="Rectangle 3949"/>
          <p:cNvSpPr/>
          <p:nvPr/>
        </p:nvSpPr>
        <p:spPr>
          <a:xfrm>
            <a:off x="3848989" y="15863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50" name="Rectangle 3950"/>
          <p:cNvSpPr/>
          <p:nvPr/>
        </p:nvSpPr>
        <p:spPr>
          <a:xfrm>
            <a:off x="3848989" y="1761632"/>
            <a:ext cx="2595448" cy="16045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700" algn="l"/>
                <a:tab pos="1220419" algn="l"/>
                <a:tab pos="1541830" algn="l"/>
                <a:tab pos="1928774" algn="l"/>
                <a:tab pos="2443581" algn="l"/>
              </a:tabLst>
            </a:pPr>
            <a:r>
              <a:rPr lang="en-US" sz="1200" b="0" i="0" spc="0" baseline="0" dirty="0">
                <a:latin typeface="Times New Roman"/>
              </a:rPr>
              <a:t>4. 	Transcurrido 	un 	año 	desde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denuncia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-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haya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acordado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convenio,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  <a:tabLst>
                <a:tab pos="1281074" algn="l"/>
                <a:tab pos="2377668" algn="l"/>
              </a:tabLst>
            </a:pPr>
            <a:r>
              <a:rPr lang="en-US" sz="1200" b="0" i="0" spc="0" baseline="0" dirty="0">
                <a:latin typeface="Times New Roman"/>
              </a:rPr>
              <a:t>partes </a:t>
            </a:r>
            <a:r>
              <a:rPr lang="en-US" sz="1200" b="1" i="0" spc="0" baseline="0" dirty="0">
                <a:latin typeface="Times New Roman"/>
              </a:rPr>
              <a:t>deberán 	someterse</a:t>
            </a:r>
            <a:r>
              <a:rPr lang="en-US" sz="1200" b="0" i="0" spc="0" baseline="0" dirty="0">
                <a:latin typeface="Times New Roman"/>
              </a:rPr>
              <a:t> a 	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procedimientos</a:t>
            </a:r>
            <a:r>
              <a:rPr lang="en-US" sz="1200" b="0" i="0" spc="3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mediación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regulados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6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5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interprofesionales</a:t>
            </a:r>
            <a:r>
              <a:rPr lang="en-US" sz="1200" b="0" i="0" spc="6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ámbito estatal 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autonómico previstos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83,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solventar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efectiva las discrepancias existentes. </a:t>
            </a:r>
          </a:p>
        </p:txBody>
      </p:sp>
      <p:sp>
        <p:nvSpPr>
          <p:cNvPr id="3951" name="Rectangle 3951"/>
          <p:cNvSpPr/>
          <p:nvPr/>
        </p:nvSpPr>
        <p:spPr>
          <a:xfrm>
            <a:off x="3848989" y="33389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52" name="Rectangle 3952"/>
          <p:cNvSpPr/>
          <p:nvPr/>
        </p:nvSpPr>
        <p:spPr>
          <a:xfrm>
            <a:off x="3848989" y="3514613"/>
            <a:ext cx="2595752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92175" algn="l"/>
                <a:tab pos="1400098" algn="l"/>
                <a:tab pos="1744370" algn="l"/>
                <a:tab pos="2225649" algn="l"/>
              </a:tabLst>
            </a:pPr>
            <a:r>
              <a:rPr lang="en-US" sz="1200" b="0" i="0" spc="0" baseline="0" dirty="0">
                <a:latin typeface="Times New Roman"/>
              </a:rPr>
              <a:t>Asimismo, 	siempre 	q</a:t>
            </a:r>
            <a:r>
              <a:rPr lang="en-US" sz="1200" b="0" i="0" spc="-13" baseline="0" dirty="0">
                <a:latin typeface="Times New Roman"/>
              </a:rPr>
              <a:t>u</a:t>
            </a:r>
            <a:r>
              <a:rPr lang="en-US" sz="1200" b="0" i="0" spc="0" baseline="0" dirty="0">
                <a:latin typeface="Times New Roman"/>
              </a:rPr>
              <a:t>e 	exista 	pacto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expreso,</a:t>
            </a:r>
            <a:r>
              <a:rPr lang="en-US" sz="1200" b="0" i="0" spc="14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coetáneo,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partes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80"/>
              </a:lnSpc>
              <a:tabLst>
                <a:tab pos="775563" algn="l"/>
                <a:tab pos="993343" algn="l"/>
                <a:tab pos="1322374" algn="l"/>
                <a:tab pos="2411729" algn="l"/>
              </a:tabLst>
            </a:pPr>
            <a:r>
              <a:rPr lang="en-US" sz="1200" b="0" i="0" spc="0" baseline="0" dirty="0">
                <a:latin typeface="Times New Roman"/>
              </a:rPr>
              <a:t>someterán 	a 	los 	procedimientos 	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arbitraje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regulados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dichos</a:t>
            </a:r>
            <a:r>
              <a:rPr lang="en-US" sz="1200" b="0" i="0" spc="3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interprofesionales,</a:t>
            </a:r>
            <a:r>
              <a:rPr lang="en-US" sz="1200" b="0" i="0" spc="1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cuyo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</a:t>
            </a:r>
            <a:r>
              <a:rPr lang="en-US" sz="1200" b="0" i="0" spc="1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laudo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arbitral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tendrá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eficacia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jurídica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solo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recurrible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conforme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base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motivos</a:t>
            </a:r>
            <a:r>
              <a:rPr lang="en-US" sz="1200" b="0" i="0" spc="4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establecidos</a:t>
            </a:r>
            <a:r>
              <a:rPr lang="en-US" sz="1200" b="0" i="0" spc="4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artículo 91. </a:t>
            </a:r>
          </a:p>
        </p:txBody>
      </p:sp>
      <p:sp>
        <p:nvSpPr>
          <p:cNvPr id="3953" name="Rectangle 3953"/>
          <p:cNvSpPr/>
          <p:nvPr/>
        </p:nvSpPr>
        <p:spPr>
          <a:xfrm>
            <a:off x="3848989" y="526568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54" name="Rectangle 3954"/>
          <p:cNvSpPr/>
          <p:nvPr/>
        </p:nvSpPr>
        <p:spPr>
          <a:xfrm>
            <a:off x="3848989" y="544094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55" name="Rectangle 3955"/>
          <p:cNvSpPr/>
          <p:nvPr/>
        </p:nvSpPr>
        <p:spPr>
          <a:xfrm>
            <a:off x="3848989" y="561620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56" name="Rectangle 3956"/>
          <p:cNvSpPr/>
          <p:nvPr/>
        </p:nvSpPr>
        <p:spPr>
          <a:xfrm>
            <a:off x="3848989" y="579172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3957" name="Rectangle 3957"/>
          <p:cNvSpPr/>
          <p:nvPr/>
        </p:nvSpPr>
        <p:spPr>
          <a:xfrm>
            <a:off x="3848989" y="596698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3958" name="Rectangle 3958"/>
          <p:cNvSpPr/>
          <p:nvPr/>
        </p:nvSpPr>
        <p:spPr>
          <a:xfrm>
            <a:off x="3848989" y="614224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3959" name="Rectangle 3959"/>
          <p:cNvSpPr/>
          <p:nvPr/>
        </p:nvSpPr>
        <p:spPr>
          <a:xfrm>
            <a:off x="3848989" y="631750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3960" name="Rectangle 3960"/>
          <p:cNvSpPr/>
          <p:nvPr/>
        </p:nvSpPr>
        <p:spPr>
          <a:xfrm>
            <a:off x="3848989" y="649276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3961" name="Rectangle 3961"/>
          <p:cNvSpPr/>
          <p:nvPr/>
        </p:nvSpPr>
        <p:spPr>
          <a:xfrm>
            <a:off x="3848989" y="666802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3962" name="Rectangle 3962"/>
          <p:cNvSpPr/>
          <p:nvPr/>
        </p:nvSpPr>
        <p:spPr>
          <a:xfrm>
            <a:off x="3848989" y="6843283"/>
            <a:ext cx="2594000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Sin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perjuicio</a:t>
            </a:r>
            <a:r>
              <a:rPr lang="en-US" sz="1200" b="1" i="0" spc="16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desarrollo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solución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final</a:t>
            </a:r>
            <a:r>
              <a:rPr lang="en-US" sz="1200" b="1" i="0" spc="20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2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citados</a:t>
            </a:r>
            <a:r>
              <a:rPr lang="en-US" sz="1200" b="1" i="0" spc="20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procedimientos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mediación</a:t>
            </a:r>
            <a:r>
              <a:rPr lang="en-US" sz="1200" b="1" i="0" spc="3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3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arbitraje,</a:t>
            </a:r>
            <a:r>
              <a:rPr lang="en-US" sz="1200" b="1" i="0" spc="3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3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defecto</a:t>
            </a:r>
            <a:r>
              <a:rPr lang="en-US" sz="1200" b="1" i="0" spc="35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pacto,</a:t>
            </a:r>
            <a:r>
              <a:rPr lang="en-US" sz="1200" b="1" i="0" spc="18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cuando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hubiere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transcurrido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proceso</a:t>
            </a:r>
            <a:r>
              <a:rPr lang="en-US" sz="1200" b="1" i="0" spc="22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negociación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sin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alcanzarse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21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acuerdo,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mantendrá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1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vigencia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del convenio colectivo.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963" name="Rectangle 3963"/>
          <p:cNvSpPr/>
          <p:nvPr/>
        </p:nvSpPr>
        <p:spPr>
          <a:xfrm>
            <a:off x="3848989" y="80701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3964" name="Rectangle 3964"/>
          <p:cNvSpPr/>
          <p:nvPr/>
        </p:nvSpPr>
        <p:spPr>
          <a:xfrm>
            <a:off x="1080820" y="8259460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3965" name="Rectangle 3965"/>
          <p:cNvSpPr/>
          <p:nvPr/>
        </p:nvSpPr>
        <p:spPr>
          <a:xfrm>
            <a:off x="1080820" y="8434720"/>
            <a:ext cx="5436666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 reforma nos devuelve a la regulación existente con anterioridad a la reforma operada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por el RDL 3/2012 de 10 de febrero y la posterior Ley 3/2012 de 6 de julio, siendo l</a:t>
            </a:r>
            <a:r>
              <a:rPr lang="en-US" sz="1200" b="0" i="0" spc="-15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regla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 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vigencia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indefinida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convenio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denunciado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mientras no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alcance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acuerdo,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disponible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partes</a:t>
            </a:r>
            <a:r>
              <a:rPr lang="en-US" sz="1200" b="0" i="0" spc="14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modificación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1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así</a:t>
            </a:r>
            <a:r>
              <a:rPr lang="en-US" sz="1200" b="0" i="0" spc="1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consideran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oportuno. Es decir, se invierten las reglas del juego jurídico con respecto a la normativa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anterior, que fijaba la duración máxima de la ultraactividad salvo que las partes llegaran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 un acuerdo en otros términos.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Freeform 396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7" name="Freeform 396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8" name="Freeform 3968">
            <a:hlinkClick r:id="rId2"/>
          </p:cNvPr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9" name="Freeform 3969">
            <a:hlinkClick r:id="rId2"/>
          </p:cNvPr>
          <p:cNvSpPr/>
          <p:nvPr/>
        </p:nvSpPr>
        <p:spPr>
          <a:xfrm>
            <a:off x="6033261" y="1408430"/>
            <a:ext cx="448056" cy="7620"/>
          </a:xfrm>
          <a:custGeom>
            <a:avLst/>
            <a:gdLst/>
            <a:ahLst/>
            <a:cxnLst/>
            <a:rect l="0" t="0" r="0" b="0"/>
            <a:pathLst>
              <a:path w="448056" h="7620">
                <a:moveTo>
                  <a:pt x="0" y="7620"/>
                </a:moveTo>
                <a:lnTo>
                  <a:pt x="448056" y="7620"/>
                </a:lnTo>
                <a:lnTo>
                  <a:pt x="44805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0" name="Freeform 3970">
            <a:hlinkClick r:id="rId2"/>
          </p:cNvPr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1" name="Freeform 3971">
            <a:hlinkClick r:id="rId2"/>
          </p:cNvPr>
          <p:cNvSpPr/>
          <p:nvPr/>
        </p:nvSpPr>
        <p:spPr>
          <a:xfrm>
            <a:off x="1080820" y="1583690"/>
            <a:ext cx="1969262" cy="7620"/>
          </a:xfrm>
          <a:custGeom>
            <a:avLst/>
            <a:gdLst/>
            <a:ahLst/>
            <a:cxnLst/>
            <a:rect l="0" t="0" r="0" b="0"/>
            <a:pathLst>
              <a:path w="1969262" h="7620">
                <a:moveTo>
                  <a:pt x="0" y="7620"/>
                </a:moveTo>
                <a:lnTo>
                  <a:pt x="1969262" y="7620"/>
                </a:lnTo>
                <a:lnTo>
                  <a:pt x="196926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2" name="Freeform 3972">
            <a:hlinkClick r:id="rId2"/>
          </p:cNvPr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3" name="Freeform 3973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4" name="Freeform 3974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5" name="Freeform 3975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6" name="Freeform 3976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7" name="Freeform 3977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8" name="Freeform 3978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9" name="Freeform 3979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0" name="Freeform 3980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1" name="Freeform 3981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2" name="Freeform 3982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3" name="Freeform 3983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4" name="Freeform 3984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5" name="Freeform 3985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6" name="Freeform 3986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7" name="Freeform 3987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8" name="Freeform 3988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9" name="Freeform 3989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0" name="Freeform 3990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1" name="Freeform 3991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2" name="Freeform 3992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3" name="Freeform 3993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4" name="Freeform 3994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5" name="Freeform 3995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6" name="Freeform 3996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7" name="Freeform 3997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8" name="Freeform 3998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9" name="Freeform 3999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0" name="Freeform 4000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1" name="Freeform 4001">
            <a:hlinkClick r:id="rId3"/>
          </p:cNvPr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2" name="Freeform 4002">
            <a:hlinkClick r:id="rId3"/>
          </p:cNvPr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3" name="Freeform 4003">
            <a:hlinkClick r:id="rId3"/>
          </p:cNvPr>
          <p:cNvSpPr/>
          <p:nvPr/>
        </p:nvSpPr>
        <p:spPr>
          <a:xfrm>
            <a:off x="2637154" y="7017385"/>
            <a:ext cx="3844163" cy="7620"/>
          </a:xfrm>
          <a:custGeom>
            <a:avLst/>
            <a:gdLst/>
            <a:ahLst/>
            <a:cxnLst/>
            <a:rect l="0" t="0" r="0" b="0"/>
            <a:pathLst>
              <a:path w="3844163" h="7620">
                <a:moveTo>
                  <a:pt x="0" y="7620"/>
                </a:moveTo>
                <a:lnTo>
                  <a:pt x="3844163" y="7620"/>
                </a:lnTo>
                <a:lnTo>
                  <a:pt x="384416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4" name="Freeform 4004">
            <a:hlinkClick r:id="rId3"/>
          </p:cNvPr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5" name="Freeform 4005">
            <a:hlinkClick r:id="rId3"/>
          </p:cNvPr>
          <p:cNvSpPr/>
          <p:nvPr/>
        </p:nvSpPr>
        <p:spPr>
          <a:xfrm>
            <a:off x="1080820" y="7192644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6" name="Freeform 4006">
            <a:hlinkClick r:id="rId3"/>
          </p:cNvPr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7" name="Freeform 4007">
            <a:hlinkClick r:id="rId3"/>
          </p:cNvPr>
          <p:cNvSpPr/>
          <p:nvPr/>
        </p:nvSpPr>
        <p:spPr>
          <a:xfrm>
            <a:off x="1080820" y="7367904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8" name="Freeform 4008">
            <a:hlinkClick r:id="rId3"/>
          </p:cNvPr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9" name="Freeform 4009">
            <a:hlinkClick r:id="rId3"/>
          </p:cNvPr>
          <p:cNvSpPr/>
          <p:nvPr/>
        </p:nvSpPr>
        <p:spPr>
          <a:xfrm>
            <a:off x="1080820" y="7543165"/>
            <a:ext cx="448056" cy="7620"/>
          </a:xfrm>
          <a:custGeom>
            <a:avLst/>
            <a:gdLst/>
            <a:ahLst/>
            <a:cxnLst/>
            <a:rect l="0" t="0" r="0" b="0"/>
            <a:pathLst>
              <a:path w="448056" h="7620">
                <a:moveTo>
                  <a:pt x="0" y="7620"/>
                </a:moveTo>
                <a:lnTo>
                  <a:pt x="448056" y="7620"/>
                </a:lnTo>
                <a:lnTo>
                  <a:pt x="44805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0" name="Freeform 4010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1" name="Freeform 4011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2" name="Freeform 4012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3" name="Freeform 4013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4" name="Freeform 4014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5" name="Freeform 4015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6" name="Freeform 4016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7" name="Freeform 4017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8" name="Freeform 4018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9" name="Freeform 4019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0" name="Freeform 4020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1" name="Freeform 4021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2" name="Rectangle 402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61 </a:t>
            </a:r>
          </a:p>
        </p:txBody>
      </p:sp>
      <p:sp>
        <p:nvSpPr>
          <p:cNvPr id="4023" name="Rectangle 402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024" name="Rectangle 4024"/>
          <p:cNvSpPr/>
          <p:nvPr/>
        </p:nvSpPr>
        <p:spPr>
          <a:xfrm>
            <a:off x="1080820" y="8713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25" name="Rectangle 4025"/>
          <p:cNvSpPr/>
          <p:nvPr/>
        </p:nvSpPr>
        <p:spPr>
          <a:xfrm>
            <a:off x="1080820" y="1046876"/>
            <a:ext cx="543844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Cabe indicar, acercándonos a la realidad negocial, que la Comisión Consultiva Nacional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-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Colectivos,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presidida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profesor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Jesús</a:t>
            </a:r>
            <a:r>
              <a:rPr lang="en-US" sz="1200" b="0" i="0" spc="-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Cruz,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publicado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Boletín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</a:t>
            </a:r>
            <a:r>
              <a:rPr lang="en-US" sz="1200" b="0" i="0" spc="109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mes</a:t>
            </a:r>
            <a:r>
              <a:rPr lang="en-US" sz="1200" b="0" i="0" spc="10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0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noviembre</a:t>
            </a:r>
            <a:r>
              <a:rPr lang="en-US" sz="1200" b="0" i="0" spc="10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d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</a:t>
            </a:r>
            <a:r>
              <a:rPr lang="en-US" sz="1200" b="0" i="0" spc="10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2021 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estudio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denuncia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9.13</a:t>
            </a:r>
            <a:r>
              <a:rPr lang="en-US" sz="1200" b="0" i="0" spc="-12" baseline="0" dirty="0">
                <a:latin typeface="Times New Roman"/>
              </a:rPr>
              <a:t>5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convenios colectivos firmados por las Autoridades laborales entre el 1 de enero de 2016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y el 30 de junio de 2021.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26" name="Rectangle 4026"/>
          <p:cNvSpPr/>
          <p:nvPr/>
        </p:nvSpPr>
        <p:spPr>
          <a:xfrm>
            <a:off x="1080820" y="19231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27" name="Rectangle 4027"/>
          <p:cNvSpPr/>
          <p:nvPr/>
        </p:nvSpPr>
        <p:spPr>
          <a:xfrm>
            <a:off x="1080820" y="2098435"/>
            <a:ext cx="5437454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Refiriéndose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concretamente</a:t>
            </a:r>
            <a:r>
              <a:rPr lang="en-US" sz="1200" b="0" i="0" spc="11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11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ultraactividad,</a:t>
            </a:r>
            <a:r>
              <a:rPr lang="en-US" sz="1200" b="0" i="0" spc="11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12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informe</a:t>
            </a:r>
            <a:r>
              <a:rPr lang="en-US" sz="1200" b="0" i="0" spc="11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constata</a:t>
            </a:r>
            <a:r>
              <a:rPr lang="en-US" sz="1200" b="0" i="0" spc="11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“El</a:t>
            </a:r>
            <a:r>
              <a:rPr lang="en-US" sz="1200" b="0" i="0" spc="11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36,3%</a:t>
            </a:r>
            <a:r>
              <a:rPr lang="en-US" sz="1200" b="0" i="0" spc="11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total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analizados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acordado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limitada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tiempo.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gran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mayoría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convenios,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concretamente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24,1%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total,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optado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ví</a:t>
            </a:r>
            <a:r>
              <a:rPr lang="en-US" sz="1200" b="0" i="0" spc="-15" baseline="0" dirty="0">
                <a:latin typeface="Times New Roman"/>
              </a:rPr>
              <a:t>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86.3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</a:t>
            </a:r>
            <a:r>
              <a:rPr lang="en-US" sz="1200" b="0" i="0" spc="-15" baseline="0" dirty="0">
                <a:latin typeface="Times New Roman"/>
              </a:rPr>
              <a:t>a</a:t>
            </a:r>
            <a:r>
              <a:rPr lang="en-US" sz="1200" b="0" i="0" spc="0" baseline="0" dirty="0">
                <a:latin typeface="Times New Roman"/>
              </a:rPr>
              <a:t>tuto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Trabajadores,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establece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denuncia.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 ultraactividad limitada, los convenios que acuerdan una ultraactividad entre 13 y 36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meses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representan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8,5%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total,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tanto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resto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duraciones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(ultraactividad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menor de 12 meses, mayor de 36 meses y sin ultraactividad) tienen una presencia muy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NewRomanPSMT"/>
              </a:rPr>
              <a:t>reducida”. Es decir, “el 63,7% de los convenios tiene una ultraactividad que se prolonga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hasta la firma de un nuevo convenio colectivo”.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28" name="Rectangle 4028"/>
          <p:cNvSpPr/>
          <p:nvPr/>
        </p:nvSpPr>
        <p:spPr>
          <a:xfrm>
            <a:off x="1080820" y="38514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29" name="Rectangle 4029"/>
          <p:cNvSpPr/>
          <p:nvPr/>
        </p:nvSpPr>
        <p:spPr>
          <a:xfrm>
            <a:off x="1080820" y="4026677"/>
            <a:ext cx="5437758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 cuanto a la afectación de las distintas cláusu</a:t>
            </a:r>
            <a:r>
              <a:rPr lang="en-US" sz="1200" b="0" i="0" spc="-11" baseline="0" dirty="0">
                <a:latin typeface="Times New Roman"/>
              </a:rPr>
              <a:t>l</a:t>
            </a:r>
            <a:r>
              <a:rPr lang="en-US" sz="1200" b="0" i="0" spc="0" baseline="0" dirty="0">
                <a:latin typeface="Times New Roman"/>
              </a:rPr>
              <a:t>as de ultraactividad, el informe expone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“En</a:t>
            </a:r>
            <a:r>
              <a:rPr lang="en-US" sz="1200" b="0" i="0" spc="12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términos</a:t>
            </a:r>
            <a:r>
              <a:rPr lang="en-US" sz="1200" b="0" i="0" spc="13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trabajadores,</a:t>
            </a:r>
            <a:r>
              <a:rPr lang="en-US" sz="1200" b="0" i="0" spc="13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1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59%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1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total</a:t>
            </a:r>
            <a:r>
              <a:rPr lang="en-US" sz="1200" b="0" i="0" spc="1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los</a:t>
            </a:r>
            <a:r>
              <a:rPr lang="en-US" sz="1200" b="0" i="0" spc="1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cubiertos</a:t>
            </a:r>
            <a:r>
              <a:rPr lang="en-US" sz="1200" b="0" i="0" spc="1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</a:t>
            </a:r>
            <a:r>
              <a:rPr lang="en-US" sz="1200" b="0" i="0" spc="-16" baseline="0" dirty="0">
                <a:latin typeface="TimesNewRomanPSMT"/>
              </a:rPr>
              <a:t>r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los</a:t>
            </a:r>
            <a:r>
              <a:rPr lang="en-US" sz="1200" b="0" i="0" spc="13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firmados</a:t>
            </a:r>
            <a:r>
              <a:rPr lang="en-US" sz="1200" b="0" i="0" spc="2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2016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semestre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2021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está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afectado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2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cláusulas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prolongan la ultraactividad hasta la firma de un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nuevo convenio</a:t>
            </a:r>
            <a:r>
              <a:rPr lang="en-US" sz="1200" b="0" i="0" spc="1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el 41% restante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cláusulas</a:t>
            </a:r>
            <a:r>
              <a:rPr lang="en-US" sz="1200" b="0" i="0" spc="5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</a:t>
            </a:r>
            <a:r>
              <a:rPr lang="en-US" sz="1200" b="0" i="0" spc="5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temporalmente</a:t>
            </a:r>
            <a:r>
              <a:rPr lang="en-US" sz="1200" b="0" i="0" spc="5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limitada.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5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5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</a:t>
            </a:r>
            <a:r>
              <a:rPr lang="en-US" sz="1200" b="0" i="0" spc="-12" baseline="0" dirty="0"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ultraactividad limitada temporalmente, los trabajadores de los convenios que establecen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son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tienen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mayor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peso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relativo</a:t>
            </a:r>
            <a:r>
              <a:rPr lang="en-US" sz="1200" b="0" i="0" spc="-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(constituyen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23,2%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 total de los trabajadores), seguidos por los cubiertos por cláusulas de ultraactividad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 más de 12 y hasta 36 meses (alcanzan el 14,2% del total de los trabajadores). El resto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las opciones afectan a relativamente pocos trabaja</a:t>
            </a:r>
            <a:r>
              <a:rPr lang="en-US" sz="1200" b="0" i="0" spc="0" baseline="0" dirty="0">
                <a:latin typeface="TimesNewRomanPSMT"/>
              </a:rPr>
              <a:t>dores”.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30" name="Rectangle 4030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31" name="Rectangle 4031"/>
          <p:cNvSpPr/>
          <p:nvPr/>
        </p:nvSpPr>
        <p:spPr>
          <a:xfrm>
            <a:off x="1080820" y="5954791"/>
            <a:ext cx="543671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Más allá de la tipología de las cláusulas y del número de personas trabajadoras afectadas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ellas,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cierto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2021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hace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decaer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deja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contenido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 jurisprudencia del TS y también la del TS que había avalado plenamente su validez.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32" name="Rectangle 4032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33" name="Rectangle 4033"/>
          <p:cNvSpPr/>
          <p:nvPr/>
        </p:nvSpPr>
        <p:spPr>
          <a:xfrm>
            <a:off x="1080820" y="6655831"/>
            <a:ext cx="5437047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TS,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valoración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bastante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critica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2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jurisprudencia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puse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manifiesto</a:t>
            </a:r>
            <a:r>
              <a:rPr lang="en-US" sz="1200" b="0" i="0" spc="1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entrada</a:t>
            </a:r>
            <a:r>
              <a:rPr lang="en-US" sz="1200" b="0" i="0" spc="0" baseline="0" dirty="0"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“Convenio</a:t>
            </a:r>
            <a:r>
              <a:rPr lang="en-US" sz="1200" b="0" i="0" spc="157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colectivo.</a:t>
            </a:r>
            <a:r>
              <a:rPr lang="en-US" sz="1200" b="0" i="0" spc="154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F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in</a:t>
            </a:r>
            <a:r>
              <a:rPr lang="en-US" sz="1200" b="0" i="0" spc="15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15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la</a:t>
            </a:r>
            <a:r>
              <a:rPr lang="en-US" sz="1200" b="0" i="0" spc="15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ultraactividady</a:t>
            </a:r>
            <a:r>
              <a:rPr lang="en-US" sz="1200" b="0" i="0" spc="15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aplicación</a:t>
            </a:r>
            <a:r>
              <a:rPr lang="en-US" sz="1200" b="0" i="0" spc="157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convenio colectivo de ámbito superior. El </a:t>
            </a:r>
            <a:r>
              <a:rPr lang="en-US" sz="1200" b="0" i="0" spc="-14" baseline="0" dirty="0">
                <a:solidFill>
                  <a:srgbClr val="0B5394"/>
                </a:solidFill>
                <a:latin typeface="Times New Roman"/>
                <a:hlinkClick r:id="rId3"/>
              </a:rPr>
              <a:t>T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 v</a:t>
            </a:r>
            <a:r>
              <a:rPr lang="en-US" sz="1200" b="0" i="0" spc="-17" baseline="0" dirty="0">
                <a:solidFill>
                  <a:srgbClr val="0B5394"/>
                </a:solidFill>
                <a:latin typeface="Times New Roman"/>
                <a:hlinkClick r:id="rId3"/>
              </a:rPr>
              <a:t>a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lida la reformalaboral de 2012 (con u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3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voto particular mínimamente discrepante). A propósitode la sentencia de 5 de junio 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3"/>
              </a:rPr>
              <a:t>d</a:t>
            </a:r>
            <a:r>
              <a:rPr lang="en-US" sz="1200" b="0" i="0" spc="-17" baseline="0" dirty="0">
                <a:solidFill>
                  <a:srgbClr val="0B5394"/>
                </a:solidFill>
                <a:latin typeface="Times New Roman"/>
                <a:hlinkClick r:id="rId3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2018”,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latin typeface="Times New Roman"/>
              </a:rPr>
              <a:t>  de la que por su interés, y justamente para poner de manifiesto la importancia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real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meramente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cosmética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art.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86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LRT,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reproduzco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amplios fragmentos: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34" name="Rectangle 4034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35" name="Rectangle 4035"/>
          <p:cNvSpPr/>
          <p:nvPr/>
        </p:nvSpPr>
        <p:spPr>
          <a:xfrm>
            <a:off x="1080820" y="8057911"/>
            <a:ext cx="5437479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“El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interés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3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todas</a:t>
            </a:r>
            <a:r>
              <a:rPr lang="en-US" sz="1200" b="0" i="0" spc="3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33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sentencias</a:t>
            </a:r>
            <a:r>
              <a:rPr lang="en-US" sz="1200" b="0" i="0" spc="3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dictadas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sobre</a:t>
            </a:r>
            <a:r>
              <a:rPr lang="en-US" sz="1200" b="0" i="0" spc="3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idénticos</a:t>
            </a:r>
            <a:r>
              <a:rPr lang="en-US" sz="1200" b="0" i="0" spc="33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conflictos</a:t>
            </a:r>
            <a:r>
              <a:rPr lang="en-US" sz="1200" b="0" i="0" spc="3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(despidos</a:t>
            </a:r>
            <a:r>
              <a:rPr lang="en-US" sz="1200" b="0" i="0" spc="33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</a:t>
            </a:r>
            <a:r>
              <a:rPr lang="en-US" sz="1200" b="0" i="0" spc="-17" baseline="0" dirty="0">
                <a:latin typeface="TimesNewRomanPSMT"/>
              </a:rPr>
              <a:t>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2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discusión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salario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regulador</a:t>
            </a:r>
            <a:r>
              <a:rPr lang="en-US" sz="1200" b="0" i="0" spc="2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indemnización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2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despido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objetivo) radica, digámoslo claramente de entrada, en la plena aceptación por el TS de l</a:t>
            </a:r>
            <a:r>
              <a:rPr lang="en-US" sz="1200" b="0" i="0" spc="-15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gobierno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Partido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Popular</a:t>
            </a:r>
            <a:r>
              <a:rPr lang="en-US" sz="1200" b="0" i="0" spc="2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materia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convenio colectivo, plasmada primero en el Real Decreto-Ley 3/2012 de 10 de marzo </a:t>
            </a:r>
            <a:r>
              <a:rPr lang="en-US" sz="1200" b="0" i="0" spc="-12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confirmada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después,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tras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tramitación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parlamentaria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proyecto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ley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</a:t>
            </a:r>
            <a:r>
              <a:rPr lang="en-US" sz="1200" b="0" i="0" spc="-2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norma,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Ley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3/2012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6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julio.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concretamente,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introducida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ambas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normas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(con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única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diferencia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hacía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referencia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dos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mientras</a:t>
            </a:r>
            <a:r>
              <a:rPr lang="en-US" sz="1200" b="0" i="0" spc="2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segunda,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consecuencia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aceptación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enmienda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6" name="Freeform 403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7" name="Freeform 403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8" name="Freeform 403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9" name="Freeform 403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0" name="Freeform 404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1" name="Freeform 404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2" name="Freeform 404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3" name="Freeform 404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4" name="Freeform 404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5" name="Freeform 404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6" name="Freeform 404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7" name="Freeform 404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8" name="Freeform 404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9" name="Freeform 404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0" name="Freeform 405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1" name="Freeform 405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2" name="Freeform 405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3" name="Freeform 405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4" name="Freeform 405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5" name="Freeform 405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6" name="Freeform 405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7" name="Freeform 405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8" name="Freeform 405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9" name="Freeform 405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0" name="Freeform 406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1" name="Freeform 406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2" name="Freeform 406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3" name="Freeform 406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4" name="Freeform 406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5" name="Freeform 406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6" name="Freeform 406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7" name="Freeform 406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8" name="Freeform 406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9" name="Freeform 406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0" name="Freeform 407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1" name="Freeform 407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2" name="Freeform 407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3" name="Freeform 407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4" name="Freeform 407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5" name="Freeform 407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6" name="Freeform 407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7" name="Freeform 407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8" name="Freeform 407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9" name="Freeform 407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0" name="Freeform 408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1" name="Freeform 408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2" name="Freeform 408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3" name="Freeform 408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4" name="Freeform 4084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5" name="Freeform 4085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6" name="Rectangle 408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62 </a:t>
            </a:r>
          </a:p>
        </p:txBody>
      </p:sp>
      <p:sp>
        <p:nvSpPr>
          <p:cNvPr id="4087" name="Rectangle 408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088" name="Rectangle 4088"/>
          <p:cNvSpPr/>
          <p:nvPr/>
        </p:nvSpPr>
        <p:spPr>
          <a:xfrm>
            <a:off x="1080820" y="871361"/>
            <a:ext cx="5438597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presentada en el Congreso de los Diputados por Foro por Asturias, se redujo a uno) en el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art.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86.3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Ley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Estatuto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trabajadores,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previendo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transcurrir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denuncia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convenio,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acordado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nuevo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dictado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laudo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arbitral,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“aquél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perderá,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salvo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pacto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contrario,</a:t>
            </a:r>
            <a:r>
              <a:rPr lang="en-US" sz="1200" b="0" i="0" spc="-2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vigencia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y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aplicará,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si</a:t>
            </a:r>
            <a:r>
              <a:rPr lang="en-US" sz="1200" b="0" i="0" spc="-2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lo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hubiere,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 conveni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colectivo de ámbito superior que fuera de aplicación”.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89" name="Rectangle 4089"/>
          <p:cNvSpPr/>
          <p:nvPr/>
        </p:nvSpPr>
        <p:spPr>
          <a:xfrm>
            <a:off x="1080820" y="17479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90" name="Rectangle 4090"/>
          <p:cNvSpPr/>
          <p:nvPr/>
        </p:nvSpPr>
        <p:spPr>
          <a:xfrm>
            <a:off x="1080820" y="1923176"/>
            <a:ext cx="5436108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…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¿Es</a:t>
            </a:r>
            <a:r>
              <a:rPr lang="en-US" sz="1200" b="0" i="0" spc="-7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importante</a:t>
            </a:r>
            <a:r>
              <a:rPr lang="en-US" sz="1200" b="0" i="0" spc="-7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sentencia,</a:t>
            </a:r>
            <a:r>
              <a:rPr lang="en-US" sz="1200" b="0" i="0" spc="-7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tanto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-7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su</a:t>
            </a:r>
            <a:r>
              <a:rPr lang="en-US" sz="1200" b="0" i="0" spc="-7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fundamentación</a:t>
            </a:r>
            <a:r>
              <a:rPr lang="en-US" sz="1200" b="0" i="0" spc="-7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jurídica,</a:t>
            </a:r>
            <a:r>
              <a:rPr lang="en-US" sz="1200" b="0" i="0" spc="-6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como</a:t>
            </a:r>
            <a:r>
              <a:rPr lang="en-US" sz="1200" b="0" i="0" spc="-7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-7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7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impacto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 puede tener sobre la negociación colectiva?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91" name="Rectangle 4091"/>
          <p:cNvSpPr/>
          <p:nvPr/>
        </p:nvSpPr>
        <p:spPr>
          <a:xfrm>
            <a:off x="1080820" y="22736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92" name="Rectangle 4092"/>
          <p:cNvSpPr/>
          <p:nvPr/>
        </p:nvSpPr>
        <p:spPr>
          <a:xfrm>
            <a:off x="1080820" y="2448956"/>
            <a:ext cx="543699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pregunta,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respuesta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1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afirmativa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cierra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puerta a interpretaciones que pudieran desviarse, por parte de la AN y de TSJ “rebeldes”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la ortodoxia oficial, que es la plena aceptación de la redacción literal del precepto;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93" name="Rectangle 4093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94" name="Rectangle 4094"/>
          <p:cNvSpPr/>
          <p:nvPr/>
        </p:nvSpPr>
        <p:spPr>
          <a:xfrm>
            <a:off x="1080820" y="3149996"/>
            <a:ext cx="5437454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Distinta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2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valoración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relación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segunda,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mundo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sindical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-13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empresarial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sido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suficientemente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inteligente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muchos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sectores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actividad,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empresas,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llegar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acuerdos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mantenimiento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denunciado mientras se negocia uno posterior, o bien a fórmulas de solución arbitral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desacuerdo y con aceptación de la misma por ambas partes transcurrido un determinado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tiempo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(cómo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mínimo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fijado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LET)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decisión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del árbitro.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95" name="Rectangle 4095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96" name="Rectangle 4096"/>
          <p:cNvSpPr/>
          <p:nvPr/>
        </p:nvSpPr>
        <p:spPr>
          <a:xfrm>
            <a:off x="1080820" y="4552457"/>
            <a:ext cx="5437199" cy="2130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gualmente,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menor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relevancia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práctica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sentencia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radica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</a:t>
            </a:r>
            <a:r>
              <a:rPr lang="en-US" sz="1200" b="0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gobierno producido a finales de mayo, tras el éxito de la moción de censura presentada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3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grupo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parlamentario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socialista,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debería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llevar</a:t>
            </a:r>
            <a:r>
              <a:rPr lang="en-US" sz="1200" b="0" i="0" spc="3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próximamente,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aun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siendo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conscientes de las dificultades para su aprobación en sede parlamentaria, de una 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 art.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86.3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devuelva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agentes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sociales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autonomía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período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temporal 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mantenimiento 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 convenio mientras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esté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negociando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venga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sustituirlo;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otra,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porque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propias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organizaciones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empresariales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sindicales</a:t>
            </a:r>
            <a:r>
              <a:rPr lang="en-US" sz="1200" b="0" i="0" spc="1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</a:t>
            </a:r>
            <a:r>
              <a:rPr lang="en-US" sz="1200" b="0" i="0" spc="1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representativas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puesto</a:t>
            </a:r>
            <a:r>
              <a:rPr lang="en-US" sz="1200" b="0" i="0" spc="1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recientemente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manifiesto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vía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adecuada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resolver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discrepancias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fijación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imperativa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negociación,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transcurrido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aplicará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tuvieron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participación las partes negociales del convenio, sino la búsqueda de fórmulas pactadas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 eviten el conflicto y aporten una solución de interés para ambas.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97" name="Rectangle 4097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098" name="Rectangle 4098"/>
          <p:cNvSpPr/>
          <p:nvPr/>
        </p:nvSpPr>
        <p:spPr>
          <a:xfrm>
            <a:off x="1080820" y="6831091"/>
            <a:ext cx="5436870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…Y llega el momento de ir c</a:t>
            </a:r>
            <a:r>
              <a:rPr lang="en-US" sz="1200" b="0" i="0" spc="0" baseline="0" dirty="0">
                <a:latin typeface="Times New Roman"/>
              </a:rPr>
              <a:t>errando el comentario, y falta para ello recoger cuál es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doctrina, que pretende ser de cierre para posteriores conflictos semejantes a mi parecer,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partir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ahora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tiene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TS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art.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86.3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LET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redacción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dada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2012.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condensa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cuatro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párrafos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sustanciosos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fundamento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derecho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cuarto,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ellos,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relativo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carácter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excepcional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 tesis contenida en la sentencia de 22 de diciembre de 2014, ya ha sido expuesto 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anterioridad.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099" name="Rectangle 4099"/>
          <p:cNvSpPr/>
          <p:nvPr/>
        </p:nvSpPr>
        <p:spPr>
          <a:xfrm>
            <a:off x="1080820" y="80579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100" name="Rectangle 4100"/>
          <p:cNvSpPr/>
          <p:nvPr/>
        </p:nvSpPr>
        <p:spPr>
          <a:xfrm>
            <a:off x="1080820" y="8233552"/>
            <a:ext cx="5437911" cy="142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Toca ahora referirse a los tres restantes, en donde hay una combinación de doctrina,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parte,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plena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aceptación,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-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ambages,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nueva,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discutida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(término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utiliz</a:t>
            </a:r>
            <a:r>
              <a:rPr lang="en-US" sz="1200" b="0" i="0" spc="-13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ahora de mi propia cosecha, si bien se basa en el muy amplio debate jurí</a:t>
            </a:r>
            <a:r>
              <a:rPr lang="en-US" sz="1200" b="0" i="0" spc="-11" baseline="0" dirty="0">
                <a:latin typeface="Times New Roman"/>
              </a:rPr>
              <a:t>d</a:t>
            </a:r>
            <a:r>
              <a:rPr lang="en-US" sz="1200" b="0" i="0" spc="0" baseline="0" dirty="0">
                <a:latin typeface="Times New Roman"/>
              </a:rPr>
              <a:t>ico suscitad</a:t>
            </a:r>
            <a:r>
              <a:rPr lang="en-US" sz="1200" b="0" i="0" spc="-15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precepto),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 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regulación 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ultraactividad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convenio colectivo.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puede negarse, al menos es mi parecer, la alta carga doctrinal, lo que implica valoración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tanto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jurídica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social,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párrafo,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afirma</a:t>
            </a:r>
            <a:r>
              <a:rPr lang="en-US" sz="1200" b="0" i="0" spc="10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“La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regla</a:t>
            </a:r>
            <a:r>
              <a:rPr lang="en-US" sz="1200" b="0" i="0" spc="10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0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ultraactividad esté concebida, como norma disponible para la autonomía colectiva,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conservar</a:t>
            </a:r>
            <a:r>
              <a:rPr lang="en-US" sz="1200" b="0" i="0" spc="3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provisionalmente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cláusulas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anterior</a:t>
            </a:r>
            <a:r>
              <a:rPr lang="en-US" sz="1200" b="0" i="0" spc="3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mientas</a:t>
            </a:r>
            <a:r>
              <a:rPr lang="en-US" sz="1200" b="0" i="0" spc="3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continúe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reeform 410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2" name="Freeform 410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Freeform 410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4" name="Freeform 410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Freeform 410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6" name="Freeform 410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Freeform 410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8" name="Freeform 410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9" name="Freeform 410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0" name="Freeform 411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1" name="Freeform 411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2" name="Freeform 411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3" name="Freeform 411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4" name="Freeform 411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5" name="Freeform 411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6" name="Freeform 411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7" name="Freeform 4117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8" name="Freeform 4118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9" name="Freeform 4119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0" name="Freeform 4120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1" name="Freeform 4121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2" name="Freeform 4122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3" name="Freeform 4123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4" name="Freeform 4124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5" name="Freeform 4125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6" name="Freeform 4126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7" name="Freeform 4127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8" name="Freeform 4128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9" name="Freeform 4129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0" name="Freeform 4130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1" name="Freeform 4131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2" name="Freeform 4132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3" name="Freeform 4133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4" name="Freeform 4134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5" name="Freeform 4135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6" name="Freeform 4136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7" name="Freeform 4137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8" name="Freeform 4138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9" name="Freeform 4139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0" name="Freeform 4140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1" name="Freeform 4141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2" name="Freeform 4142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3" name="Freeform 4143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4" name="Freeform 4144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5" name="Freeform 4145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6" name="Freeform 4146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7" name="Freeform 4147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8" name="Freeform 4148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9" name="Freeform 4149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0" name="Rectangle 415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63 </a:t>
            </a:r>
          </a:p>
        </p:txBody>
      </p:sp>
      <p:sp>
        <p:nvSpPr>
          <p:cNvPr id="4151" name="Rectangle 415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152" name="Rectangle 4152"/>
          <p:cNvSpPr/>
          <p:nvPr/>
        </p:nvSpPr>
        <p:spPr>
          <a:xfrm>
            <a:off x="1080820" y="871361"/>
            <a:ext cx="5436844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negociación del convenio siguiente, durante un determinado tiempo que la ley considera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razonable,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pero</a:t>
            </a:r>
            <a:r>
              <a:rPr lang="en-US" sz="1200" b="0" i="0" spc="2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cubrir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vacíos</a:t>
            </a:r>
            <a:r>
              <a:rPr lang="en-US" sz="1200" b="0" i="0" spc="2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normativos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surgidos</a:t>
            </a:r>
            <a:r>
              <a:rPr lang="en-US" sz="1200" b="0" i="0" spc="2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consecuencia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conclusión del convenio cuya vigencia ha terminado, ni para perpetuarse eternamente”.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153" name="Rectangle 4153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154" name="Rectangle 4154"/>
          <p:cNvSpPr/>
          <p:nvPr/>
        </p:nvSpPr>
        <p:spPr>
          <a:xfrm>
            <a:off x="1080820" y="1572656"/>
            <a:ext cx="5437454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De la tesis doctrinal “general” se pasa, a la tesis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NewRomanPSMT"/>
              </a:rPr>
              <a:t>doctrinal “concreta”, que no deja de ser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 aceptación de aquella que se recoge en la reforma. Tras explicarnos pedagógicamente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que el legislador “al objeto de evitar el vacío normativo que se produciría con la pérdida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vigencia</a:t>
            </a:r>
            <a:r>
              <a:rPr lang="en-US" sz="1200" b="0" i="0" spc="12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14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convenio”,</a:t>
            </a:r>
            <a:r>
              <a:rPr lang="en-US" sz="1200" b="0" i="0" spc="13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concluye</a:t>
            </a:r>
            <a:r>
              <a:rPr lang="en-US" sz="1200" b="0" i="0" spc="1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tajante,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parece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quiere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dejar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lugar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suscitar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ninguna</a:t>
            </a:r>
            <a:r>
              <a:rPr lang="en-US" sz="1200" b="0" i="0" spc="-51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duda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posterior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por</a:t>
            </a:r>
            <a:r>
              <a:rPr lang="en-US" sz="1200" b="0" i="0" spc="-5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parte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algún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tribunal</a:t>
            </a:r>
            <a:r>
              <a:rPr lang="en-US" sz="1200" b="0" i="0" spc="-4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“rebelde”,</a:t>
            </a:r>
            <a:r>
              <a:rPr lang="en-US" sz="1200" b="0" i="0" spc="-4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4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“En</a:t>
            </a:r>
            <a:r>
              <a:rPr lang="en-US" sz="1200" b="0" i="0" spc="-50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este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sucesión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natural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inferior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superior, sino una sustitutio in integrum del convenio inferior por el convenio de ámbito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superior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pasa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ordenar,</a:t>
            </a:r>
            <a:r>
              <a:rPr lang="en-US" sz="1200" b="0" i="0" spc="1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manera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independiente,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relaciones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laborales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empresa”, para cerrar el círculo de la tesis doctrinal, que, lo subrayo por s</a:t>
            </a:r>
            <a:r>
              <a:rPr lang="en-US" sz="1200" b="0" i="0" spc="-11" baseline="0" dirty="0">
                <a:latin typeface="TimesNewRomanPSMT"/>
              </a:rPr>
              <a:t>u</a:t>
            </a:r>
            <a:r>
              <a:rPr lang="en-US" sz="1200" b="0" i="0" spc="0" baseline="0" dirty="0">
                <a:latin typeface="TimesNewRomanPSMT"/>
              </a:rPr>
              <a:t> importancia,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no es de la de un artículo doctrinal de un profesor universitario, sino del máximo órgan</a:t>
            </a:r>
            <a:r>
              <a:rPr lang="en-US" sz="1200" b="0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jurisdiccional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ámbito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laboral,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2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“No</a:t>
            </a:r>
            <a:r>
              <a:rPr lang="en-US" sz="1200" b="0" i="0" spc="-2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existe,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pues,</a:t>
            </a:r>
            <a:r>
              <a:rPr lang="en-US" sz="1200" b="0" i="0" spc="-2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contractualización del</a:t>
            </a:r>
            <a:r>
              <a:rPr lang="en-US" sz="1200" b="0" i="0" spc="-2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convenio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cuya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vigencia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terminado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sino</a:t>
            </a:r>
            <a:r>
              <a:rPr lang="en-US" sz="1200" b="0" i="0" spc="2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2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total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desaparición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ordenamiento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jurídico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</a:t>
            </a:r>
            <a:r>
              <a:rPr lang="en-US" sz="1200" b="0" i="0" spc="-16" baseline="0" dirty="0"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decai</a:t>
            </a:r>
            <a:r>
              <a:rPr lang="en-US" sz="1200" b="0" i="0" spc="0" baseline="0" dirty="0">
                <a:latin typeface="TimesNewRomanPSMT"/>
              </a:rPr>
              <a:t>miento de su vigencia y completa sustitución por el de sector”.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155" name="Rectangle 4155"/>
          <p:cNvSpPr/>
          <p:nvPr/>
        </p:nvSpPr>
        <p:spPr>
          <a:xfrm>
            <a:off x="1080820" y="38514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156" name="Rectangle 4156"/>
          <p:cNvSpPr/>
          <p:nvPr/>
        </p:nvSpPr>
        <p:spPr>
          <a:xfrm>
            <a:off x="1080820" y="4026677"/>
            <a:ext cx="5437454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fin,</a:t>
            </a:r>
            <a:r>
              <a:rPr lang="en-US" sz="1200" b="0" i="0" spc="-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imagino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satisfacción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exministra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Fátima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Bañez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equipo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redactó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el RDL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3/2012, y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supuestos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asesores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externos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 los hubiera, al leer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tercer</a:t>
            </a:r>
            <a:r>
              <a:rPr lang="en-US" sz="1200" b="0" i="0" spc="2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párrafo,</a:t>
            </a:r>
            <a:r>
              <a:rPr lang="en-US" sz="1200" b="0" i="0" spc="2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2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laudatio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exposición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motivos</a:t>
            </a:r>
            <a:r>
              <a:rPr lang="en-US" sz="1200" b="0" i="0" spc="2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</a:t>
            </a:r>
            <a:r>
              <a:rPr lang="en-US" sz="1200" b="0" i="0" spc="-13" baseline="0" dirty="0">
                <a:latin typeface="Times New Roman"/>
              </a:rPr>
              <a:t>b</a:t>
            </a:r>
            <a:r>
              <a:rPr lang="en-US" sz="1200" b="0" i="0" spc="0" baseline="0" dirty="0">
                <a:latin typeface="Times New Roman"/>
              </a:rPr>
              <a:t>ién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text</a:t>
            </a:r>
            <a:r>
              <a:rPr lang="en-US" sz="1200" b="0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articulado. Por su interés, no se muy bien si doctrinal o de manifestación clara de cómo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tribunal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acepta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plenamente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tesis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gubernamentales,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reproduzco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contenido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literal,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 el cual cierro este comentario, con sólo manifestar previamente que la importancia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sentencia,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indicado,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</a:t>
            </a:r>
            <a:r>
              <a:rPr lang="en-US" sz="1200" b="0" i="0" spc="1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ponerse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relación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nuevo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marco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político y de diálogo socia abierto en España desde hace pocos meses.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157" name="Rectangle 4157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158" name="Rectangle 4158"/>
          <p:cNvSpPr/>
          <p:nvPr/>
        </p:nvSpPr>
        <p:spPr>
          <a:xfrm>
            <a:off x="1080820" y="5604017"/>
            <a:ext cx="5437606" cy="3182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“La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regulación del régimen</a:t>
            </a:r>
            <a:r>
              <a:rPr lang="en-US" sz="1200" b="0" i="0" spc="-1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ultraactividad</a:t>
            </a:r>
            <a:r>
              <a:rPr lang="en-US" sz="1200" b="0" i="0" spc="-1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legal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implica,</a:t>
            </a:r>
            <a:r>
              <a:rPr lang="en-US" sz="1200" b="0" i="0" spc="-1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como impone</a:t>
            </a:r>
            <a:r>
              <a:rPr lang="en-US" sz="1200" b="0" i="0" spc="-1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12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artículo 86.</a:t>
            </a:r>
            <a:r>
              <a:rPr lang="en-US" sz="1200" b="0" i="0" spc="-12" baseline="0" dirty="0">
                <a:latin typeface="TimesNewRomanPSMT"/>
              </a:rPr>
              <a:t>3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ET,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transcurrido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denuncia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convenio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"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aplicará,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 lo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hubiere,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superior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fuera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aplicación".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claridad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voluntad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 legislador resulta palmaria de la propia construcción normativa y de las exposiciones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motivos</a:t>
            </a:r>
            <a:r>
              <a:rPr lang="en-US" sz="1200" b="0" i="0" spc="2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4" baseline="0" dirty="0">
                <a:latin typeface="Times New Roman"/>
              </a:rPr>
              <a:t>s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normas</a:t>
            </a:r>
            <a:r>
              <a:rPr lang="en-US" sz="1200" b="0" i="0" spc="2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reformadoras.</a:t>
            </a:r>
            <a:r>
              <a:rPr lang="en-US" sz="1200" b="0" i="0" spc="2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Éstas,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</a:t>
            </a:r>
            <a:r>
              <a:rPr lang="en-US" sz="1200" b="0" i="0" spc="2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procurar</a:t>
            </a:r>
            <a:r>
              <a:rPr lang="en-US" sz="1200" b="0" i="0" spc="25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también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adaptación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contenido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cambiantes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escenarios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económicos</a:t>
            </a:r>
            <a:r>
              <a:rPr lang="en-US" sz="1200" b="0" i="0" spc="2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organizativos,</a:t>
            </a:r>
            <a:r>
              <a:rPr lang="en-US" sz="1200" b="0" i="0" spc="2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introducen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modificaciones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tiempo.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pretende,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primer</a:t>
            </a:r>
            <a:r>
              <a:rPr lang="en-US" sz="1200" b="0" i="0" spc="3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lugar,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incentivar</a:t>
            </a:r>
            <a:r>
              <a:rPr lang="en-US" sz="1200" b="0" i="0" spc="3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renegociación del convenio se adelante al fin de su vigencia sin necesidad de denuncia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conjunto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convenio,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situación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resulta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veces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conflictiva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facilita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un proceso de renegociación sosegado y equilibrado. Pero, además, para cuando ello n</a:t>
            </a:r>
            <a:r>
              <a:rPr lang="en-US" sz="1200" b="0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resulte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posible,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pretende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evitar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"petrificación"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2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pactadas en convenio y que no se demore en exceso el acuerdo renegociador mediante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una limitación temporal de la ultraactividad del convenio a un año Parece evidente que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tal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finalidad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y,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especialmente,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evitar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vacíos normativos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responde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mandato legal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aplicación,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-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hubiere,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convenio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superior</a:t>
            </a:r>
            <a:r>
              <a:rPr lang="en-US" sz="1200" b="0" i="0" spc="-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resultase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aplicación.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solución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legal implica tener que establecer si existe o no existe un convenio de ámbito superior y,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NewRomanPSMT"/>
              </a:rPr>
              <a:t>de existir varios, delimitar cual es, precisamente, el aplicable”.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159" name="Rectangle 4159"/>
          <p:cNvSpPr/>
          <p:nvPr/>
        </p:nvSpPr>
        <p:spPr>
          <a:xfrm>
            <a:off x="1080820" y="875933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160" name="Rectangle 4160"/>
          <p:cNvSpPr/>
          <p:nvPr/>
        </p:nvSpPr>
        <p:spPr>
          <a:xfrm>
            <a:off x="1080820" y="8934592"/>
            <a:ext cx="5437352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9.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último,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remito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exposición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segunda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entrada,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examinar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disposicione</a:t>
            </a:r>
            <a:r>
              <a:rPr lang="en-US" sz="1200" b="0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transitorias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versan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colectiva,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regulación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parecer trata de potenciarla y colocar a la parte trabajadora en una situación de igualdad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Freeform 416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2" name="Freeform 416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3" name="Freeform 416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4" name="Freeform 416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5" name="Freeform 416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6" name="Freeform 416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7" name="Freeform 416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8" name="Freeform 416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9" name="Freeform 416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0" name="Freeform 417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1" name="Freeform 417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2" name="Freeform 417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3" name="Freeform 417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4" name="Freeform 417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5" name="Freeform 417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6" name="Freeform 4176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7" name="Freeform 4177">
            <a:hlinkClick r:id="rId2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8" name="Freeform 4178">
            <a:hlinkClick r:id="rId2"/>
          </p:cNvPr>
          <p:cNvSpPr/>
          <p:nvPr/>
        </p:nvSpPr>
        <p:spPr>
          <a:xfrm>
            <a:off x="3949572" y="3862450"/>
            <a:ext cx="2531618" cy="7620"/>
          </a:xfrm>
          <a:custGeom>
            <a:avLst/>
            <a:gdLst/>
            <a:ahLst/>
            <a:cxnLst/>
            <a:rect l="0" t="0" r="0" b="0"/>
            <a:pathLst>
              <a:path w="2531618" h="7620">
                <a:moveTo>
                  <a:pt x="0" y="7620"/>
                </a:moveTo>
                <a:lnTo>
                  <a:pt x="2531618" y="7620"/>
                </a:lnTo>
                <a:lnTo>
                  <a:pt x="253161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9" name="Freeform 4179">
            <a:hlinkClick r:id="rId2"/>
          </p:cNvPr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0" name="Freeform 4180">
            <a:hlinkClick r:id="rId2"/>
          </p:cNvPr>
          <p:cNvSpPr/>
          <p:nvPr/>
        </p:nvSpPr>
        <p:spPr>
          <a:xfrm>
            <a:off x="1080820" y="4037710"/>
            <a:ext cx="998220" cy="7620"/>
          </a:xfrm>
          <a:custGeom>
            <a:avLst/>
            <a:gdLst/>
            <a:ahLst/>
            <a:cxnLst/>
            <a:rect l="0" t="0" r="0" b="0"/>
            <a:pathLst>
              <a:path w="998220" h="7620">
                <a:moveTo>
                  <a:pt x="0" y="7620"/>
                </a:moveTo>
                <a:lnTo>
                  <a:pt x="998220" y="7620"/>
                </a:lnTo>
                <a:lnTo>
                  <a:pt x="9982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1" name="Freeform 4181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2" name="Freeform 4182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3" name="Freeform 4183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4" name="Freeform 4184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5" name="Freeform 4185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6" name="Freeform 4186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7" name="Freeform 4187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8" name="Freeform 4188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9" name="Freeform 4189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0" name="Freeform 4190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1" name="Freeform 4191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2" name="Freeform 4192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3" name="Freeform 4193">
            <a:hlinkClick r:id="rId3"/>
          </p:cNvPr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4" name="Freeform 4194">
            <a:hlinkClick r:id="rId4"/>
          </p:cNvPr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5" name="Freeform 4195">
            <a:hlinkClick r:id="rId3"/>
          </p:cNvPr>
          <p:cNvSpPr/>
          <p:nvPr/>
        </p:nvSpPr>
        <p:spPr>
          <a:xfrm>
            <a:off x="4498213" y="6491604"/>
            <a:ext cx="1982978" cy="7620"/>
          </a:xfrm>
          <a:custGeom>
            <a:avLst/>
            <a:gdLst/>
            <a:ahLst/>
            <a:cxnLst/>
            <a:rect l="0" t="0" r="0" b="0"/>
            <a:pathLst>
              <a:path w="1982978" h="7620">
                <a:moveTo>
                  <a:pt x="0" y="7620"/>
                </a:moveTo>
                <a:lnTo>
                  <a:pt x="1982978" y="7620"/>
                </a:lnTo>
                <a:lnTo>
                  <a:pt x="198297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6" name="Freeform 4196">
            <a:hlinkClick r:id="rId4"/>
          </p:cNvPr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7" name="Freeform 4197">
            <a:hlinkClick r:id="rId3"/>
          </p:cNvPr>
          <p:cNvSpPr/>
          <p:nvPr/>
        </p:nvSpPr>
        <p:spPr>
          <a:xfrm>
            <a:off x="1080820" y="6666865"/>
            <a:ext cx="794004" cy="7620"/>
          </a:xfrm>
          <a:custGeom>
            <a:avLst/>
            <a:gdLst/>
            <a:ahLst/>
            <a:cxnLst/>
            <a:rect l="0" t="0" r="0" b="0"/>
            <a:pathLst>
              <a:path w="794004" h="7620">
                <a:moveTo>
                  <a:pt x="0" y="7620"/>
                </a:moveTo>
                <a:lnTo>
                  <a:pt x="794004" y="7620"/>
                </a:lnTo>
                <a:lnTo>
                  <a:pt x="79400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" name="Freeform 4198">
            <a:hlinkClick r:id="rId4"/>
          </p:cNvPr>
          <p:cNvSpPr/>
          <p:nvPr/>
        </p:nvSpPr>
        <p:spPr>
          <a:xfrm>
            <a:off x="4199509" y="6666865"/>
            <a:ext cx="861060" cy="7620"/>
          </a:xfrm>
          <a:custGeom>
            <a:avLst/>
            <a:gdLst/>
            <a:ahLst/>
            <a:cxnLst/>
            <a:rect l="0" t="0" r="0" b="0"/>
            <a:pathLst>
              <a:path w="861060" h="7620">
                <a:moveTo>
                  <a:pt x="0" y="7620"/>
                </a:moveTo>
                <a:lnTo>
                  <a:pt x="861060" y="7620"/>
                </a:lnTo>
                <a:lnTo>
                  <a:pt x="86106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" name="Freeform 419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0" name="Freeform 420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1" name="Freeform 420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2" name="Freeform 420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3" name="Freeform 420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4" name="Freeform 420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5" name="Freeform 420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6" name="Freeform 420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7" name="Freeform 4207">
            <a:hlinkClick r:id="rId5"/>
          </p:cNvPr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8" name="Freeform 4208">
            <a:hlinkClick r:id="rId5"/>
          </p:cNvPr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9" name="Freeform 4209">
            <a:hlinkClick r:id="rId5"/>
          </p:cNvPr>
          <p:cNvSpPr/>
          <p:nvPr/>
        </p:nvSpPr>
        <p:spPr>
          <a:xfrm>
            <a:off x="4780153" y="8419846"/>
            <a:ext cx="1701038" cy="7620"/>
          </a:xfrm>
          <a:custGeom>
            <a:avLst/>
            <a:gdLst/>
            <a:ahLst/>
            <a:cxnLst/>
            <a:rect l="0" t="0" r="0" b="0"/>
            <a:pathLst>
              <a:path w="1701038" h="7620">
                <a:moveTo>
                  <a:pt x="0" y="7620"/>
                </a:moveTo>
                <a:lnTo>
                  <a:pt x="1701038" y="7620"/>
                </a:lnTo>
                <a:lnTo>
                  <a:pt x="170103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0" name="Freeform 4210">
            <a:hlinkClick r:id="rId5"/>
          </p:cNvPr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1" name="Freeform 4211">
            <a:hlinkClick r:id="rId5"/>
          </p:cNvPr>
          <p:cNvSpPr/>
          <p:nvPr/>
        </p:nvSpPr>
        <p:spPr>
          <a:xfrm>
            <a:off x="1080820" y="8595106"/>
            <a:ext cx="3780155" cy="7620"/>
          </a:xfrm>
          <a:custGeom>
            <a:avLst/>
            <a:gdLst/>
            <a:ahLst/>
            <a:cxnLst/>
            <a:rect l="0" t="0" r="0" b="0"/>
            <a:pathLst>
              <a:path w="3780155" h="7620">
                <a:moveTo>
                  <a:pt x="0" y="7620"/>
                </a:moveTo>
                <a:lnTo>
                  <a:pt x="3780155" y="7620"/>
                </a:lnTo>
                <a:lnTo>
                  <a:pt x="378015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2" name="Freeform 4212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3" name="Freeform 4213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4" name="Freeform 4214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5" name="Freeform 4215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6" name="Freeform 4216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7" name="Rectangle 4217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64 </a:t>
            </a:r>
          </a:p>
        </p:txBody>
      </p:sp>
      <p:sp>
        <p:nvSpPr>
          <p:cNvPr id="4218" name="Rectangle 421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219" name="Rectangle 4219"/>
          <p:cNvSpPr/>
          <p:nvPr/>
        </p:nvSpPr>
        <p:spPr>
          <a:xfrm>
            <a:off x="1080820" y="871361"/>
            <a:ext cx="5434584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con la contraparte empresarial, algo que no deja de ser, recordemos una vez más, uno 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los objetivos de la reforma.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20" name="Rectangle 4220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221" name="Rectangle 4221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222" name="Rectangle 4222"/>
          <p:cNvSpPr/>
          <p:nvPr/>
        </p:nvSpPr>
        <p:spPr>
          <a:xfrm>
            <a:off x="1080820" y="1572656"/>
            <a:ext cx="5438292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10.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Concluyo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aquí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</a:t>
            </a:r>
            <a:r>
              <a:rPr lang="en-US" sz="1200" b="0" i="0" spc="2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quinta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entrada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reforma,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reiterando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aquello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voy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apuntando desde la primera: la importancia del diálogo social y la potenciación de 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negociación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equilibrada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lograr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unas</a:t>
            </a:r>
            <a:r>
              <a:rPr lang="en-US" sz="1200" b="0" i="0" spc="1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relaciones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laborales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garanticen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unos</a:t>
            </a:r>
            <a:r>
              <a:rPr lang="en-US" sz="1200" b="0" i="0" spc="4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empleos</a:t>
            </a:r>
            <a:r>
              <a:rPr lang="en-US" sz="1200" b="0" i="0" spc="4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decentes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dignos,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redunden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beneficio</a:t>
            </a:r>
            <a:r>
              <a:rPr lang="en-US" sz="1200" b="0" i="0" spc="4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unas</a:t>
            </a:r>
            <a:r>
              <a:rPr lang="en-US" sz="1200" b="0" i="0" spc="4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innovadoras, competitivas y socialmente responsables.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23" name="Rectangle 4223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224" name="Rectangle 4224"/>
          <p:cNvSpPr/>
          <p:nvPr/>
        </p:nvSpPr>
        <p:spPr>
          <a:xfrm>
            <a:off x="1080820" y="2624216"/>
            <a:ext cx="5437301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recordando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siguen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incrementándose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aportaciones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doctrina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laboralista,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4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4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profesores</a:t>
            </a:r>
            <a:r>
              <a:rPr lang="en-US" sz="1200" b="0" i="0" spc="4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Federico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Durán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Gabriel</a:t>
            </a:r>
            <a:r>
              <a:rPr lang="en-US" sz="1200" b="0" i="0" spc="4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Toscani,</a:t>
            </a:r>
            <a:r>
              <a:rPr lang="en-US" sz="1200" b="0" i="0" spc="4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siendo</a:t>
            </a:r>
            <a:r>
              <a:rPr lang="en-US" sz="1200" b="0" i="0" spc="4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además</a:t>
            </a:r>
            <a:r>
              <a:rPr lang="en-US" sz="1200" b="0" i="0" spc="4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muy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conveniente para conocer, desde la perspectiva empresarial, la valoración de la reforma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acudir</a:t>
            </a:r>
            <a:r>
              <a:rPr lang="en-US" sz="1200" b="0" i="0" spc="1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diarios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Cinco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Días,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Expansión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Economía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Digital,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óptica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NewRomanPSMT"/>
              </a:rPr>
              <a:t>preferentemente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la</a:t>
            </a:r>
            <a:r>
              <a:rPr lang="en-US" sz="1200" b="0" i="0" spc="-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parte</a:t>
            </a:r>
            <a:r>
              <a:rPr lang="en-US" sz="1200" b="0" i="0" spc="-3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trabajadora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a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“El</a:t>
            </a:r>
            <a:r>
              <a:rPr lang="en-US" sz="1200" b="0" i="0" spc="-35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Diari</a:t>
            </a:r>
            <a:r>
              <a:rPr lang="en-US" sz="1200" b="0" i="0" spc="-38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del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Treball”,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en</a:t>
            </a:r>
            <a:r>
              <a:rPr lang="en-US" sz="1200" b="0" i="0" spc="-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el</a:t>
            </a:r>
            <a:r>
              <a:rPr lang="en-US" sz="1200" b="0" i="0" spc="-3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que</a:t>
            </a:r>
            <a:r>
              <a:rPr lang="en-US" sz="1200" b="0" i="0" spc="-37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se</a:t>
            </a:r>
            <a:r>
              <a:rPr lang="en-US" sz="1200" b="0" i="0" spc="-2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ha</a:t>
            </a:r>
            <a:r>
              <a:rPr lang="en-US" sz="1200" b="0" i="0" spc="-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publicado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recientemente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recomendable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lectura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Sr.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Francesc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Castellana,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presidente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Consell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Econòmic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Barcelona,</a:t>
            </a:r>
            <a:r>
              <a:rPr lang="en-US" sz="1200" b="0" i="0" spc="0" baseline="0" dirty="0"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“Algunes</a:t>
            </a:r>
            <a:r>
              <a:rPr lang="en-US" sz="1200" b="0" i="0" spc="144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claus</a:t>
            </a:r>
            <a:r>
              <a:rPr lang="en-US" sz="1200" b="0" i="0" spc="141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per</a:t>
            </a:r>
            <a:r>
              <a:rPr lang="en-US" sz="1200" b="0" i="0" spc="151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entendre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</a:t>
            </a:r>
            <a:r>
              <a:rPr lang="en-US" sz="1200" b="0" i="0" spc="14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Laboral 2021”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</a:p>
        </p:txBody>
      </p:sp>
      <p:sp>
        <p:nvSpPr>
          <p:cNvPr id="4225" name="Rectangle 4225"/>
          <p:cNvSpPr/>
          <p:nvPr/>
        </p:nvSpPr>
        <p:spPr>
          <a:xfrm>
            <a:off x="1080820" y="40266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226" name="Rectangle 4226"/>
          <p:cNvSpPr/>
          <p:nvPr/>
        </p:nvSpPr>
        <p:spPr>
          <a:xfrm>
            <a:off x="1080820" y="4201937"/>
            <a:ext cx="185351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Mientras tanto, buena lectura.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27" name="Rectangle 4227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BF9000"/>
                </a:solidFill>
                <a:latin typeface="Times New Roman"/>
              </a:rPr>
              <a:t> </a:t>
            </a:r>
          </a:p>
        </p:txBody>
      </p:sp>
      <p:sp>
        <p:nvSpPr>
          <p:cNvPr id="4228" name="Rectangle 4228"/>
          <p:cNvSpPr/>
          <p:nvPr/>
        </p:nvSpPr>
        <p:spPr>
          <a:xfrm>
            <a:off x="1080820" y="4552457"/>
            <a:ext cx="543638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VI. La apuesta reforzada por la flexibilidad interna y la incorporación de medid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adoptadas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durante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pandemia.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Expediente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regulación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empleo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(ERTE) y nuevo Mecanismo RED.</a:t>
            </a:r>
            <a:r>
              <a:rPr lang="en-US" sz="1200" b="1" i="0" spc="-12" baseline="0" dirty="0">
                <a:latin typeface="Times New Roman"/>
              </a:rPr>
              <a:t>  </a:t>
            </a:r>
          </a:p>
        </p:txBody>
      </p:sp>
      <p:sp>
        <p:nvSpPr>
          <p:cNvPr id="4229" name="Rectangle 4229"/>
          <p:cNvSpPr/>
          <p:nvPr/>
        </p:nvSpPr>
        <p:spPr>
          <a:xfrm>
            <a:off x="1080820" y="507823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4230" name="Rectangle 4230"/>
          <p:cNvSpPr/>
          <p:nvPr/>
        </p:nvSpPr>
        <p:spPr>
          <a:xfrm>
            <a:off x="1080820" y="5253497"/>
            <a:ext cx="5438444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 En las explicaciones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ocentes, al abordar la regulación general del marco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expongo que hay tres tipos de flexibilidad: </a:t>
            </a:r>
          </a:p>
        </p:txBody>
      </p:sp>
      <p:sp>
        <p:nvSpPr>
          <p:cNvPr id="4231" name="Rectangle 4231"/>
          <p:cNvSpPr/>
          <p:nvPr/>
        </p:nvSpPr>
        <p:spPr>
          <a:xfrm>
            <a:off x="1080820" y="56040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32" name="Rectangle 4232"/>
          <p:cNvSpPr/>
          <p:nvPr/>
        </p:nvSpPr>
        <p:spPr>
          <a:xfrm>
            <a:off x="1080820" y="5779531"/>
            <a:ext cx="5437606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incluye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mecanismos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selección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acceder a un empleo como muy especialmente las modalidades de contratación y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 o menor acento que se pone en la estabilidad en el empleo: Podemos decir 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lo que respecta a la reforma laboral operada por 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RealDecreto-Ley 32/2021 de 28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 diciembre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, ha sido objeto de explicación en 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cuarta 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del estudio que vengo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realizando de dicha norma. </a:t>
            </a:r>
          </a:p>
        </p:txBody>
      </p:sp>
      <p:sp>
        <p:nvSpPr>
          <p:cNvPr id="4233" name="Rectangle 4233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34" name="Rectangle 4234"/>
          <p:cNvSpPr/>
          <p:nvPr/>
        </p:nvSpPr>
        <p:spPr>
          <a:xfrm>
            <a:off x="1080820" y="7006351"/>
            <a:ext cx="543844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salida,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2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legales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existentes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extinguida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contractual, por lo que son de interés las normas que regulan tanto las extinciones de 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extinción,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señaladamente la de los despidos individuales y colectivos. </a:t>
            </a:r>
          </a:p>
        </p:txBody>
      </p:sp>
      <p:sp>
        <p:nvSpPr>
          <p:cNvPr id="4235" name="Rectangle 4235"/>
          <p:cNvSpPr/>
          <p:nvPr/>
        </p:nvSpPr>
        <p:spPr>
          <a:xfrm>
            <a:off x="1080820" y="7882651"/>
            <a:ext cx="5437454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abordada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la mesa del diálogo social, aún cuando si aparecía en el acuerdo de gobierno PSOE-</a:t>
            </a:r>
          </a:p>
          <a:p>
            <a:pPr marL="0">
              <a:lnSpc>
                <a:spcPts val="1383"/>
              </a:lnSpc>
              <a:tabLst>
                <a:tab pos="412851" algn="l"/>
                <a:tab pos="1104696" algn="l"/>
                <a:tab pos="1432204" algn="l"/>
                <a:tab pos="1803755" algn="l"/>
                <a:tab pos="2164791" algn="l"/>
                <a:tab pos="2993542" algn="l"/>
                <a:tab pos="3354577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UP 	suscrito 	el 	30 	de 	diciembre 	de 	2019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https://www.psoe.es/media-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content/2019/12/30122019-Coalici%C3%B3n-progresista.pdf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en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planteaba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“Revisar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causas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precisa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definición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económicas, técnicas, organizativas o de producción y reforzaremos el papel de la ITSS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la autoridad laboral en el control de los despidos colectivos y en otros expedientes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pleo”.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ello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comprensible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crítica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efectuada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algunos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sectores del mundo sindical y de colectivos laboralistas sobre el no cuestionamiento de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6" name="Freeform 423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7" name="Freeform 423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8" name="Freeform 423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9" name="Freeform 423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0" name="Freeform 424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1" name="Freeform 424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2" name="Freeform 424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3" name="Freeform 424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4" name="Freeform 424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5" name="Freeform 424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6" name="Freeform 424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7" name="Freeform 424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8" name="Freeform 424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9" name="Freeform 424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0" name="Freeform 425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1" name="Freeform 425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2" name="Freeform 425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3" name="Freeform 425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4" name="Freeform 425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5" name="Freeform 425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6" name="Freeform 425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7" name="Freeform 425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8" name="Freeform 425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9" name="Freeform 425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0" name="Freeform 426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1" name="Freeform 426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2" name="Freeform 426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3" name="Freeform 426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4" name="Freeform 426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5" name="Freeform 426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6" name="Freeform 426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7" name="Freeform 426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8" name="Freeform 426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9" name="Freeform 426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0" name="Freeform 427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1" name="Freeform 427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2" name="Freeform 427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3" name="Freeform 427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4" name="Freeform 427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5" name="Freeform 427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6" name="Freeform 427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7" name="Freeform 427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8" name="Freeform 427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9" name="Freeform 427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0" name="Freeform 428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1" name="Freeform 428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2" name="Freeform 428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3" name="Freeform 428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4" name="Freeform 4284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5" name="Freeform 4285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6" name="Rectangle 428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65 </a:t>
            </a:r>
          </a:p>
        </p:txBody>
      </p:sp>
      <p:sp>
        <p:nvSpPr>
          <p:cNvPr id="4287" name="Rectangle 428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288" name="Rectangle 4288"/>
          <p:cNvSpPr/>
          <p:nvPr/>
        </p:nvSpPr>
        <p:spPr>
          <a:xfrm>
            <a:off x="1080820" y="871361"/>
            <a:ext cx="5434431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 flexibilidad, tal como he puesto de manifiesto en anteriores entradas y sin que ell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impida en modo alguno mi valoración globalmente positiva de la reforma. </a:t>
            </a:r>
          </a:p>
        </p:txBody>
      </p:sp>
      <p:sp>
        <p:nvSpPr>
          <p:cNvPr id="4289" name="Rectangle 4289"/>
          <p:cNvSpPr/>
          <p:nvPr/>
        </p:nvSpPr>
        <p:spPr>
          <a:xfrm>
            <a:off x="1080820" y="12221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90" name="Rectangle 4290"/>
          <p:cNvSpPr/>
          <p:nvPr/>
        </p:nvSpPr>
        <p:spPr>
          <a:xfrm>
            <a:off x="1080820" y="1397396"/>
            <a:ext cx="5437454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C) Y en el medio de la flexibilidad de entrada y la de salida, se encuentra la “de paso” 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“interna”,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aquella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refiere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regulación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condiciones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permitan,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situaciones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crisis,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“precrisis”,</a:t>
            </a:r>
            <a:r>
              <a:rPr lang="en-US" sz="1200" b="0" i="0" spc="2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encontrarse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(y</a:t>
            </a:r>
            <a:r>
              <a:rPr lang="en-US" sz="1200" b="0" i="0" spc="2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veremos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extiende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  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concurran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determinadas</a:t>
            </a:r>
            <a:r>
              <a:rPr lang="en-US" sz="1200" b="0" i="0" spc="5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circunstancias),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mantenga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destrucción del mismo, apoyando a las empresas con medidas económicas y formativas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que ello sea posible. </a:t>
            </a:r>
          </a:p>
        </p:txBody>
      </p:sp>
      <p:sp>
        <p:nvSpPr>
          <p:cNvPr id="4291" name="Rectangle 4291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92" name="Rectangle 4292"/>
          <p:cNvSpPr/>
          <p:nvPr/>
        </p:nvSpPr>
        <p:spPr>
          <a:xfrm>
            <a:off x="1080820" y="2974735"/>
            <a:ext cx="5434584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relativas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hemos</a:t>
            </a:r>
            <a:r>
              <a:rPr lang="en-US" sz="1200" b="0" i="0" spc="3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dado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llamar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“modificación</a:t>
            </a:r>
            <a:r>
              <a:rPr lang="en-US" sz="1200" b="0" i="0" spc="3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sustancial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condiciones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trabajo”</a:t>
            </a:r>
            <a:r>
              <a:rPr lang="en-US" sz="1200" b="0" i="0" spc="3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“expedientes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regulación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 de empleo”.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93" name="Rectangle 4293"/>
          <p:cNvSpPr/>
          <p:nvPr/>
        </p:nvSpPr>
        <p:spPr>
          <a:xfrm>
            <a:off x="1080820" y="35008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94" name="Rectangle 4294"/>
          <p:cNvSpPr/>
          <p:nvPr/>
        </p:nvSpPr>
        <p:spPr>
          <a:xfrm>
            <a:off x="1080820" y="3676157"/>
            <a:ext cx="5438063" cy="21303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primeras tampoco han entrado en la reforma, y no hay duda a mi parecer de que 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trató de uno de los aspectos más relevantes de la reforma laboral del Partido Popular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2012, al desequilibrar la balanza negociadora a favor de la parte empresarial al atribuirle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palabra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ecisión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optar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negociada o pactada. Sí han entrado, y con indudable vitalidad, las segundas, ya sea para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regular las suspensiones de los contratos de trabajo, ya para las reducciones de jornada,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indudable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loable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apostar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fuertemente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implantación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permanente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medidas tendentes justamente a favorecer el mantenimiento del empleo y a formar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enfrentarse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produzcan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tejido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productivo,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incorporando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permanente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 la pandemia y que han demostrado su eficacia para evitar la pérdida de puestos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trabajo. </a:t>
            </a:r>
          </a:p>
        </p:txBody>
      </p:sp>
      <p:sp>
        <p:nvSpPr>
          <p:cNvPr id="4295" name="Rectangle 4295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96" name="Rectangle 4296"/>
          <p:cNvSpPr/>
          <p:nvPr/>
        </p:nvSpPr>
        <p:spPr>
          <a:xfrm>
            <a:off x="1080820" y="5954791"/>
            <a:ext cx="5436717" cy="26564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 Es de dicha flexibilidad interna de la que me ocupo en esta nueva entrega de análisis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 laboral, considerada en la exposición de motivos, y con toda razón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mi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parecer,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como,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junto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principal aportación que se efectúa y con la que se busca “transformar nuestro mercado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dejar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definitivamente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atrás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anomalías,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asegurando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dinam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ismo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nuestro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tejido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productivo”.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Mantenimiento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empleo,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4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4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4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modernización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tejido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 van estrechamente unidas y son pilares de la reforma, tal como ya se expuso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el componente 23 del Plan de recuperación, transformación y resiliencia enviado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español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mereció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obtenido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tripartito,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cuyos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elementos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la,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entonces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futura,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debí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establecimiento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mecanismo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permanente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flexibilidad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estabilización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empleo”,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adelante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convierte,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exposición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motivos, en el “establecimiento de un mecanismo permanente de flexibilidad intern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recualificación de tr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abajadores en transición”,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97" name="Rectangle 4297"/>
          <p:cNvSpPr/>
          <p:nvPr/>
        </p:nvSpPr>
        <p:spPr>
          <a:xfrm>
            <a:off x="1080820" y="85840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298" name="Rectangle 4298"/>
          <p:cNvSpPr/>
          <p:nvPr/>
        </p:nvSpPr>
        <p:spPr>
          <a:xfrm>
            <a:off x="1080820" y="8759332"/>
            <a:ext cx="5437301" cy="9034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Mecanismo RED es el resultado, además de las negociaciones entre el gobierno y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agentes sociales, también de las negociaciones en el seno del propio go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b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ierno y de 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Ministerios implicados en la reforma, ya que, por citar</a:t>
            </a:r>
            <a:r>
              <a:rPr lang="en-US" sz="1200" b="0" i="0" spc="1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ejemplo más significativo,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 Mecanismos RED apareció en una fase avanzada de las negociaciones y a parti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propuestas surgidas desde el Ministerio de Economía y Competitividad, llegándose a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Freeform 429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0" name="Freeform 4300">
            <a:hlinkClick r:id="rId2"/>
          </p:cNvPr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1" name="Freeform 4301">
            <a:hlinkClick r:id="rId2"/>
          </p:cNvPr>
          <p:cNvSpPr/>
          <p:nvPr/>
        </p:nvSpPr>
        <p:spPr>
          <a:xfrm>
            <a:off x="4952365" y="1233170"/>
            <a:ext cx="1528826" cy="7620"/>
          </a:xfrm>
          <a:custGeom>
            <a:avLst/>
            <a:gdLst/>
            <a:ahLst/>
            <a:cxnLst/>
            <a:rect l="0" t="0" r="0" b="0"/>
            <a:pathLst>
              <a:path w="1528826" h="7620">
                <a:moveTo>
                  <a:pt x="0" y="7620"/>
                </a:moveTo>
                <a:lnTo>
                  <a:pt x="1528826" y="7620"/>
                </a:lnTo>
                <a:lnTo>
                  <a:pt x="152882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2" name="Freeform 4302">
            <a:hlinkClick r:id="rId2"/>
          </p:cNvPr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3" name="Freeform 4303">
            <a:hlinkClick r:id="rId2"/>
          </p:cNvPr>
          <p:cNvSpPr/>
          <p:nvPr/>
        </p:nvSpPr>
        <p:spPr>
          <a:xfrm>
            <a:off x="1080820" y="1408430"/>
            <a:ext cx="3655187" cy="7620"/>
          </a:xfrm>
          <a:custGeom>
            <a:avLst/>
            <a:gdLst/>
            <a:ahLst/>
            <a:cxnLst/>
            <a:rect l="0" t="0" r="0" b="0"/>
            <a:pathLst>
              <a:path w="3655187" h="7620">
                <a:moveTo>
                  <a:pt x="0" y="7620"/>
                </a:moveTo>
                <a:lnTo>
                  <a:pt x="3655187" y="7620"/>
                </a:lnTo>
                <a:lnTo>
                  <a:pt x="365518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4" name="Freeform 4304">
            <a:hlinkClick r:id="rId2"/>
          </p:cNvPr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5" name="Freeform 430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6" name="Freeform 430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7" name="Freeform 4307">
            <a:hlinkClick r:id="rId3"/>
          </p:cNvPr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8" name="Freeform 4308">
            <a:hlinkClick r:id="rId3"/>
          </p:cNvPr>
          <p:cNvSpPr/>
          <p:nvPr/>
        </p:nvSpPr>
        <p:spPr>
          <a:xfrm>
            <a:off x="1288033" y="2109470"/>
            <a:ext cx="3251328" cy="7620"/>
          </a:xfrm>
          <a:custGeom>
            <a:avLst/>
            <a:gdLst/>
            <a:ahLst/>
            <a:cxnLst/>
            <a:rect l="0" t="0" r="0" b="0"/>
            <a:pathLst>
              <a:path w="3251328" h="7620">
                <a:moveTo>
                  <a:pt x="0" y="7620"/>
                </a:moveTo>
                <a:lnTo>
                  <a:pt x="3251328" y="7620"/>
                </a:lnTo>
                <a:lnTo>
                  <a:pt x="325132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9" name="Freeform 4309">
            <a:hlinkClick r:id="rId3"/>
          </p:cNvPr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0" name="Freeform 4310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1" name="Freeform 4311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2" name="Freeform 4312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3" name="Freeform 4313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4" name="Freeform 4314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5" name="Freeform 4315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6" name="Freeform 4316">
            <a:hlinkClick r:id="rId4"/>
          </p:cNvPr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7" name="Freeform 4317">
            <a:hlinkClick r:id="rId4"/>
          </p:cNvPr>
          <p:cNvSpPr/>
          <p:nvPr/>
        </p:nvSpPr>
        <p:spPr>
          <a:xfrm>
            <a:off x="2644775" y="3511549"/>
            <a:ext cx="1739138" cy="7620"/>
          </a:xfrm>
          <a:custGeom>
            <a:avLst/>
            <a:gdLst/>
            <a:ahLst/>
            <a:cxnLst/>
            <a:rect l="0" t="0" r="0" b="0"/>
            <a:pathLst>
              <a:path w="1739138" h="7620">
                <a:moveTo>
                  <a:pt x="0" y="7620"/>
                </a:moveTo>
                <a:lnTo>
                  <a:pt x="1739138" y="7620"/>
                </a:lnTo>
                <a:lnTo>
                  <a:pt x="173913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8" name="Freeform 4318">
            <a:hlinkClick r:id="rId4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9" name="Freeform 4319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0" name="Freeform 4320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1" name="Freeform 4321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2" name="Freeform 4322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3" name="Freeform 4323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4" name="Freeform 4324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5" name="Freeform 4325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6" name="Freeform 4326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7" name="Freeform 4327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8" name="Freeform 4328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9" name="Freeform 4329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0" name="Freeform 4330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1" name="Freeform 4331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2" name="Freeform 4332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3" name="Freeform 4333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4" name="Freeform 4334">
            <a:hlinkClick r:id="rId5"/>
          </p:cNvPr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5" name="Freeform 4335">
            <a:hlinkClick r:id="rId5"/>
          </p:cNvPr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6" name="Freeform 4336">
            <a:hlinkClick r:id="rId5"/>
          </p:cNvPr>
          <p:cNvSpPr/>
          <p:nvPr/>
        </p:nvSpPr>
        <p:spPr>
          <a:xfrm>
            <a:off x="2240533" y="6666865"/>
            <a:ext cx="597713" cy="7620"/>
          </a:xfrm>
          <a:custGeom>
            <a:avLst/>
            <a:gdLst/>
            <a:ahLst/>
            <a:cxnLst/>
            <a:rect l="0" t="0" r="0" b="0"/>
            <a:pathLst>
              <a:path w="597713" h="7620">
                <a:moveTo>
                  <a:pt x="0" y="7620"/>
                </a:moveTo>
                <a:lnTo>
                  <a:pt x="597713" y="7620"/>
                </a:lnTo>
                <a:lnTo>
                  <a:pt x="59771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7" name="Freeform 4337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8" name="Freeform 4338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9" name="Freeform 4339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0" name="Freeform 4340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1" name="Freeform 4341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2" name="Freeform 4342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3" name="Freeform 4343">
            <a:hlinkClick r:id="rId6"/>
          </p:cNvPr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4" name="Freeform 4344">
            <a:hlinkClick r:id="rId6"/>
          </p:cNvPr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5" name="Freeform 4345">
            <a:hlinkClick r:id="rId6"/>
          </p:cNvPr>
          <p:cNvSpPr/>
          <p:nvPr/>
        </p:nvSpPr>
        <p:spPr>
          <a:xfrm>
            <a:off x="6179565" y="8068944"/>
            <a:ext cx="301752" cy="7620"/>
          </a:xfrm>
          <a:custGeom>
            <a:avLst/>
            <a:gdLst/>
            <a:ahLst/>
            <a:cxnLst/>
            <a:rect l="0" t="0" r="0" b="0"/>
            <a:pathLst>
              <a:path w="301752" h="7620">
                <a:moveTo>
                  <a:pt x="0" y="7620"/>
                </a:moveTo>
                <a:lnTo>
                  <a:pt x="301752" y="7620"/>
                </a:lnTo>
                <a:lnTo>
                  <a:pt x="30175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6" name="Freeform 4346">
            <a:hlinkClick r:id="rId6"/>
          </p:cNvPr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7" name="Freeform 4347">
            <a:hlinkClick r:id="rId6"/>
          </p:cNvPr>
          <p:cNvSpPr/>
          <p:nvPr/>
        </p:nvSpPr>
        <p:spPr>
          <a:xfrm>
            <a:off x="1080820" y="8244204"/>
            <a:ext cx="592836" cy="7621"/>
          </a:xfrm>
          <a:custGeom>
            <a:avLst/>
            <a:gdLst/>
            <a:ahLst/>
            <a:cxnLst/>
            <a:rect l="0" t="0" r="0" b="0"/>
            <a:pathLst>
              <a:path w="592836" h="7621">
                <a:moveTo>
                  <a:pt x="0" y="7621"/>
                </a:moveTo>
                <a:lnTo>
                  <a:pt x="592836" y="7621"/>
                </a:lnTo>
                <a:lnTo>
                  <a:pt x="592836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8" name="Freeform 434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9" name="Freeform 434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0" name="Freeform 435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1" name="Freeform 435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2" name="Freeform 435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3" name="Freeform 435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4" name="Freeform 4354">
            <a:hlinkClick r:id="rId7"/>
          </p:cNvPr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5" name="Freeform 4355">
            <a:hlinkClick r:id="rId7"/>
          </p:cNvPr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6" name="Freeform 4356">
            <a:hlinkClick r:id="rId7"/>
          </p:cNvPr>
          <p:cNvSpPr/>
          <p:nvPr/>
        </p:nvSpPr>
        <p:spPr>
          <a:xfrm>
            <a:off x="4955413" y="9646614"/>
            <a:ext cx="1525778" cy="7621"/>
          </a:xfrm>
          <a:custGeom>
            <a:avLst/>
            <a:gdLst/>
            <a:ahLst/>
            <a:cxnLst/>
            <a:rect l="0" t="0" r="0" b="0"/>
            <a:pathLst>
              <a:path w="1525778" h="7621">
                <a:moveTo>
                  <a:pt x="0" y="7621"/>
                </a:moveTo>
                <a:lnTo>
                  <a:pt x="1525778" y="7621"/>
                </a:lnTo>
                <a:lnTo>
                  <a:pt x="1525778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7" name="Rectangle 4357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66 </a:t>
            </a:r>
          </a:p>
        </p:txBody>
      </p:sp>
      <p:sp>
        <p:nvSpPr>
          <p:cNvPr id="4358" name="Rectangle 435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359" name="Rectangle 4359"/>
          <p:cNvSpPr/>
          <p:nvPr/>
        </p:nvSpPr>
        <p:spPr>
          <a:xfrm>
            <a:off x="1080820" y="871361"/>
            <a:ext cx="5438063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afirmar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algún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comunicación,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evidente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exageración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conocen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desarrollaron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conversaciones/negociaciones,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“Calviño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se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hace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con</a:t>
            </a:r>
            <a:r>
              <a:rPr lang="en-US" sz="1200" b="0" i="0" spc="17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control</a:t>
            </a:r>
            <a:r>
              <a:rPr lang="en-US" sz="1200" b="0" i="0" spc="119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11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</a:t>
            </a:r>
            <a:r>
              <a:rPr lang="en-US" sz="1200" b="0" i="0" spc="116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reformalaboral</a:t>
            </a:r>
            <a:r>
              <a:rPr lang="en-US" sz="1200" b="0" i="0" spc="121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y</a:t>
            </a:r>
            <a:r>
              <a:rPr lang="en-US" sz="1200" b="0" i="0" spc="11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pilotará</a:t>
            </a:r>
            <a:r>
              <a:rPr lang="en-US" sz="1200" b="0" i="0" spc="11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los</a:t>
            </a:r>
            <a:r>
              <a:rPr lang="en-US" sz="1200" b="0" i="0" spc="12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nuevos</a:t>
            </a:r>
            <a:r>
              <a:rPr lang="en-US" sz="1200" b="0" i="0" spc="119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ERTE”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se concreta en la práctica ya que se trata de una completa novedad en el panorama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español,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evidentemente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puntos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conexión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“clásico”,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 decir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del art. 47 de la Ley del Estatuto de los Trabajadores, por lo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primeras</a:t>
            </a:r>
            <a:r>
              <a:rPr lang="en-US" sz="1200" b="0" i="0" spc="143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valoraciones</a:t>
            </a:r>
            <a:r>
              <a:rPr lang="en-US" sz="1200" b="0" i="0" spc="14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del</a:t>
            </a:r>
            <a:r>
              <a:rPr lang="en-US" sz="1200" b="0" i="0" spc="145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mundojurídico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laboralista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bastante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prudentes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  </a:t>
            </a:r>
          </a:p>
        </p:txBody>
      </p:sp>
      <p:sp>
        <p:nvSpPr>
          <p:cNvPr id="4360" name="Rectangle 4360"/>
          <p:cNvSpPr/>
          <p:nvPr/>
        </p:nvSpPr>
        <p:spPr>
          <a:xfrm>
            <a:off x="1080820" y="22736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61" name="Rectangle 4361"/>
          <p:cNvSpPr/>
          <p:nvPr/>
        </p:nvSpPr>
        <p:spPr>
          <a:xfrm>
            <a:off x="1080820" y="2448956"/>
            <a:ext cx="5436717" cy="7282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3.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sigo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esquema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poniendo mi atención en la exposición de motivos y en los artículos y disposiciones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regulan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ERTES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apunte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valoraciones efectuadas desde el 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SSM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 el 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TES. </a:t>
            </a:r>
          </a:p>
        </p:txBody>
      </p:sp>
      <p:sp>
        <p:nvSpPr>
          <p:cNvPr id="4362" name="Rectangle 4362"/>
          <p:cNvSpPr/>
          <p:nvPr/>
        </p:nvSpPr>
        <p:spPr>
          <a:xfrm>
            <a:off x="1080820" y="31499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63" name="Rectangle 4363"/>
          <p:cNvSpPr/>
          <p:nvPr/>
        </p:nvSpPr>
        <p:spPr>
          <a:xfrm>
            <a:off x="1080820" y="3325256"/>
            <a:ext cx="5438140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primero,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presentación</a:t>
            </a:r>
            <a:r>
              <a:rPr lang="en-US" sz="1200" b="0" i="0" spc="217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de</a:t>
            </a:r>
            <a:r>
              <a:rPr lang="en-US" sz="1200" b="0" i="0" spc="214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la</a:t>
            </a:r>
            <a:r>
              <a:rPr lang="en-US" sz="1200" b="0" i="0" spc="21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reforma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manifiesto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“mejora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modelo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ERTE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puesto</a:t>
            </a:r>
            <a:r>
              <a:rPr lang="en-US" sz="1200" b="0" i="0" spc="1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marcha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éxito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pandemia,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impulsando</a:t>
            </a:r>
            <a:r>
              <a:rPr lang="en-US" sz="1200" b="0" i="0" spc="2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formación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flexibilizando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2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utilización”,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Mecan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ismo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permitirá “proporcionar un marco estable de garantías a los trabajadores y las empresas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ante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fluctuaciones</a:t>
            </a:r>
            <a:r>
              <a:rPr lang="en-US" sz="1200" b="0" i="0" spc="2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cíclicas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demanda”,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“desarrollar</a:t>
            </a:r>
            <a:r>
              <a:rPr lang="en-US" sz="1200" b="0" i="0" spc="2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instrumentos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acompañen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transición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afectados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estructurales”.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64" name="Rectangle 4364"/>
          <p:cNvSpPr/>
          <p:nvPr/>
        </p:nvSpPr>
        <p:spPr>
          <a:xfrm>
            <a:off x="1080820" y="45524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65" name="Rectangle 4365"/>
          <p:cNvSpPr/>
          <p:nvPr/>
        </p:nvSpPr>
        <p:spPr>
          <a:xfrm>
            <a:off x="1080820" y="4727717"/>
            <a:ext cx="5438292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fundamenta,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implicadas: 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los trabajadores porque “no pierden en ningún momento el vínculo con la empresa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permanecen</a:t>
            </a:r>
            <a:r>
              <a:rPr lang="en-US" sz="1200" b="0" i="0" spc="5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activos</a:t>
            </a:r>
            <a:r>
              <a:rPr lang="en-US" sz="1200" b="0" i="0" spc="5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5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formándose,</a:t>
            </a:r>
            <a:r>
              <a:rPr lang="en-US" sz="1200" b="0" i="0" spc="5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evitando</a:t>
            </a:r>
            <a:r>
              <a:rPr lang="en-US" sz="1200" b="0" i="0" spc="5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incertidumbre</a:t>
            </a:r>
            <a:r>
              <a:rPr lang="en-US" sz="1200" b="0" i="0" spc="5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5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5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</a:t>
            </a:r>
            <a:r>
              <a:rPr lang="en-US" sz="1200" b="0" i="0" spc="5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descapitalización que supone el desempleo de larga duración”. Para las empresas porque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“evita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despidos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formados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seleccionados</a:t>
            </a:r>
            <a:r>
              <a:rPr lang="en-US" sz="1200" b="0" i="0" spc="1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–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búsqueda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costosa también para las empresas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-- a cambio de pagar parte de sus cotizaciones y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formarlos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durante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periodos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inactividad”.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fin,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evitar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tránsito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tasa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gasto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prestaciones por desempleo”.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66" name="Rectangle 4366"/>
          <p:cNvSpPr/>
          <p:nvPr/>
        </p:nvSpPr>
        <p:spPr>
          <a:xfrm>
            <a:off x="1080820" y="63053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67" name="Rectangle 4367"/>
          <p:cNvSpPr/>
          <p:nvPr/>
        </p:nvSpPr>
        <p:spPr>
          <a:xfrm>
            <a:off x="1080820" y="6480571"/>
            <a:ext cx="5438597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el 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TES, al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presentar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acuerdo alcanzado el 22 de diciembre se manifestó 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propiciará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instrumentos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eficaces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proteger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dotar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tejido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herramientas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mantener</a:t>
            </a:r>
            <a:r>
              <a:rPr lang="en-US" sz="1200" b="0" i="0" spc="2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respetando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  cíclicas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negociada,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recualificación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evitand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despidos”.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4368" name="Rectangle 4368"/>
          <p:cNvSpPr/>
          <p:nvPr/>
        </p:nvSpPr>
        <p:spPr>
          <a:xfrm>
            <a:off x="1080820" y="77073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69" name="Rectangle 4369"/>
          <p:cNvSpPr/>
          <p:nvPr/>
        </p:nvSpPr>
        <p:spPr>
          <a:xfrm>
            <a:off x="1080820" y="7882651"/>
            <a:ext cx="5438444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resumen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abordada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a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 nota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de</a:t>
            </a:r>
            <a:r>
              <a:rPr lang="en-US" sz="1200" b="0" i="0" spc="118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prensa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presentación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“incluye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puesta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marcha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favorecer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fomentar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estables,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evitando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tránsito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empresas.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revisa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modelo de ERTE ya existente y se crea el mecanismo RED”.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70" name="Rectangle 4370"/>
          <p:cNvSpPr/>
          <p:nvPr/>
        </p:nvSpPr>
        <p:spPr>
          <a:xfrm>
            <a:off x="1080820" y="893459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371" name="Rectangle 4371"/>
          <p:cNvSpPr/>
          <p:nvPr/>
        </p:nvSpPr>
        <p:spPr>
          <a:xfrm>
            <a:off x="1080820" y="9109852"/>
            <a:ext cx="5438597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Previamente,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conviene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señalar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parcialmente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petición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formulada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una proposición no de ley presentada por el grupo confederal de Unidas Podemos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–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Comú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Podem-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Galicia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Común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17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septiembre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  <a:hlinkClick r:id="rId7"/>
              </a:rPr>
              <a:t>“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7"/>
              </a:rPr>
              <a:t>sobre</a:t>
            </a:r>
            <a:r>
              <a:rPr lang="en-US" sz="1200" b="0" i="0" spc="238" baseline="0" dirty="0">
                <a:solidFill>
                  <a:srgbClr val="0B5394"/>
                </a:solidFill>
                <a:latin typeface="Times New Roman"/>
                <a:hlinkClick r:id="rId7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7"/>
              </a:rPr>
              <a:t>medidas</a:t>
            </a:r>
            <a:r>
              <a:rPr lang="en-US" sz="1200" b="0" i="0" spc="239" baseline="0" dirty="0">
                <a:solidFill>
                  <a:srgbClr val="0B5394"/>
                </a:solidFill>
                <a:latin typeface="Times New Roman"/>
                <a:hlinkClick r:id="rId7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7"/>
              </a:rPr>
              <a:t>laborales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" name="Freeform 4372">
            <a:hlinkClick r:id="rId2"/>
          </p:cNvPr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3" name="Freeform 4373">
            <a:hlinkClick r:id="rId2"/>
          </p:cNvPr>
          <p:cNvSpPr/>
          <p:nvPr/>
        </p:nvSpPr>
        <p:spPr>
          <a:xfrm>
            <a:off x="1080820" y="1057656"/>
            <a:ext cx="4990465" cy="7620"/>
          </a:xfrm>
          <a:custGeom>
            <a:avLst/>
            <a:gdLst/>
            <a:ahLst/>
            <a:cxnLst/>
            <a:rect l="0" t="0" r="0" b="0"/>
            <a:pathLst>
              <a:path w="4990465" h="7620">
                <a:moveTo>
                  <a:pt x="0" y="7620"/>
                </a:moveTo>
                <a:lnTo>
                  <a:pt x="4990465" y="7620"/>
                </a:lnTo>
                <a:lnTo>
                  <a:pt x="499046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4" name="Freeform 4374">
            <a:hlinkClick r:id="rId2"/>
          </p:cNvPr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5" name="Freeform 437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6" name="Freeform 4376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7" name="Freeform 4377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8" name="Freeform 4378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9" name="Freeform 4379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0" name="Freeform 4380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1" name="Freeform 4381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2" name="Freeform 4382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3" name="Freeform 4383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4" name="Freeform 4384">
            <a:hlinkClick r:id="rId3"/>
          </p:cNvPr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5" name="Freeform 4385">
            <a:hlinkClick r:id="rId3"/>
          </p:cNvPr>
          <p:cNvSpPr/>
          <p:nvPr/>
        </p:nvSpPr>
        <p:spPr>
          <a:xfrm>
            <a:off x="3987672" y="2985770"/>
            <a:ext cx="2127758" cy="7620"/>
          </a:xfrm>
          <a:custGeom>
            <a:avLst/>
            <a:gdLst/>
            <a:ahLst/>
            <a:cxnLst/>
            <a:rect l="0" t="0" r="0" b="0"/>
            <a:pathLst>
              <a:path w="2127758" h="7620">
                <a:moveTo>
                  <a:pt x="0" y="7620"/>
                </a:moveTo>
                <a:lnTo>
                  <a:pt x="2127758" y="7620"/>
                </a:lnTo>
                <a:lnTo>
                  <a:pt x="212775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6" name="Freeform 4386">
            <a:hlinkClick r:id="rId3"/>
          </p:cNvPr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7" name="Freeform 4387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8" name="Freeform 4388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9" name="Freeform 4389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0" name="Freeform 4390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1" name="Freeform 4391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2" name="Freeform 4392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3" name="Freeform 4393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4" name="Freeform 4394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5" name="Freeform 4395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6" name="Freeform 4396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7" name="Freeform 4397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8" name="Freeform 4398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9" name="Freeform 4399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0" name="Freeform 4400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1" name="Freeform 4401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2" name="Freeform 4402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3" name="Freeform 4403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4" name="Freeform 4404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5" name="Freeform 4405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6" name="Freeform 4406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7" name="Freeform 4407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8" name="Freeform 4408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9" name="Freeform 4409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0" name="Freeform 4410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1" name="Freeform 4411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2" name="Freeform 4412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3" name="Freeform 4413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4" name="Freeform 4414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5" name="Freeform 4415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6" name="Freeform 4416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7" name="Freeform 4417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8" name="Freeform 4418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9" name="Freeform 4419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0" name="Freeform 4420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1" name="Freeform 4421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2" name="Freeform 4422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3" name="Freeform 4423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4" name="Rectangle 442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67 </a:t>
            </a:r>
          </a:p>
        </p:txBody>
      </p:sp>
      <p:sp>
        <p:nvSpPr>
          <p:cNvPr id="4425" name="Rectangle 442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426" name="Rectangle 4426"/>
          <p:cNvSpPr/>
          <p:nvPr/>
        </p:nvSpPr>
        <p:spPr>
          <a:xfrm>
            <a:off x="1080820" y="871361"/>
            <a:ext cx="5438597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aimpulsar en el marco de l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os</a:t>
            </a:r>
            <a:r>
              <a:rPr lang="en-US" sz="1200" b="0" i="0" spc="-11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Planes de recuperación, transformación yresiliencia”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, que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pidió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finalmente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Congreso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Gobierno</a:t>
            </a:r>
            <a:r>
              <a:rPr lang="en-US" sz="1200" b="0" i="0" spc="2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introducción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Mecanismos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Sostenibilidad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Empleo,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proporcionarán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ibilidad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interna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estabilidad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trabajadores”.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También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aprobó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petición</a:t>
            </a:r>
            <a:r>
              <a:rPr lang="en-US" sz="1200" b="0" i="0" spc="2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limitación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facultades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modificación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unilateral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condiciones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6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empresa”,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lógicamente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 sido valorado positivamente en los distintos documentos empresariales de análisis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reforma. </a:t>
            </a:r>
          </a:p>
        </p:txBody>
      </p:sp>
      <p:sp>
        <p:nvSpPr>
          <p:cNvPr id="4427" name="Rectangle 4427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28" name="Rectangle 4428"/>
          <p:cNvSpPr/>
          <p:nvPr/>
        </p:nvSpPr>
        <p:spPr>
          <a:xfrm>
            <a:off x="1080820" y="2624216"/>
            <a:ext cx="5438292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5. Uno de los (muchos) documentos de trabajo que fue sometido a debate en la mesa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dialogo social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entrada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publicada el 19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octubre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abordaban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cuestiones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finalmente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quedado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 que han sido incorporadas. Por su interés reproduzco los fragmentos dedicados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la “flexibilidad interna” referida a los arts. 41 y 47 LET.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29" name="Rectangle 4429"/>
          <p:cNvSpPr/>
          <p:nvPr/>
        </p:nvSpPr>
        <p:spPr>
          <a:xfrm>
            <a:off x="1080820" y="35008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30" name="Rectangle 4430"/>
          <p:cNvSpPr/>
          <p:nvPr/>
        </p:nvSpPr>
        <p:spPr>
          <a:xfrm>
            <a:off x="1080820" y="3676157"/>
            <a:ext cx="5438597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“He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dicho,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escrito,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numerosas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ocasiones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abordado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estudio,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efectos,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 sustancial de las condiciones de trabajo, es decir el art. 41 LET, era uno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importantes,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haber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otorgado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palabra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decisión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potenciando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unilateral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dejando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negocial. </a:t>
            </a:r>
          </a:p>
        </p:txBody>
      </p:sp>
      <p:sp>
        <p:nvSpPr>
          <p:cNvPr id="4431" name="Rectangle 4431"/>
          <p:cNvSpPr/>
          <p:nvPr/>
        </p:nvSpPr>
        <p:spPr>
          <a:xfrm>
            <a:off x="1080820" y="47277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32" name="Rectangle 4432"/>
          <p:cNvSpPr/>
          <p:nvPr/>
        </p:nvSpPr>
        <p:spPr>
          <a:xfrm>
            <a:off x="1080820" y="4902977"/>
            <a:ext cx="5437327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esperar,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menos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 lo creía,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ciernes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apostaría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sustancial,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es,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tocar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poder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empresarial.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radican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tipificar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restrictivamente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 las causas por las que podrán plantearse tales modificaciones, ya que se vinculan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las que permiten la presentación de un procedimiento de despido colectivo regulado en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51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presentar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consultas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representación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documentación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“suficiente”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justificación,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aún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17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carácter</a:t>
            </a:r>
            <a:r>
              <a:rPr lang="en-US" sz="1200" b="0" i="0" spc="16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estructural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proponga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carácter indefinido”.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33" name="Rectangle 4433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34" name="Rectangle 4434"/>
          <p:cNvSpPr/>
          <p:nvPr/>
        </p:nvSpPr>
        <p:spPr>
          <a:xfrm>
            <a:off x="1080820" y="6655831"/>
            <a:ext cx="5438902" cy="2481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… Anunciado a bombo y plantillo por las y los responsables del 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TES, y siendo lógica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mi parecer esta presentación por su importancia, la reforma introduce un nuevo art. 47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bis en la L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ET con el título de “Mecanismo de sostenibilidad del empleo”, que tiene 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finalidad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potenciar,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variará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según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la representación del personal o que deba ser aprobado por la autoridad laboral, 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 interna en detrimento de la externa, ya que se busca, mediante el mecanismo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(subvencionado)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salvaguarda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empleabilidad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previéndose,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regulándose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detalle,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remitiendo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completo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reglamentaria,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utilizarse</a:t>
            </a:r>
            <a:r>
              <a:rPr lang="en-US" sz="1200" b="0" i="0" spc="4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4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tres</a:t>
            </a:r>
            <a:r>
              <a:rPr lang="en-US" sz="1200" b="0" i="0" spc="48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supuestos:</a:t>
            </a:r>
            <a:r>
              <a:rPr lang="en-US" sz="1200" b="0" i="0" spc="4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“a)</a:t>
            </a:r>
            <a:r>
              <a:rPr lang="en-US" sz="1200" b="0" i="0" spc="4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Cuando</a:t>
            </a:r>
            <a:r>
              <a:rPr lang="en-US" sz="1200" b="0" i="0" spc="4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concurran</a:t>
            </a:r>
            <a:r>
              <a:rPr lang="en-US" sz="1200" b="0" i="0" spc="4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causas</a:t>
            </a:r>
            <a:r>
              <a:rPr lang="en-US" sz="1200" b="0" i="0" spc="47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económicas,</a:t>
            </a:r>
            <a:r>
              <a:rPr lang="en-US" sz="1200" b="0" i="0" spc="48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técnicas,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organizativas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definidas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47.1.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2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recualificación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garantizar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 empresa. c) Procesos de transición profesional de las personas trabajadoras hacia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empleos en otras empresas o sectores”.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4435" name="Rectangle 4435"/>
          <p:cNvSpPr/>
          <p:nvPr/>
        </p:nvSpPr>
        <p:spPr>
          <a:xfrm>
            <a:off x="1080820" y="91098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36" name="Rectangle 4436"/>
          <p:cNvSpPr/>
          <p:nvPr/>
        </p:nvSpPr>
        <p:spPr>
          <a:xfrm>
            <a:off x="1080820" y="9285061"/>
            <a:ext cx="5437606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indubitada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pretende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interna, en gran parte inspirado en regulación existente en Alemania, se constata cuando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Freeform 443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8" name="Freeform 443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9" name="Freeform 443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0" name="Freeform 444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1" name="Freeform 444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2" name="Freeform 444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3" name="Freeform 444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4" name="Freeform 444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5" name="Freeform 444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6" name="Freeform 444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7" name="Freeform 4447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8" name="Freeform 4448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9" name="Freeform 4449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0" name="Freeform 4450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1" name="Freeform 4451">
            <a:hlinkClick r:id="rId2"/>
          </p:cNvPr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2" name="Freeform 4452">
            <a:hlinkClick r:id="rId2"/>
          </p:cNvPr>
          <p:cNvSpPr/>
          <p:nvPr/>
        </p:nvSpPr>
        <p:spPr>
          <a:xfrm>
            <a:off x="6217665" y="3511549"/>
            <a:ext cx="263652" cy="7620"/>
          </a:xfrm>
          <a:custGeom>
            <a:avLst/>
            <a:gdLst/>
            <a:ahLst/>
            <a:cxnLst/>
            <a:rect l="0" t="0" r="0" b="0"/>
            <a:pathLst>
              <a:path w="263652" h="7620">
                <a:moveTo>
                  <a:pt x="0" y="7620"/>
                </a:moveTo>
                <a:lnTo>
                  <a:pt x="263652" y="7620"/>
                </a:lnTo>
                <a:lnTo>
                  <a:pt x="26365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3" name="Freeform 4453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4" name="Freeform 4454">
            <a:hlinkClick r:id="rId2"/>
          </p:cNvPr>
          <p:cNvSpPr/>
          <p:nvPr/>
        </p:nvSpPr>
        <p:spPr>
          <a:xfrm>
            <a:off x="1080820" y="3687190"/>
            <a:ext cx="1355090" cy="7621"/>
          </a:xfrm>
          <a:custGeom>
            <a:avLst/>
            <a:gdLst/>
            <a:ahLst/>
            <a:cxnLst/>
            <a:rect l="0" t="0" r="0" b="0"/>
            <a:pathLst>
              <a:path w="1355090" h="7621">
                <a:moveTo>
                  <a:pt x="0" y="7621"/>
                </a:moveTo>
                <a:lnTo>
                  <a:pt x="1355090" y="7621"/>
                </a:lnTo>
                <a:lnTo>
                  <a:pt x="1355090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5" name="Freeform 445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6" name="Freeform 445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7" name="Freeform 445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8" name="Freeform 445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9" name="Freeform 445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0" name="Freeform 446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1" name="Freeform 446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2" name="Freeform 446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3" name="Freeform 446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4" name="Freeform 446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5" name="Freeform 446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6" name="Freeform 446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7" name="Freeform 446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8" name="Freeform 446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9" name="Freeform 446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0" name="Freeform 447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1" name="Freeform 447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2" name="Freeform 447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3" name="Freeform 447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4" name="Freeform 447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5" name="Freeform 447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6" name="Freeform 447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7" name="Freeform 447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8" name="Freeform 447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9" name="Freeform 447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0" name="Freeform 448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1" name="Freeform 448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2" name="Freeform 448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3" name="Freeform 448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4" name="Freeform 448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5" name="Freeform 448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6" name="Freeform 448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7" name="Freeform 448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8" name="Freeform 4488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9" name="Rectangle 448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68 </a:t>
            </a:r>
          </a:p>
        </p:txBody>
      </p:sp>
      <p:sp>
        <p:nvSpPr>
          <p:cNvPr id="4490" name="Rectangle 449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491" name="Rectangle 4491"/>
          <p:cNvSpPr/>
          <p:nvPr/>
        </p:nvSpPr>
        <p:spPr>
          <a:xfrm>
            <a:off x="1080820" y="871361"/>
            <a:ext cx="5436692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empresa queda obligada a justificar, cuando acuda a un PDC y no a este mecanismo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manera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suficiente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este</a:t>
            </a:r>
            <a:r>
              <a:rPr lang="en-US" sz="1200" b="0" i="0" spc="2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inviable</a:t>
            </a:r>
            <a:r>
              <a:rPr lang="en-US" sz="1200" b="0" i="0" spc="2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resolver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proporcionado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razonable la situación en la que se encuentra la empresa”.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92" name="Rectangle 4492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93" name="Rectangle 4493"/>
          <p:cNvSpPr/>
          <p:nvPr/>
        </p:nvSpPr>
        <p:spPr>
          <a:xfrm>
            <a:off x="1080820" y="1572656"/>
            <a:ext cx="5438292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6.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positivamente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adoptadas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sanitaria,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ERTES,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falta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razón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legislador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 que llegaron a afectar a más des tres millones de personas trabajadora en el momento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álgido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(abril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2020),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estuvieron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protegidas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económicamente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perder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manifiesto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periódicamente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facilitados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Ministerio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nclusión,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Migraciones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Ministerio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Economía Social. </a:t>
            </a:r>
          </a:p>
        </p:txBody>
      </p:sp>
      <p:sp>
        <p:nvSpPr>
          <p:cNvPr id="4494" name="Rectangle 4494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95" name="Rectangle 4495"/>
          <p:cNvSpPr/>
          <p:nvPr/>
        </p:nvSpPr>
        <p:spPr>
          <a:xfrm>
            <a:off x="1080820" y="2974735"/>
            <a:ext cx="5438444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Unas medidas, que con la recuperación de la situación económica han ido disminuyendo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gradual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progresiva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llegar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102.548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personas.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descenso,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subraya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evidente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satisfacción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nota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deprensa del M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2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SSMI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,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“casi 520.000 trabajadores respecto a los protegidos un año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antes por los ERTES vinculados a la COVID”, enfatizando además, por la importancia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adquirido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irán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exoneraciones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 empresar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ial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Seguridad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Social,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“hasta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ahora,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30.251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verán beneficiados por algunos de estos programas de formación”.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96" name="Rectangle 4496"/>
          <p:cNvSpPr/>
          <p:nvPr/>
        </p:nvSpPr>
        <p:spPr>
          <a:xfrm>
            <a:off x="1080820" y="4377197"/>
            <a:ext cx="5437657" cy="2481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Mantenimiento del empleo, mejora de las capacidades de las personas trabajadoras, o 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es lo mismo a su formación y recualificación tanto para mantenerse en sus actuales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empleos como para poder acceder a los que se creen en el inmediato futuro, con especial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 a las medidas dirigidas a facilitar la transición, tanto del mundo laboral 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empresarial, al cambio tecnológico, que se configuran como elementos esenciales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potenciación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ERTES,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mención expresa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texto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 a otorgar prioridad a las medidas de reducción de la jornada de trabajo sobre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contratos,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subraya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habían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poco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utilizado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anterioridad.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estadísticos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confirman,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desmintiendo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 han relativizado o disminuid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la relevancia de la modificación con la afirmación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que la reforma de 2021 los había potenciado, cuando en realidad, y así he tratado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explicarlo desde entonces, lo que hizo fue potenciar extraordinariamente la flexibilidad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 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diversos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relativos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 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individuales como a los colectivos. </a:t>
            </a:r>
          </a:p>
        </p:txBody>
      </p:sp>
      <p:sp>
        <p:nvSpPr>
          <p:cNvPr id="4497" name="Rectangle 4497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98" name="Rectangle 4498"/>
          <p:cNvSpPr/>
          <p:nvPr/>
        </p:nvSpPr>
        <p:spPr>
          <a:xfrm>
            <a:off x="1080820" y="7006351"/>
            <a:ext cx="5437301" cy="1955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Además,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estamos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presencia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puesta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funcionamiento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calificado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mecanismo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estabilización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económica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flexibilidad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 de las empresas, alternativo a la destrucción de empleo y a la alta temporalidad,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permita lograr un doble objetivo: (i) proteger el empleo ante las crisis económicas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dificultades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mercado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(ii)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acompañar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procesos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estructural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evitar</a:t>
            </a:r>
            <a:r>
              <a:rPr lang="en-US" sz="1200" b="0" i="0" spc="3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impacto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macroeconómico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negativo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pérdida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capital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humano,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crecimiento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potencial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bienestar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conjunto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sociedad.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8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finalidad del nuevo mecanismo de flexibilidad y estabilización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–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también cuenta 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–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consiste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proteger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 primar el ajuste temporal de las horas de trabajo, impulsar la estabilidad de 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relaciones laborales, de la inversión y del capital humano”.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499" name="Rectangle 4499"/>
          <p:cNvSpPr/>
          <p:nvPr/>
        </p:nvSpPr>
        <p:spPr>
          <a:xfrm>
            <a:off x="1080820" y="893459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00" name="Rectangle 4500"/>
          <p:cNvSpPr/>
          <p:nvPr/>
        </p:nvSpPr>
        <p:spPr>
          <a:xfrm>
            <a:off x="1080820" y="9109852"/>
            <a:ext cx="5438140" cy="552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hecho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tratarse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totalmente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4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legislador</a:t>
            </a:r>
            <a:r>
              <a:rPr lang="en-US" sz="1200" b="0" i="0" spc="3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introducción de una disposición adicional en la que se prevé un examen de su aplicación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 un año desde que se produzca su activación, con una redacción que deja las puertas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Freeform 450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2" name="Freeform 4502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3" name="Freeform 4503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4" name="Freeform 4504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5" name="Freeform 4505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6" name="Freeform 4506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7" name="Freeform 4507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8" name="Freeform 4508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9" name="Freeform 4509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0" name="Freeform 4510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1" name="Freeform 4511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2" name="Freeform 4512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3" name="Freeform 4513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4" name="Freeform 4514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5" name="Freeform 4515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6" name="Freeform 4516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7" name="Freeform 4517">
            <a:hlinkClick r:id="rId2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8" name="Freeform 4518">
            <a:hlinkClick r:id="rId3"/>
          </p:cNvPr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9" name="Freeform 4519">
            <a:hlinkClick r:id="rId2"/>
          </p:cNvPr>
          <p:cNvSpPr/>
          <p:nvPr/>
        </p:nvSpPr>
        <p:spPr>
          <a:xfrm>
            <a:off x="1862582" y="4037710"/>
            <a:ext cx="3672204" cy="7620"/>
          </a:xfrm>
          <a:custGeom>
            <a:avLst/>
            <a:gdLst/>
            <a:ahLst/>
            <a:cxnLst/>
            <a:rect l="0" t="0" r="0" b="0"/>
            <a:pathLst>
              <a:path w="3672204" h="7620">
                <a:moveTo>
                  <a:pt x="0" y="7620"/>
                </a:moveTo>
                <a:lnTo>
                  <a:pt x="3672204" y="7620"/>
                </a:lnTo>
                <a:lnTo>
                  <a:pt x="367220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0" name="Freeform 4520">
            <a:hlinkClick r:id="rId3"/>
          </p:cNvPr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1" name="Freeform 4521">
            <a:hlinkClick r:id="rId4"/>
          </p:cNvPr>
          <p:cNvSpPr/>
          <p:nvPr/>
        </p:nvSpPr>
        <p:spPr>
          <a:xfrm>
            <a:off x="2957195" y="4212970"/>
            <a:ext cx="236220" cy="7621"/>
          </a:xfrm>
          <a:custGeom>
            <a:avLst/>
            <a:gdLst/>
            <a:ahLst/>
            <a:cxnLst/>
            <a:rect l="0" t="0" r="0" b="0"/>
            <a:pathLst>
              <a:path w="236220" h="7621">
                <a:moveTo>
                  <a:pt x="0" y="7621"/>
                </a:moveTo>
                <a:lnTo>
                  <a:pt x="236220" y="7621"/>
                </a:lnTo>
                <a:lnTo>
                  <a:pt x="236220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2" name="Freeform 4522">
            <a:hlinkClick r:id="rId5"/>
          </p:cNvPr>
          <p:cNvSpPr/>
          <p:nvPr/>
        </p:nvSpPr>
        <p:spPr>
          <a:xfrm>
            <a:off x="3345815" y="4212970"/>
            <a:ext cx="236220" cy="7621"/>
          </a:xfrm>
          <a:custGeom>
            <a:avLst/>
            <a:gdLst/>
            <a:ahLst/>
            <a:cxnLst/>
            <a:rect l="0" t="0" r="0" b="0"/>
            <a:pathLst>
              <a:path w="236220" h="7621">
                <a:moveTo>
                  <a:pt x="0" y="7621"/>
                </a:moveTo>
                <a:lnTo>
                  <a:pt x="236220" y="7621"/>
                </a:lnTo>
                <a:lnTo>
                  <a:pt x="236220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3" name="Freeform 4523">
            <a:hlinkClick r:id="rId3"/>
          </p:cNvPr>
          <p:cNvSpPr/>
          <p:nvPr/>
        </p:nvSpPr>
        <p:spPr>
          <a:xfrm>
            <a:off x="3810889" y="4212970"/>
            <a:ext cx="275844" cy="7621"/>
          </a:xfrm>
          <a:custGeom>
            <a:avLst/>
            <a:gdLst/>
            <a:ahLst/>
            <a:cxnLst/>
            <a:rect l="0" t="0" r="0" b="0"/>
            <a:pathLst>
              <a:path w="275844" h="7621">
                <a:moveTo>
                  <a:pt x="0" y="7621"/>
                </a:moveTo>
                <a:lnTo>
                  <a:pt x="275844" y="7621"/>
                </a:lnTo>
                <a:lnTo>
                  <a:pt x="275844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4" name="Freeform 4524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5" name="Freeform 4525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6" name="Freeform 4526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7" name="Freeform 4527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8" name="Freeform 4528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9" name="Freeform 4529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0" name="Freeform 4530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1" name="Freeform 4531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2" name="Freeform 4532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3" name="Freeform 4533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4" name="Freeform 4534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5" name="Freeform 4535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6" name="Freeform 4536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7" name="Freeform 4537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8" name="Freeform 4538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9" name="Freeform 4539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0" name="Freeform 4540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1" name="Freeform 4541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2" name="Freeform 4542">
            <a:hlinkClick r:id="rId6"/>
          </p:cNvPr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3" name="Freeform 4543">
            <a:hlinkClick r:id="rId6"/>
          </p:cNvPr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4" name="Freeform 4544">
            <a:hlinkClick r:id="rId6"/>
          </p:cNvPr>
          <p:cNvSpPr/>
          <p:nvPr/>
        </p:nvSpPr>
        <p:spPr>
          <a:xfrm>
            <a:off x="3992245" y="7718425"/>
            <a:ext cx="2488946" cy="7619"/>
          </a:xfrm>
          <a:custGeom>
            <a:avLst/>
            <a:gdLst/>
            <a:ahLst/>
            <a:cxnLst/>
            <a:rect l="0" t="0" r="0" b="0"/>
            <a:pathLst>
              <a:path w="2488946" h="7619">
                <a:moveTo>
                  <a:pt x="0" y="7619"/>
                </a:moveTo>
                <a:lnTo>
                  <a:pt x="2488946" y="7619"/>
                </a:lnTo>
                <a:lnTo>
                  <a:pt x="248894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5" name="Freeform 4545">
            <a:hlinkClick r:id="rId6"/>
          </p:cNvPr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6" name="Freeform 4546">
            <a:hlinkClick r:id="rId6"/>
          </p:cNvPr>
          <p:cNvSpPr/>
          <p:nvPr/>
        </p:nvSpPr>
        <p:spPr>
          <a:xfrm>
            <a:off x="1080820" y="7893685"/>
            <a:ext cx="2097278" cy="7619"/>
          </a:xfrm>
          <a:custGeom>
            <a:avLst/>
            <a:gdLst/>
            <a:ahLst/>
            <a:cxnLst/>
            <a:rect l="0" t="0" r="0" b="0"/>
            <a:pathLst>
              <a:path w="2097278" h="7619">
                <a:moveTo>
                  <a:pt x="0" y="7619"/>
                </a:moveTo>
                <a:lnTo>
                  <a:pt x="2097278" y="7619"/>
                </a:lnTo>
                <a:lnTo>
                  <a:pt x="209727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7" name="Freeform 4547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8" name="Freeform 4548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9" name="Freeform 4549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0" name="Freeform 4550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1" name="Freeform 4551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2" name="Freeform 4552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3" name="Freeform 4553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4" name="Freeform 4554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5" name="Freeform 4555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6" name="Rectangle 455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69 </a:t>
            </a:r>
          </a:p>
        </p:txBody>
      </p:sp>
      <p:sp>
        <p:nvSpPr>
          <p:cNvPr id="4557" name="Rectangle 455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558" name="Rectangle 4558"/>
          <p:cNvSpPr/>
          <p:nvPr/>
        </p:nvSpPr>
        <p:spPr>
          <a:xfrm>
            <a:off x="1080820" y="871361"/>
            <a:ext cx="5437479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totalmente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abiertas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decisión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adoptarse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diálog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social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tripartito,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deberá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analizarse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oportunidad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adoptar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“tendentes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favorecer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transición profesional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trabajadoras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vean afectadas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Mecanismo RED en el futuro”.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59" name="Rectangle 4559"/>
          <p:cNvSpPr/>
          <p:nvPr/>
        </p:nvSpPr>
        <p:spPr>
          <a:xfrm>
            <a:off x="1080820" y="15726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60" name="Rectangle 4560"/>
          <p:cNvSpPr/>
          <p:nvPr/>
        </p:nvSpPr>
        <p:spPr>
          <a:xfrm>
            <a:off x="1080820" y="1747916"/>
            <a:ext cx="5437987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2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adoptadas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arsenal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marcha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expresamente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aprobados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fuerza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debido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impedimentos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limitaciones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ordinaria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decididas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autoridades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competentes,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manifestándose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incorporan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“como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mecanismo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disponible,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carácter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permanente”,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“han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demostrado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eficacia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preservar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empleo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tejido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contingenc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escenarios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crisis”,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</a:t>
            </a:r>
            <a:r>
              <a:rPr lang="en-US" sz="1200" b="0" i="0" spc="-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bien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modificación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artículo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47.6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LET</a:t>
            </a:r>
            <a:r>
              <a:rPr lang="en-US" sz="1200" b="0" i="0" spc="1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(“…La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fuerza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mayor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podrá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determinada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impedimentos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limitaciones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v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idad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normalizada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consecuencia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decisiones adoptadas por la autoridad pública competente, incluidas aquellas orientadas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la protección de la salud pública…”, se difiere en el tiempo hasta 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1 de marzo y se </a:t>
            </a:r>
          </a:p>
          <a:p>
            <a:pPr marL="0">
              <a:lnSpc>
                <a:spcPts val="1379"/>
              </a:lnSpc>
              <a:tabLst>
                <a:tab pos="891387" algn="l"/>
                <a:tab pos="1336090" algn="l"/>
                <a:tab pos="2295905" algn="l"/>
                <a:tab pos="2816809" algn="l"/>
                <a:tab pos="3456432" algn="l"/>
                <a:tab pos="4289907" algn="l"/>
                <a:tab pos="4768138" algn="l"/>
                <a:tab pos="5254142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mantiene 	la 	aplicación 	del 	RDL 	18/2021 	de 	28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septiembre 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https://www.boe.es/buscar/doc.php?id=BOE-A-2021-15768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4561" name="Rectangle 4561"/>
          <p:cNvSpPr/>
          <p:nvPr/>
        </p:nvSpPr>
        <p:spPr>
          <a:xfrm>
            <a:off x="1080820" y="4026677"/>
            <a:ext cx="356826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 dichos ERTES remito 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esta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esta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, y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esta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  </a:t>
            </a:r>
          </a:p>
        </p:txBody>
      </p:sp>
      <p:sp>
        <p:nvSpPr>
          <p:cNvPr id="4562" name="Rectangle 4562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63" name="Rectangle 4563"/>
          <p:cNvSpPr/>
          <p:nvPr/>
        </p:nvSpPr>
        <p:spPr>
          <a:xfrm>
            <a:off x="1080820" y="4377197"/>
            <a:ext cx="5436742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7.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merecer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nuestra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modificado,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títul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 es significativo porque invierte los términos del vigente hasta el 31 de diciembre, 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en este se hacía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referencia a la “suspe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nsión del contrato o reducción de jornada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causas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económicas,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técnicas,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organizativas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producción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derivadas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fuerza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mayor”,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mientras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mención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“reducción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jornada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suspensión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trabajo…”.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64" name="Rectangle 4564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65" name="Rectangle 4565"/>
          <p:cNvSpPr/>
          <p:nvPr/>
        </p:nvSpPr>
        <p:spPr>
          <a:xfrm>
            <a:off x="1080820" y="5604017"/>
            <a:ext cx="5436870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continuación, el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 art. 47 bis, rotulado como “Mecanismos RED de flexibilidad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estabilización del empleo” y que es una variante del anterior por cuanto cuando se active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solicitar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47,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añadiéndose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comunes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prórroga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otras,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desafectación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según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evolución de la situación vivida por la empresa.  </a:t>
            </a:r>
          </a:p>
        </p:txBody>
      </p:sp>
      <p:sp>
        <p:nvSpPr>
          <p:cNvPr id="4566" name="Rectangle 4566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67" name="Rectangle 4567"/>
          <p:cNvSpPr/>
          <p:nvPr/>
        </p:nvSpPr>
        <p:spPr>
          <a:xfrm>
            <a:off x="1080820" y="7006351"/>
            <a:ext cx="5437759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ambos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supuestos,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afectadas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ocupadas a efectos estadísticos (disposición adicional sexta), ya que la regulación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ambos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preceptos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“refuerza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vínculo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cubiertas”.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explica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INE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presentación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de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la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Encuesta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de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Población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Activa</a:t>
            </a:r>
            <a:r>
              <a:rPr lang="en-US" sz="1200" b="0" i="0" spc="-37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del</a:t>
            </a:r>
            <a:r>
              <a:rPr lang="en-US" sz="1200" b="0" i="0" spc="-34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tercer</a:t>
            </a:r>
            <a:r>
              <a:rPr lang="en-US" sz="1200" b="0" i="0" spc="-40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trimestre</a:t>
            </a:r>
            <a:r>
              <a:rPr lang="en-US" sz="1200" b="0" i="0" spc="-37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de</a:t>
            </a:r>
            <a:r>
              <a:rPr lang="en-US" sz="1200" b="0" i="0" spc="-37" baseline="0" dirty="0">
                <a:solidFill>
                  <a:srgbClr val="0B5394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2021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consideraci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ón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EPA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acorde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recomendaciones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nternacional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(OIT)</a:t>
            </a:r>
            <a:r>
              <a:rPr lang="en-US" sz="1200" b="0" i="0" spc="2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Oficina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Estadística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Unión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(EUROSTAT).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concreto, según las especificaciones de Eurostat para el caso de los ERTE en 2020, lo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suspendidos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clasifican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ocupados</a:t>
            </a:r>
            <a:r>
              <a:rPr lang="en-US" sz="1200" b="0" i="0" spc="2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reincorporación al puesto de trabajo, una vez finalizado el periodo de suspensión. 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serie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Decretos publicados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pandemia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garantía.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parte, los trabajadores afectados por un ERTE con reducción de jornada son ocupados,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reflejándose dicha reducción en las horas de trabajo realizadas”.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568" name="Rectangle 4568"/>
          <p:cNvSpPr/>
          <p:nvPr/>
        </p:nvSpPr>
        <p:spPr>
          <a:xfrm>
            <a:off x="1080820" y="928506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Freeform 50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557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 </a:t>
            </a:r>
          </a:p>
        </p:txBody>
      </p:sp>
      <p:sp>
        <p:nvSpPr>
          <p:cNvPr id="558" name="Rectangle 55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59" name="Rectangle 559"/>
          <p:cNvSpPr/>
          <p:nvPr/>
        </p:nvSpPr>
        <p:spPr>
          <a:xfrm>
            <a:off x="1080820" y="871361"/>
            <a:ext cx="5436717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recuperación,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transformación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resiliencia,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concretamente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componente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23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dedicado 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 “Nuevas políticas públicas para un mercado de trabajo dinámico, resiliente 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inclusivo”,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lectura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completarse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explicación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efectuada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tanto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página web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Ministerio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Economía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en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Ministerio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nclusión, Seguridad Social y Migraciones. </a:t>
            </a:r>
          </a:p>
        </p:txBody>
      </p:sp>
      <p:sp>
        <p:nvSpPr>
          <p:cNvPr id="560" name="Rectangle 560"/>
          <p:cNvSpPr/>
          <p:nvPr/>
        </p:nvSpPr>
        <p:spPr>
          <a:xfrm>
            <a:off x="1080820" y="17479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61" name="Rectangle 561"/>
          <p:cNvSpPr/>
          <p:nvPr/>
        </p:nvSpPr>
        <p:spPr>
          <a:xfrm>
            <a:off x="1080820" y="1923176"/>
            <a:ext cx="5438292" cy="2130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sorprende,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consiguiente,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encontrar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problemas de la temporalidad y precariedad que existen en nuestro mercado de trabajo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encararlos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planteamiento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contribuya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gradual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 equipararnos a la media europea, por lo que respecta a la temporalidad, y de 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severa corrección por la mejora de la estabilidad en el empleo, por lo que respecta 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precariedad. No se anda con tapujos el legislador, al afirmar que la seña de identidad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caminar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dirección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contraria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sido</a:t>
            </a:r>
            <a:r>
              <a:rPr lang="en-US" sz="1200" b="0" i="0" spc="1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habitual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últimos</a:t>
            </a:r>
            <a:r>
              <a:rPr lang="en-US" sz="1200" b="0" i="0" spc="3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tiempos”,</a:t>
            </a:r>
            <a:r>
              <a:rPr lang="en-US" sz="1200" b="0" i="0" spc="3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subrayando,</a:t>
            </a:r>
            <a:r>
              <a:rPr lang="en-US" sz="1200" b="0" i="0" spc="3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así</a:t>
            </a:r>
            <a:r>
              <a:rPr lang="en-US" sz="1200" b="0" i="0" spc="3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también</a:t>
            </a:r>
            <a:r>
              <a:rPr lang="en-US" sz="1200" b="0" i="0" spc="3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manifes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tado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anterioridad,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(no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cosméticas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fachada,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reales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interesan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laborales)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recuperación de derechos que la reforma de 2012 había devaluado, como mínim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considerablemente. </a:t>
            </a:r>
          </a:p>
        </p:txBody>
      </p:sp>
      <p:sp>
        <p:nvSpPr>
          <p:cNvPr id="562" name="Rectangle 562"/>
          <p:cNvSpPr/>
          <p:nvPr/>
        </p:nvSpPr>
        <p:spPr>
          <a:xfrm>
            <a:off x="1080820" y="40266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63" name="Rectangle 563"/>
          <p:cNvSpPr/>
          <p:nvPr/>
        </p:nvSpPr>
        <p:spPr>
          <a:xfrm>
            <a:off x="1080820" y="4201937"/>
            <a:ext cx="5437352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apuesta,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pide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instituciones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organismos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 un nuevo contrato 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cial que permita hacer compatible “la estabilidad en el empleo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las necesidades de una economía en plane evolución marcadas por las transiciones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ecológicas</a:t>
            </a:r>
            <a:r>
              <a:rPr lang="en-US" sz="1200" b="0" i="0" spc="5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5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digital”;</a:t>
            </a:r>
            <a:r>
              <a:rPr lang="en-US" sz="1200" b="0" i="0" spc="5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compatibilidad</a:t>
            </a:r>
            <a:r>
              <a:rPr lang="en-US" sz="1200" b="0" i="0" spc="5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5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trata</a:t>
            </a:r>
            <a:r>
              <a:rPr lang="en-US" sz="1200" b="0" i="0" spc="5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5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conseguirse</a:t>
            </a:r>
            <a:r>
              <a:rPr lang="en-US" sz="1200" b="0" i="0" spc="5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5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través</a:t>
            </a:r>
            <a:r>
              <a:rPr lang="en-US" sz="1200" b="0" i="0" spc="5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5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cuatro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grandes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bloques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habían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anunciados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remitido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tales modificaciones, como se comprobará cuando proceda al estudio de cada uno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bloques,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distinta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trascendencia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función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incorporados a la normativa anteriormente vigente. </a:t>
            </a:r>
          </a:p>
        </p:txBody>
      </p:sp>
      <p:sp>
        <p:nvSpPr>
          <p:cNvPr id="564" name="Rectangle 564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65" name="Rectangle 565"/>
          <p:cNvSpPr/>
          <p:nvPr/>
        </p:nvSpPr>
        <p:spPr>
          <a:xfrm>
            <a:off x="1080820" y="5954791"/>
            <a:ext cx="5438444" cy="353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simplificación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contratos,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desaparición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modalidades contractuales más utilizada, y en 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merosas ocasiones de manera contraria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había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recibido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críticas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Tribunal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Supremo.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modernización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reequilibrio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posición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corrección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algún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aspecto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</a:t>
            </a:r>
            <a:r>
              <a:rPr lang="en-US" sz="1200" b="0" i="0" spc="-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(obviamente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 baja) los salarios pactados en convenios sectoriales por un convenio de empresa.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continuación,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modernización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apostando,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matices,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desarrollada.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último,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importante,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mediante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expedientes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incorporan buena parte de las normas dictadas durante la situación de crisis sanitaria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que han permitido el mantenimiento de un importante número de puestos de trabajo,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con la incorporación de un nuevo mecanismo permanente que permita adaptarse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empresas a los requerimientos que suscite la realidad económica en cada momento,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combinando el mantenimiento del empleo con políticas de formación y readaptación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personal,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exenciones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bonificaciones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cotizaciones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 de apoyo para aquel mantenimiento, ya sea mediante la técnica de la reducción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jornada de trabajo o bien mediante la de 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spensión de la relación contractual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causa debidamente justificada. </a:t>
            </a:r>
          </a:p>
        </p:txBody>
      </p:sp>
      <p:sp>
        <p:nvSpPr>
          <p:cNvPr id="566" name="Rectangle 566"/>
          <p:cNvSpPr/>
          <p:nvPr/>
        </p:nvSpPr>
        <p:spPr>
          <a:xfrm>
            <a:off x="1080820" y="946032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9" name="Freeform 456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0" name="Freeform 457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1" name="Freeform 457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2" name="Freeform 457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3" name="Freeform 457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4" name="Freeform 457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5" name="Freeform 457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6" name="Freeform 457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7" name="Freeform 457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8" name="Freeform 457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9" name="Freeform 457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0" name="Freeform 458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1" name="Freeform 458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2" name="Freeform 458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3" name="Freeform 458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4" name="Freeform 458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5" name="Freeform 458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6" name="Freeform 458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7" name="Freeform 458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8" name="Freeform 458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9" name="Freeform 458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0" name="Freeform 459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1" name="Freeform 459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2" name="Freeform 459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3" name="Freeform 459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4" name="Freeform 459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5" name="Freeform 4595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6" name="Freeform 4596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7" name="Freeform 4597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8" name="Freeform 4598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9" name="Freeform 4599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0" name="Freeform 4600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1" name="Freeform 4601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2" name="Freeform 4602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3" name="Freeform 4603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4" name="Freeform 4604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5" name="Freeform 4605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6" name="Freeform 4606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7" name="Freeform 4607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8" name="Freeform 4608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9" name="Freeform 4609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0" name="Freeform 4610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1" name="Freeform 4611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2" name="Freeform 4612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3" name="Freeform 4613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4" name="Freeform 4614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5" name="Freeform 4615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6" name="Freeform 4616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7" name="Freeform 4617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8" name="Freeform 4618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9" name="Rectangle 461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70 </a:t>
            </a:r>
          </a:p>
        </p:txBody>
      </p:sp>
      <p:sp>
        <p:nvSpPr>
          <p:cNvPr id="4620" name="Rectangle 462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621" name="Rectangle 4621"/>
          <p:cNvSpPr/>
          <p:nvPr/>
        </p:nvSpPr>
        <p:spPr>
          <a:xfrm>
            <a:off x="1080820" y="871361"/>
            <a:ext cx="5438902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novedades del art. 47 y la nueva regulación del Mecanismo RED tienen indudable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impacto sobre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 Social,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 para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empleo,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infracciones y sanciones. </a:t>
            </a:r>
          </a:p>
        </p:txBody>
      </p:sp>
      <p:sp>
        <p:nvSpPr>
          <p:cNvPr id="4622" name="Rectangle 4622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23" name="Rectangle 4623"/>
          <p:cNvSpPr/>
          <p:nvPr/>
        </p:nvSpPr>
        <p:spPr>
          <a:xfrm>
            <a:off x="1080820" y="1572656"/>
            <a:ext cx="5437200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LGSS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153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bis,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 en los supuestos de reducción de jornada o suspensión de contrato; una nueva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disposición adicional trigésimo primera, que versa sobre los “beneficios en la cotización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 Seguridad Social aplicables a los expedientes de regulación temporal de empleo y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mecanismos RED”; y una nueva 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isposición adicional cuadragésima primera, sobre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“medidas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protección</a:t>
            </a:r>
            <a:r>
              <a:rPr lang="en-US" sz="1200" b="0" i="0" spc="3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3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trabajadoras</a:t>
            </a:r>
            <a:r>
              <a:rPr lang="en-US" sz="1200" b="0" i="0" spc="38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afectadas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36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Mecanismo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RED…”.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24" name="Rectangle 4624"/>
          <p:cNvSpPr/>
          <p:nvPr/>
        </p:nvSpPr>
        <p:spPr>
          <a:xfrm>
            <a:off x="1080820" y="279947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25" name="Rectangle 4625"/>
          <p:cNvSpPr/>
          <p:nvPr/>
        </p:nvSpPr>
        <p:spPr>
          <a:xfrm>
            <a:off x="1080820" y="2974735"/>
            <a:ext cx="5437022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formativo,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prestar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vigésimo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sexta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versa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acciones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regulados tanto en el art. 47 como en el 47.bis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modificación introducida por el art.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38/2021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30/2015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septiembre,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sistema de formación profesional para el empleo en el ámbito laboral, con la adición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un apartado 7 que dispone un incremento de crédito para las acciones formativas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lleven a cabo a personas afectadas por ERTES. </a:t>
            </a:r>
          </a:p>
        </p:txBody>
      </p:sp>
      <p:sp>
        <p:nvSpPr>
          <p:cNvPr id="4626" name="Rectangle 4626"/>
          <p:cNvSpPr/>
          <p:nvPr/>
        </p:nvSpPr>
        <p:spPr>
          <a:xfrm>
            <a:off x="1080820" y="42019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27" name="Rectangle 4627"/>
          <p:cNvSpPr/>
          <p:nvPr/>
        </p:nvSpPr>
        <p:spPr>
          <a:xfrm>
            <a:off x="1080820" y="4377197"/>
            <a:ext cx="5437911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fin, con respecto a la L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SOS, cabe destacar (art. 5 del RDL 3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8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/2021) la importancia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modificación del art. 8.3 y la introducción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 un nuevo apartado 20 al art. 8. El art.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8.3 califica como infracción muy grave en materia de relaciones laborales “proceder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económicas,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técnicas,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 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derivadas de fuerza mayor o del Mecanismo RED en cualquiera de sus modalidades, sin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acudir a los procedimientos establecidos en los artículos 51, 47 y 47 bis del Estatuto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Trabajadores”. El nuevo apartado 20 del art. 8, cataloga como infracción muy grave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“Establecer</a:t>
            </a:r>
            <a:r>
              <a:rPr lang="en-US" sz="1200" b="0" i="0" spc="66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nuevas</a:t>
            </a:r>
            <a:r>
              <a:rPr lang="en-US" sz="1200" b="0" i="0" spc="6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externalizaciones</a:t>
            </a:r>
            <a:r>
              <a:rPr lang="en-US" sz="1200" b="0" i="0" spc="6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6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actividad</a:t>
            </a:r>
            <a:r>
              <a:rPr lang="en-US" sz="1200" b="0" i="0" spc="6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incumpliendo</a:t>
            </a:r>
            <a:r>
              <a:rPr lang="en-US" sz="1200" b="0" i="0" spc="6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6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prohibició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establecida en el artículo 47.7.d) del Estatu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to de los Trabajadores”.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28" name="Rectangle 4628"/>
          <p:cNvSpPr/>
          <p:nvPr/>
        </p:nvSpPr>
        <p:spPr>
          <a:xfrm>
            <a:off x="1080820" y="61300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29" name="Rectangle 4629"/>
          <p:cNvSpPr/>
          <p:nvPr/>
        </p:nvSpPr>
        <p:spPr>
          <a:xfrm>
            <a:off x="1080820" y="6305311"/>
            <a:ext cx="5437302" cy="33574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fin, se refuerza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papel de 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TSS en el control del cumplimiento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la normativa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y de protección social en la materia. Ejemplo claro de ello es en primer lugar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introducción de una nueva disposición adicional vigesimosexta en la LET, que regula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acceso de la Tesorería General de la Seguridad Social,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SEPE Y la ITSS, “a través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procedimientos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automatizados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establezcan,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datos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necesarios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identificación y tipo del expediente de regulación temporal de empleo, de la empresa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incluidas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expediente,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tipo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aplicar,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 en el que se puede producir la reducción de jornada de trabajo o suspensión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porcentaje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máximo de suspensión de contrato previsto re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specto de cada persona trabajadora”. En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 línea, 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añade una nueva disposición adicional cuadragésima a la LGSS, en la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subraya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corresponde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TSS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vigilancia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cumplimiento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requisitos</a:t>
            </a:r>
            <a:r>
              <a:rPr lang="en-US" sz="1200" b="0" i="0" spc="3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obligaciones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establecidas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3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exenciones</a:t>
            </a:r>
            <a:r>
              <a:rPr lang="en-US" sz="1200" b="0" i="0" spc="3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cotizaciones de la Seguridad Social”, para lo que “desarrollará acciones de control sobre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correcta aplicación de las exenciones en el pago de las cuotas de la Seguridad Social,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pudiendo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iniciarse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incumplimiento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correspondientes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expedientes</a:t>
            </a:r>
            <a:r>
              <a:rPr lang="en-US" sz="1200" b="0" i="0" spc="2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sancionadores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liquidatarios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cuotas”,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concreción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específica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respecto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vigilancia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veracidad,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inexactitud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omi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datos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declaraciones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responsables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proporcionadas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empresas 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información 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0" name="Freeform 463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1" name="Freeform 463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2" name="Freeform 4632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3" name="Freeform 4633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4" name="Freeform 4634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5" name="Freeform 4635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6" name="Freeform 4636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7" name="Freeform 4637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8" name="Freeform 4638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9" name="Freeform 4639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0" name="Freeform 4640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1" name="Freeform 4641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2" name="Freeform 4642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3" name="Freeform 4643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4" name="Freeform 4644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5" name="Freeform 4645">
            <a:hlinkClick r:id="rId2"/>
          </p:cNvPr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6" name="Freeform 4646">
            <a:hlinkClick r:id="rId3"/>
          </p:cNvPr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7" name="Freeform 4647">
            <a:hlinkClick r:id="rId2"/>
          </p:cNvPr>
          <p:cNvSpPr/>
          <p:nvPr/>
        </p:nvSpPr>
        <p:spPr>
          <a:xfrm>
            <a:off x="5973826" y="3862450"/>
            <a:ext cx="507492" cy="7620"/>
          </a:xfrm>
          <a:custGeom>
            <a:avLst/>
            <a:gdLst/>
            <a:ahLst/>
            <a:cxnLst/>
            <a:rect l="0" t="0" r="0" b="0"/>
            <a:pathLst>
              <a:path w="507492" h="7620">
                <a:moveTo>
                  <a:pt x="0" y="7620"/>
                </a:moveTo>
                <a:lnTo>
                  <a:pt x="507492" y="7620"/>
                </a:lnTo>
                <a:lnTo>
                  <a:pt x="50749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8" name="Freeform 4648">
            <a:hlinkClick r:id="rId3"/>
          </p:cNvPr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9" name="Freeform 4649">
            <a:hlinkClick r:id="rId2"/>
          </p:cNvPr>
          <p:cNvSpPr/>
          <p:nvPr/>
        </p:nvSpPr>
        <p:spPr>
          <a:xfrm>
            <a:off x="1080820" y="4037710"/>
            <a:ext cx="1571498" cy="7620"/>
          </a:xfrm>
          <a:custGeom>
            <a:avLst/>
            <a:gdLst/>
            <a:ahLst/>
            <a:cxnLst/>
            <a:rect l="0" t="0" r="0" b="0"/>
            <a:pathLst>
              <a:path w="1571498" h="7620">
                <a:moveTo>
                  <a:pt x="0" y="7620"/>
                </a:moveTo>
                <a:lnTo>
                  <a:pt x="1571498" y="7620"/>
                </a:lnTo>
                <a:lnTo>
                  <a:pt x="157149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0" name="Freeform 4650">
            <a:hlinkClick r:id="rId3"/>
          </p:cNvPr>
          <p:cNvSpPr/>
          <p:nvPr/>
        </p:nvSpPr>
        <p:spPr>
          <a:xfrm>
            <a:off x="3091307" y="4037710"/>
            <a:ext cx="3390010" cy="7620"/>
          </a:xfrm>
          <a:custGeom>
            <a:avLst/>
            <a:gdLst/>
            <a:ahLst/>
            <a:cxnLst/>
            <a:rect l="0" t="0" r="0" b="0"/>
            <a:pathLst>
              <a:path w="3390010" h="7620">
                <a:moveTo>
                  <a:pt x="0" y="7620"/>
                </a:moveTo>
                <a:lnTo>
                  <a:pt x="3390010" y="7620"/>
                </a:lnTo>
                <a:lnTo>
                  <a:pt x="339001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1" name="Freeform 4651">
            <a:hlinkClick r:id="rId3"/>
          </p:cNvPr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2" name="Freeform 4652">
            <a:hlinkClick r:id="rId3"/>
          </p:cNvPr>
          <p:cNvSpPr/>
          <p:nvPr/>
        </p:nvSpPr>
        <p:spPr>
          <a:xfrm>
            <a:off x="1080820" y="4212970"/>
            <a:ext cx="3005963" cy="7621"/>
          </a:xfrm>
          <a:custGeom>
            <a:avLst/>
            <a:gdLst/>
            <a:ahLst/>
            <a:cxnLst/>
            <a:rect l="0" t="0" r="0" b="0"/>
            <a:pathLst>
              <a:path w="3005963" h="7621">
                <a:moveTo>
                  <a:pt x="0" y="7621"/>
                </a:moveTo>
                <a:lnTo>
                  <a:pt x="3005963" y="7621"/>
                </a:lnTo>
                <a:lnTo>
                  <a:pt x="3005963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3" name="Freeform 4653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4" name="Freeform 4654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5" name="Freeform 4655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6" name="Freeform 4656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7" name="Freeform 4657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8" name="Freeform 4658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9" name="Freeform 4659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0" name="Freeform 4660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1" name="Freeform 4661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2" name="Freeform 4662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3" name="Freeform 4663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4" name="Freeform 4664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5" name="Freeform 4665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6" name="Freeform 4666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7" name="Freeform 4667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8" name="Freeform 4668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9" name="Freeform 4669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0" name="Freeform 4670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1" name="Freeform 4671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2" name="Freeform 4672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3" name="Freeform 4673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4" name="Freeform 4674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5" name="Freeform 4675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6" name="Freeform 4676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7" name="Freeform 4677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8" name="Freeform 4678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9" name="Freeform 4679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0" name="Freeform 4680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1" name="Freeform 4681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2" name="Freeform 4682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3" name="Freeform 4683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4" name="Rectangle 468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71 </a:t>
            </a:r>
          </a:p>
        </p:txBody>
      </p:sp>
      <p:sp>
        <p:nvSpPr>
          <p:cNvPr id="4685" name="Rectangle 468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686" name="Rectangle 4686"/>
          <p:cNvSpPr/>
          <p:nvPr/>
        </p:nvSpPr>
        <p:spPr>
          <a:xfrm>
            <a:off x="1080820" y="871361"/>
            <a:ext cx="5436108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sido utilizada para el cálculo de las correspondientes liquidaciones de cuotas, y sobre 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indebida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existencia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comunicados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suspensión de la relación laboral o reducción de la jornada de trabajo, en los que se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hayan aplicado exenciones en la cotización”.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87" name="Rectangle 4687"/>
          <p:cNvSpPr/>
          <p:nvPr/>
        </p:nvSpPr>
        <p:spPr>
          <a:xfrm>
            <a:off x="1080820" y="15726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88" name="Rectangle 4688"/>
          <p:cNvSpPr/>
          <p:nvPr/>
        </p:nvSpPr>
        <p:spPr>
          <a:xfrm>
            <a:off x="1080820" y="1747916"/>
            <a:ext cx="5437758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otra parte, y desde la perspectiva de aligeramiento de las cargas administrativas, 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cuadragésima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LGSS,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SEPE</a:t>
            </a:r>
            <a:r>
              <a:rPr lang="en-US" sz="1200" b="0" i="0" spc="2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TGSS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establecerán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procedimiento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único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través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 puedan comunicar, a ambas entidades, el inicio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finalización de los período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afectados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expediente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regulación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empleo”,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mediante el que las empresas “deberán poder comunicar esta información de tal 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surta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 para el desarrollo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entidades”.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89" name="Rectangle 4689"/>
          <p:cNvSpPr/>
          <p:nvPr/>
        </p:nvSpPr>
        <p:spPr>
          <a:xfrm>
            <a:off x="1080820" y="33252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90" name="Rectangle 4690"/>
          <p:cNvSpPr/>
          <p:nvPr/>
        </p:nvSpPr>
        <p:spPr>
          <a:xfrm>
            <a:off x="1080820" y="3500897"/>
            <a:ext cx="5438444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8.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redacto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disponemos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magníficas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síntesis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 efectuadas en este bloque temático por la reforma, a cargo del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profesor </a:t>
            </a:r>
          </a:p>
          <a:p>
            <a:pPr marL="0">
              <a:lnSpc>
                <a:spcPts val="1379"/>
              </a:lnSpc>
            </a:pP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2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gnasiBeltrán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Heredia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magistradode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la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Sala</a:t>
            </a:r>
            <a:r>
              <a:rPr lang="en-US" sz="1200" b="0" i="0" spc="18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Social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del</a:t>
            </a:r>
            <a:r>
              <a:rPr lang="en-US" sz="1200" b="0" i="0" spc="193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Tribunal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Superior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Justicia de Cataluña Miquel ÀngelFalguera Baró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, a las que me permito remitir a todas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personas interesadas para ampliar y completar mi exposición   </a:t>
            </a:r>
          </a:p>
        </p:txBody>
      </p:sp>
      <p:sp>
        <p:nvSpPr>
          <p:cNvPr id="4691" name="Rectangle 4691"/>
          <p:cNvSpPr/>
          <p:nvPr/>
        </p:nvSpPr>
        <p:spPr>
          <a:xfrm>
            <a:off x="1080820" y="43771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92" name="Rectangle 4692"/>
          <p:cNvSpPr/>
          <p:nvPr/>
        </p:nvSpPr>
        <p:spPr>
          <a:xfrm>
            <a:off x="1080820" y="4552457"/>
            <a:ext cx="5438597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9. ¿Qué novedades introduce el renovado art. 47 con respecto al texto derogado, además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ya mencionada inversión de los términos del título? Sin perjuicio de adjuntar más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comparado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normas,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destaco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incorporadas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texto. </a:t>
            </a:r>
          </a:p>
        </p:txBody>
      </p:sp>
      <p:sp>
        <p:nvSpPr>
          <p:cNvPr id="4693" name="Rectangle 4693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94" name="Rectangle 4694"/>
          <p:cNvSpPr/>
          <p:nvPr/>
        </p:nvSpPr>
        <p:spPr>
          <a:xfrm>
            <a:off x="1080820" y="5253497"/>
            <a:ext cx="5434838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consultas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personal,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general sigue siendo de quince días, se reduce hasta un máximo de siete días (“no podrá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 superior”), en las empresas que tengan menos de cincuenta personas de plantilla.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95" name="Rectangle 4695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96" name="Rectangle 4696"/>
          <p:cNvSpPr/>
          <p:nvPr/>
        </p:nvSpPr>
        <p:spPr>
          <a:xfrm>
            <a:off x="1080820" y="5954791"/>
            <a:ext cx="5435955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 Se reduce el plazo máximo para la constitución de la comisión desde la fecha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empresariales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intención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tramitar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pasando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cinco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días. </a:t>
            </a:r>
          </a:p>
        </p:txBody>
      </p:sp>
      <p:sp>
        <p:nvSpPr>
          <p:cNvPr id="4697" name="Rectangle 4697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698" name="Rectangle 4698"/>
          <p:cNvSpPr/>
          <p:nvPr/>
        </p:nvSpPr>
        <p:spPr>
          <a:xfrm>
            <a:off x="1080820" y="6655831"/>
            <a:ext cx="5438902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 Se concreta, a mi parecer con mayor precisión que en la normativa derogada, que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decisión empresarial de aplicar el ERTE, que debe ser notificada a la autoridad laboral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las personas trabajadoras, deberá incluir el período dentro del cual se llevará a cabo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 de las medidas adoptadas. </a:t>
            </a:r>
          </a:p>
        </p:txBody>
      </p:sp>
      <p:sp>
        <p:nvSpPr>
          <p:cNvPr id="4699" name="Rectangle 4699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00" name="Rectangle 4700"/>
          <p:cNvSpPr/>
          <p:nvPr/>
        </p:nvSpPr>
        <p:spPr>
          <a:xfrm>
            <a:off x="1080820" y="7532131"/>
            <a:ext cx="5438749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crisis,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prórroga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vigencia,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comunicación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 para iniciar un período de consultas por un plazo no superior a cinco días,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decisión empresarial deberá ser comunicada a la autoridad laboral en un plazo de siete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(entiendo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referirse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consultas,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redacción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literal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permitiría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interpretación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considerar el plazo aplicable desde el momento en que la empresa plantea la solicitud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prórroga), y surtirá efectos “desde el día siguiente a la finalización del período inicial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reducción de jornada o suspensión de la relación laboral”.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01" name="Rectangle 4701"/>
          <p:cNvSpPr/>
          <p:nvPr/>
        </p:nvSpPr>
        <p:spPr>
          <a:xfrm>
            <a:off x="1080820" y="91098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02" name="Rectangle 4702"/>
          <p:cNvSpPr/>
          <p:nvPr/>
        </p:nvSpPr>
        <p:spPr>
          <a:xfrm>
            <a:off x="1080820" y="9285061"/>
            <a:ext cx="5435981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E) Se ha incorporado, con carácter permanente tal como se explica en la 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xposición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Motivos, la regulación de los ERTES por causa de fuerza mayor temporal, debiendo ser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3" name="Freeform 4703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4" name="Freeform 4704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5" name="Freeform 4705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6" name="Freeform 4706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7" name="Freeform 4707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8" name="Freeform 4708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9" name="Freeform 4709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0" name="Freeform 4710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1" name="Freeform 4711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2" name="Freeform 4712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3" name="Freeform 4713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4" name="Freeform 4714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5" name="Freeform 4715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6" name="Freeform 4716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7" name="Freeform 4717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8" name="Freeform 4718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9" name="Freeform 4719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0" name="Freeform 4720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1" name="Freeform 4721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2" name="Freeform 4722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3" name="Freeform 4723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4" name="Freeform 4724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5" name="Freeform 4725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6" name="Freeform 4726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7" name="Freeform 4727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8" name="Freeform 4728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9" name="Freeform 4729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0" name="Freeform 4730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1" name="Freeform 4731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2" name="Freeform 4732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3" name="Freeform 4733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4" name="Freeform 4734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5" name="Freeform 4735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6" name="Freeform 4736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7" name="Freeform 4737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8" name="Freeform 4738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9" name="Freeform 4739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0" name="Freeform 4740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1" name="Freeform 4741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2" name="Freeform 4742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3" name="Freeform 4743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4" name="Freeform 4744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5" name="Freeform 4745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6" name="Freeform 4746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7" name="Freeform 4747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8" name="Freeform 4748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9" name="Freeform 4749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0" name="Freeform 4750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1" name="Freeform 4751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2" name="Freeform 4752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3" name="Rectangle 4753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72 </a:t>
            </a:r>
          </a:p>
        </p:txBody>
      </p:sp>
      <p:sp>
        <p:nvSpPr>
          <p:cNvPr id="4754" name="Rectangle 4754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755" name="Rectangle 4755"/>
          <p:cNvSpPr/>
          <p:nvPr/>
        </p:nvSpPr>
        <p:spPr>
          <a:xfrm>
            <a:off x="1080820" y="871361"/>
            <a:ext cx="5436895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esta,</a:t>
            </a:r>
            <a:r>
              <a:rPr lang="en-US" sz="1200" b="0" i="0" spc="15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partir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presentación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medios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prueba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estime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necesarios"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constatada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autoridad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previo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informe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preceptivo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emitir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nspección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concurrencia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fuerza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 constatada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existencia,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entonces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empresa decida las medidas aplicables, surtiendo efectos la resolución administrativa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“desde la fecha del hecho causante de la fuerza mayor y hasta la fecha determinada en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propia resolución”, que debe dictarse en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el plazo máximo de cinco días naturales desde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solicitud, considerándose como positivo el sil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ncio administrativo, y c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 posibilida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solicita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autorización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mantiene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provocó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 solicitud. </a:t>
            </a:r>
          </a:p>
        </p:txBody>
      </p:sp>
      <p:sp>
        <p:nvSpPr>
          <p:cNvPr id="4756" name="Rectangle 4756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57" name="Rectangle 4757"/>
          <p:cNvSpPr/>
          <p:nvPr/>
        </p:nvSpPr>
        <p:spPr>
          <a:xfrm>
            <a:off x="1080820" y="2799476"/>
            <a:ext cx="5438597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F)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variante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específica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fuerza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contempla,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apuntad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o, en el apartado 6 del art. 47, referidas a “por impedimentos o limitaciones en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normalizada de la empresa que sean consecuencia de decisiones adoptadas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autoridad pública competente, incluidas aquellas orientadas a la protección de la salud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pública”.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58" name="Rectangle 4758"/>
          <p:cNvSpPr/>
          <p:nvPr/>
        </p:nvSpPr>
        <p:spPr>
          <a:xfrm>
            <a:off x="1080820" y="36761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59" name="Rectangle 4759"/>
          <p:cNvSpPr/>
          <p:nvPr/>
        </p:nvSpPr>
        <p:spPr>
          <a:xfrm>
            <a:off x="1080820" y="3851417"/>
            <a:ext cx="5437911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variantes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regulación general se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concretan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preceptiva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petición de informe 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TSS, en que la empresa deberá justificar en su solicitud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existencia</a:t>
            </a:r>
            <a:r>
              <a:rPr lang="en-US" sz="1200" b="0" i="0" spc="38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“concretas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limitaciones</a:t>
            </a:r>
            <a:r>
              <a:rPr lang="en-US" sz="1200" b="0" i="0" spc="3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3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38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impedimento”</a:t>
            </a:r>
            <a:r>
              <a:rPr lang="en-US" sz="1200" b="0" i="0" spc="38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ue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</a:t>
            </a:r>
            <a:r>
              <a:rPr lang="en-US" sz="1200" b="0" i="0" spc="3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suponen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decisiones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autoridades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competentes,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consecuencia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anterior,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autoridad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autorizará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entiende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justificadas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impedimentos. </a:t>
            </a:r>
          </a:p>
        </p:txBody>
      </p:sp>
      <p:sp>
        <p:nvSpPr>
          <p:cNvPr id="4760" name="Rectangle 4760"/>
          <p:cNvSpPr/>
          <p:nvPr/>
        </p:nvSpPr>
        <p:spPr>
          <a:xfrm>
            <a:off x="1080820" y="49029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61" name="Rectangle 4761"/>
          <p:cNvSpPr/>
          <p:nvPr/>
        </p:nvSpPr>
        <p:spPr>
          <a:xfrm>
            <a:off x="1080820" y="5078237"/>
            <a:ext cx="5437759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G)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Tanto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ERTE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“general”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fuerza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unas reglas comunes, que en apretada síntesis son las siguientes: </a:t>
            </a:r>
          </a:p>
        </p:txBody>
      </p:sp>
      <p:sp>
        <p:nvSpPr>
          <p:cNvPr id="4762" name="Rectangle 4762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63" name="Rectangle 4763"/>
          <p:cNvSpPr/>
          <p:nvPr/>
        </p:nvSpPr>
        <p:spPr>
          <a:xfrm>
            <a:off x="1080820" y="5604017"/>
            <a:ext cx="5437454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a)</a:t>
            </a:r>
            <a:r>
              <a:rPr lang="en-US" sz="1200" b="0" i="0" spc="19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reducción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jornada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será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preferente</a:t>
            </a:r>
            <a:r>
              <a:rPr lang="en-US" sz="1200" b="0" i="0" spc="20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sobre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suspensión</a:t>
            </a:r>
            <a:r>
              <a:rPr lang="en-US" sz="1200" b="0" i="0" spc="2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contractual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ello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viable”,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situará</a:t>
            </a:r>
            <a:r>
              <a:rPr lang="en-US" sz="1200" b="0" i="0" spc="2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entre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diez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setenta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ciento,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ofreciendo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cómputo,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diaria, semanal, mensual o anual. </a:t>
            </a:r>
          </a:p>
        </p:txBody>
      </p:sp>
      <p:sp>
        <p:nvSpPr>
          <p:cNvPr id="4764" name="Rectangle 4764"/>
          <p:cNvSpPr/>
          <p:nvPr/>
        </p:nvSpPr>
        <p:spPr>
          <a:xfrm>
            <a:off x="1080820" y="63053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65" name="Rectangle 4765"/>
          <p:cNvSpPr/>
          <p:nvPr/>
        </p:nvSpPr>
        <p:spPr>
          <a:xfrm>
            <a:off x="1080820" y="6480571"/>
            <a:ext cx="5437022" cy="2130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b)</a:t>
            </a:r>
            <a:r>
              <a:rPr lang="en-US" sz="1200" b="0" i="0" spc="1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comunicación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empresarial,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mediante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procedimientos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“preferentemente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automatizados”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períod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suspensión,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afectadas</a:t>
            </a:r>
            <a:r>
              <a:rPr lang="en-US" sz="1200" b="0" i="0" spc="2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tipo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caso,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ellas,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desafectación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evolución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imposibilidad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horas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extras,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contrataciones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externalizaciones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productiva,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salvo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razones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tales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posibilidades,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concreta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supuesto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1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presten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centro de trabajo afectado por nuevas contrataciones o externalizaciones no puedan, 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formación, capacitación u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razones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objetivas y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justificadas,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funciones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encomendadas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aquellas,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información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representación legal de las personas trabajadoras”.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66" name="Rectangle 4766"/>
          <p:cNvSpPr/>
          <p:nvPr/>
        </p:nvSpPr>
        <p:spPr>
          <a:xfrm>
            <a:off x="1080820" y="85840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4767" name="Rectangle 4767"/>
          <p:cNvSpPr/>
          <p:nvPr/>
        </p:nvSpPr>
        <p:spPr>
          <a:xfrm>
            <a:off x="1080820" y="8759332"/>
            <a:ext cx="5437454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gualmente,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mencionan,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remisión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regulan,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crédito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acciones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formativas,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percibir. </a:t>
            </a:r>
          </a:p>
        </p:txBody>
      </p:sp>
      <p:sp>
        <p:nvSpPr>
          <p:cNvPr id="4768" name="Rectangle 4768"/>
          <p:cNvSpPr/>
          <p:nvPr/>
        </p:nvSpPr>
        <p:spPr>
          <a:xfrm>
            <a:off x="1080820" y="946032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9" name="Freeform 476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0" name="Freeform 477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1" name="Freeform 4771"/>
          <p:cNvSpPr/>
          <p:nvPr/>
        </p:nvSpPr>
        <p:spPr>
          <a:xfrm>
            <a:off x="1080820" y="124993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2" name="Freeform 4772"/>
          <p:cNvSpPr/>
          <p:nvPr/>
        </p:nvSpPr>
        <p:spPr>
          <a:xfrm>
            <a:off x="1080820" y="124993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3" name="Freeform 4773"/>
          <p:cNvSpPr/>
          <p:nvPr/>
        </p:nvSpPr>
        <p:spPr>
          <a:xfrm>
            <a:off x="1093012" y="1249934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4" name="Freeform 4774"/>
          <p:cNvSpPr/>
          <p:nvPr/>
        </p:nvSpPr>
        <p:spPr>
          <a:xfrm>
            <a:off x="3775583" y="124993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5" name="Freeform 4775"/>
          <p:cNvSpPr/>
          <p:nvPr/>
        </p:nvSpPr>
        <p:spPr>
          <a:xfrm>
            <a:off x="3787775" y="1249934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6" name="Freeform 4776"/>
          <p:cNvSpPr/>
          <p:nvPr/>
        </p:nvSpPr>
        <p:spPr>
          <a:xfrm>
            <a:off x="6469126" y="1249934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7" name="Freeform 4777"/>
          <p:cNvSpPr/>
          <p:nvPr/>
        </p:nvSpPr>
        <p:spPr>
          <a:xfrm>
            <a:off x="6469126" y="1249934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8" name="Freeform 4778"/>
          <p:cNvSpPr/>
          <p:nvPr/>
        </p:nvSpPr>
        <p:spPr>
          <a:xfrm>
            <a:off x="1080820" y="1262125"/>
            <a:ext cx="12192" cy="352044"/>
          </a:xfrm>
          <a:custGeom>
            <a:avLst/>
            <a:gdLst/>
            <a:ahLst/>
            <a:cxnLst/>
            <a:rect l="0" t="0" r="0" b="0"/>
            <a:pathLst>
              <a:path w="12192" h="352044">
                <a:moveTo>
                  <a:pt x="0" y="352044"/>
                </a:moveTo>
                <a:lnTo>
                  <a:pt x="12192" y="352044"/>
                </a:lnTo>
                <a:lnTo>
                  <a:pt x="12192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9" name="Freeform 4779"/>
          <p:cNvSpPr/>
          <p:nvPr/>
        </p:nvSpPr>
        <p:spPr>
          <a:xfrm>
            <a:off x="3775583" y="1262125"/>
            <a:ext cx="12192" cy="352044"/>
          </a:xfrm>
          <a:custGeom>
            <a:avLst/>
            <a:gdLst/>
            <a:ahLst/>
            <a:cxnLst/>
            <a:rect l="0" t="0" r="0" b="0"/>
            <a:pathLst>
              <a:path w="12192" h="352044">
                <a:moveTo>
                  <a:pt x="0" y="352044"/>
                </a:moveTo>
                <a:lnTo>
                  <a:pt x="12192" y="352044"/>
                </a:lnTo>
                <a:lnTo>
                  <a:pt x="12192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0" name="Freeform 4780"/>
          <p:cNvSpPr/>
          <p:nvPr/>
        </p:nvSpPr>
        <p:spPr>
          <a:xfrm>
            <a:off x="6469126" y="1262125"/>
            <a:ext cx="12191" cy="352044"/>
          </a:xfrm>
          <a:custGeom>
            <a:avLst/>
            <a:gdLst/>
            <a:ahLst/>
            <a:cxnLst/>
            <a:rect l="0" t="0" r="0" b="0"/>
            <a:pathLst>
              <a:path w="12191" h="352044">
                <a:moveTo>
                  <a:pt x="0" y="352044"/>
                </a:moveTo>
                <a:lnTo>
                  <a:pt x="12191" y="352044"/>
                </a:lnTo>
                <a:lnTo>
                  <a:pt x="12191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1" name="Freeform 4781"/>
          <p:cNvSpPr/>
          <p:nvPr/>
        </p:nvSpPr>
        <p:spPr>
          <a:xfrm>
            <a:off x="1080820" y="161417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2" name="Freeform 4782"/>
          <p:cNvSpPr/>
          <p:nvPr/>
        </p:nvSpPr>
        <p:spPr>
          <a:xfrm>
            <a:off x="1093012" y="161417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3" name="Freeform 4783"/>
          <p:cNvSpPr/>
          <p:nvPr/>
        </p:nvSpPr>
        <p:spPr>
          <a:xfrm>
            <a:off x="3775583" y="161417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4" name="Freeform 4784"/>
          <p:cNvSpPr/>
          <p:nvPr/>
        </p:nvSpPr>
        <p:spPr>
          <a:xfrm>
            <a:off x="3787775" y="1614170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5" name="Freeform 4785"/>
          <p:cNvSpPr/>
          <p:nvPr/>
        </p:nvSpPr>
        <p:spPr>
          <a:xfrm>
            <a:off x="6469126" y="161417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6" name="Freeform 4786"/>
          <p:cNvSpPr/>
          <p:nvPr/>
        </p:nvSpPr>
        <p:spPr>
          <a:xfrm>
            <a:off x="1080820" y="1626438"/>
            <a:ext cx="12192" cy="8062849"/>
          </a:xfrm>
          <a:custGeom>
            <a:avLst/>
            <a:gdLst/>
            <a:ahLst/>
            <a:cxnLst/>
            <a:rect l="0" t="0" r="0" b="0"/>
            <a:pathLst>
              <a:path w="12192" h="8062849">
                <a:moveTo>
                  <a:pt x="0" y="8062849"/>
                </a:moveTo>
                <a:lnTo>
                  <a:pt x="12192" y="8062849"/>
                </a:lnTo>
                <a:lnTo>
                  <a:pt x="12192" y="0"/>
                </a:lnTo>
                <a:lnTo>
                  <a:pt x="0" y="0"/>
                </a:lnTo>
                <a:lnTo>
                  <a:pt x="0" y="806284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7" name="Freeform 4787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8" name="Freeform 4788"/>
          <p:cNvSpPr/>
          <p:nvPr/>
        </p:nvSpPr>
        <p:spPr>
          <a:xfrm>
            <a:off x="1080820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9" name="Freeform 4789"/>
          <p:cNvSpPr/>
          <p:nvPr/>
        </p:nvSpPr>
        <p:spPr>
          <a:xfrm>
            <a:off x="1093012" y="9689287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0" name="Freeform 4790"/>
          <p:cNvSpPr/>
          <p:nvPr/>
        </p:nvSpPr>
        <p:spPr>
          <a:xfrm>
            <a:off x="3775583" y="1626438"/>
            <a:ext cx="12192" cy="8062849"/>
          </a:xfrm>
          <a:custGeom>
            <a:avLst/>
            <a:gdLst/>
            <a:ahLst/>
            <a:cxnLst/>
            <a:rect l="0" t="0" r="0" b="0"/>
            <a:pathLst>
              <a:path w="12192" h="8062849">
                <a:moveTo>
                  <a:pt x="0" y="8062849"/>
                </a:moveTo>
                <a:lnTo>
                  <a:pt x="12192" y="8062849"/>
                </a:lnTo>
                <a:lnTo>
                  <a:pt x="12192" y="0"/>
                </a:lnTo>
                <a:lnTo>
                  <a:pt x="0" y="0"/>
                </a:lnTo>
                <a:lnTo>
                  <a:pt x="0" y="806284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1" name="Freeform 4791"/>
          <p:cNvSpPr/>
          <p:nvPr/>
        </p:nvSpPr>
        <p:spPr>
          <a:xfrm>
            <a:off x="3775583" y="96892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2" name="Freeform 4792"/>
          <p:cNvSpPr/>
          <p:nvPr/>
        </p:nvSpPr>
        <p:spPr>
          <a:xfrm>
            <a:off x="3787775" y="9689287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3" name="Freeform 4793"/>
          <p:cNvSpPr/>
          <p:nvPr/>
        </p:nvSpPr>
        <p:spPr>
          <a:xfrm>
            <a:off x="6469126" y="1626438"/>
            <a:ext cx="12191" cy="8062849"/>
          </a:xfrm>
          <a:custGeom>
            <a:avLst/>
            <a:gdLst/>
            <a:ahLst/>
            <a:cxnLst/>
            <a:rect l="0" t="0" r="0" b="0"/>
            <a:pathLst>
              <a:path w="12191" h="8062849">
                <a:moveTo>
                  <a:pt x="0" y="8062849"/>
                </a:moveTo>
                <a:lnTo>
                  <a:pt x="12191" y="8062849"/>
                </a:lnTo>
                <a:lnTo>
                  <a:pt x="12191" y="0"/>
                </a:lnTo>
                <a:lnTo>
                  <a:pt x="0" y="0"/>
                </a:lnTo>
                <a:lnTo>
                  <a:pt x="0" y="806284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4" name="Freeform 4794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5" name="Freeform 4795"/>
          <p:cNvSpPr/>
          <p:nvPr/>
        </p:nvSpPr>
        <p:spPr>
          <a:xfrm>
            <a:off x="6469126" y="96892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6" name="Rectangle 479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73 </a:t>
            </a:r>
          </a:p>
        </p:txBody>
      </p:sp>
      <p:sp>
        <p:nvSpPr>
          <p:cNvPr id="4797" name="Rectangle 479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798" name="Rectangle 4798"/>
          <p:cNvSpPr/>
          <p:nvPr/>
        </p:nvSpPr>
        <p:spPr>
          <a:xfrm>
            <a:off x="1080820" y="871361"/>
            <a:ext cx="4871669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Veamos ahora el texto comparado de la norma derogada y de la norma vigente. </a:t>
            </a:r>
          </a:p>
        </p:txBody>
      </p:sp>
      <p:sp>
        <p:nvSpPr>
          <p:cNvPr id="4799" name="Rectangle 4799"/>
          <p:cNvSpPr/>
          <p:nvPr/>
        </p:nvSpPr>
        <p:spPr>
          <a:xfrm>
            <a:off x="1080820" y="104687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4800" name="Rectangle 4800"/>
          <p:cNvSpPr/>
          <p:nvPr/>
        </p:nvSpPr>
        <p:spPr>
          <a:xfrm>
            <a:off x="1155496" y="1235852"/>
            <a:ext cx="2593543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hasta el 31 de diciembre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2021 </a:t>
            </a:r>
          </a:p>
        </p:txBody>
      </p:sp>
      <p:sp>
        <p:nvSpPr>
          <p:cNvPr id="4801" name="Rectangle 4801"/>
          <p:cNvSpPr/>
          <p:nvPr/>
        </p:nvSpPr>
        <p:spPr>
          <a:xfrm>
            <a:off x="3848989" y="1235852"/>
            <a:ext cx="2595067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a partir del 31 de diciembre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2021. </a:t>
            </a:r>
          </a:p>
        </p:txBody>
      </p:sp>
      <p:sp>
        <p:nvSpPr>
          <p:cNvPr id="4802" name="Rectangle 4802"/>
          <p:cNvSpPr/>
          <p:nvPr/>
        </p:nvSpPr>
        <p:spPr>
          <a:xfrm>
            <a:off x="1155496" y="1598564"/>
            <a:ext cx="259430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47.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Suspensión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  <a:tabLst>
                <a:tab pos="787755" algn="l"/>
                <a:tab pos="1119835" algn="l"/>
                <a:tab pos="1767077" algn="l"/>
                <a:tab pos="2158593" algn="l"/>
              </a:tabLst>
            </a:pPr>
            <a:r>
              <a:rPr lang="en-US" sz="1200" b="0" i="0" spc="0" baseline="0" dirty="0">
                <a:latin typeface="Times New Roman"/>
              </a:rPr>
              <a:t>reducción 	de 	jornada 	por 	causas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económicas,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técnicas,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organizativas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producción o derivadas de fuerza mayor. </a:t>
            </a:r>
          </a:p>
        </p:txBody>
      </p:sp>
      <p:sp>
        <p:nvSpPr>
          <p:cNvPr id="4803" name="Rectangle 4803"/>
          <p:cNvSpPr/>
          <p:nvPr/>
        </p:nvSpPr>
        <p:spPr>
          <a:xfrm>
            <a:off x="1155496" y="2299604"/>
            <a:ext cx="1143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 </a:t>
            </a:r>
          </a:p>
        </p:txBody>
      </p:sp>
      <p:sp>
        <p:nvSpPr>
          <p:cNvPr id="4804" name="Rectangle 4804"/>
          <p:cNvSpPr/>
          <p:nvPr/>
        </p:nvSpPr>
        <p:spPr>
          <a:xfrm>
            <a:off x="1155496" y="2474864"/>
            <a:ext cx="2594305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1.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5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5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suspender</a:t>
            </a:r>
            <a:r>
              <a:rPr lang="en-US" sz="1200" b="0" i="0" spc="59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720699" algn="l"/>
                <a:tab pos="1086307" algn="l"/>
                <a:tab pos="1733550" algn="l"/>
                <a:tab pos="2158593" algn="l"/>
              </a:tabLst>
            </a:pPr>
            <a:r>
              <a:rPr lang="en-US" sz="1200" b="0" i="0" spc="0" baseline="0" dirty="0">
                <a:latin typeface="Times New Roman"/>
              </a:rPr>
              <a:t>contrato 	de 	trabajo 	por 	causas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económicas,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técnicas,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organizativas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producción,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arreglo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2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determine reglamentariamente. </a:t>
            </a:r>
          </a:p>
        </p:txBody>
      </p:sp>
      <p:sp>
        <p:nvSpPr>
          <p:cNvPr id="4805" name="Rectangle 4805"/>
          <p:cNvSpPr/>
          <p:nvPr/>
        </p:nvSpPr>
        <p:spPr>
          <a:xfrm>
            <a:off x="1155496" y="352680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06" name="Rectangle 4806"/>
          <p:cNvSpPr/>
          <p:nvPr/>
        </p:nvSpPr>
        <p:spPr>
          <a:xfrm>
            <a:off x="1155496" y="370206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07" name="Rectangle 4807"/>
          <p:cNvSpPr/>
          <p:nvPr/>
        </p:nvSpPr>
        <p:spPr>
          <a:xfrm>
            <a:off x="1155496" y="387732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08" name="Rectangle 4808"/>
          <p:cNvSpPr/>
          <p:nvPr/>
        </p:nvSpPr>
        <p:spPr>
          <a:xfrm>
            <a:off x="1155496" y="405258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09" name="Rectangle 4809"/>
          <p:cNvSpPr/>
          <p:nvPr/>
        </p:nvSpPr>
        <p:spPr>
          <a:xfrm>
            <a:off x="1155496" y="422784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10" name="Rectangle 4810"/>
          <p:cNvSpPr/>
          <p:nvPr/>
        </p:nvSpPr>
        <p:spPr>
          <a:xfrm>
            <a:off x="1155496" y="440310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11" name="Rectangle 4811"/>
          <p:cNvSpPr/>
          <p:nvPr/>
        </p:nvSpPr>
        <p:spPr>
          <a:xfrm>
            <a:off x="1155496" y="4578365"/>
            <a:ext cx="2595245" cy="2305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16687" algn="l"/>
                <a:tab pos="997458" algn="l"/>
                <a:tab pos="1382877" algn="l"/>
                <a:tab pos="2156612" algn="l"/>
              </a:tabLst>
            </a:pPr>
            <a:r>
              <a:rPr lang="en-US" sz="1200" b="0" i="0" spc="0" baseline="0" dirty="0">
                <a:latin typeface="Times New Roman"/>
              </a:rPr>
              <a:t>Se 	entiende 	que 	concurren 	causas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económicas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resultados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639927" algn="l"/>
                <a:tab pos="900379" algn="l"/>
                <a:tab pos="1652777" algn="l"/>
                <a:tab pos="2006193" algn="l"/>
              </a:tabLst>
            </a:pPr>
            <a:r>
              <a:rPr lang="en-US" sz="1200" b="0" i="0" spc="0" baseline="0" dirty="0">
                <a:latin typeface="Times New Roman"/>
              </a:rPr>
              <a:t>empresa 	se 	desprenda 	una 	situación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económica negativa, en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casos tales como </a:t>
            </a:r>
          </a:p>
          <a:p>
            <a:pPr marL="0">
              <a:lnSpc>
                <a:spcPts val="1380"/>
              </a:lnSpc>
              <a:tabLst>
                <a:tab pos="231495" algn="l"/>
                <a:tab pos="961186" algn="l"/>
                <a:tab pos="1227582" algn="l"/>
                <a:tab pos="1865833" algn="l"/>
                <a:tab pos="2478176" algn="l"/>
              </a:tabLst>
            </a:pPr>
            <a:r>
              <a:rPr lang="en-US" sz="1200" b="0" i="0" spc="0" baseline="0" dirty="0">
                <a:latin typeface="Times New Roman"/>
              </a:rPr>
              <a:t>la 	existencia 	de 	pérdidas 	actuales 	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previstas, o la disminuc</a:t>
            </a:r>
            <a:r>
              <a:rPr lang="en-US" sz="1200" b="0" i="0" spc="-12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ón persistente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nivel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ingresos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</a:t>
            </a:r>
            <a:r>
              <a:rPr lang="en-US" sz="1200" b="0" i="0" spc="-16" baseline="0" dirty="0">
                <a:latin typeface="Times New Roman"/>
              </a:rPr>
              <a:t>d</a:t>
            </a:r>
            <a:r>
              <a:rPr lang="en-US" sz="1200" b="0" i="0" spc="0" baseline="0" dirty="0">
                <a:latin typeface="Times New Roman"/>
              </a:rPr>
              <a:t>inarios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ventas. </a:t>
            </a:r>
          </a:p>
          <a:p>
            <a:pPr marL="0">
              <a:lnSpc>
                <a:spcPts val="1381"/>
              </a:lnSpc>
              <a:tabLst>
                <a:tab pos="295503" algn="l"/>
                <a:tab pos="693115" algn="l"/>
                <a:tab pos="1127302" algn="l"/>
                <a:tab pos="1380134" algn="l"/>
                <a:tab pos="2097633" algn="l"/>
                <a:tab pos="2444800" algn="l"/>
              </a:tabLst>
            </a:pPr>
            <a:r>
              <a:rPr lang="en-US" sz="1200" b="0" i="0" spc="0" baseline="0" dirty="0">
                <a:latin typeface="Times New Roman"/>
              </a:rPr>
              <a:t>En 	todo 	caso, 	se 	entenderá 	que 	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disminución es persistente si durante dos </a:t>
            </a:r>
          </a:p>
          <a:p>
            <a:pPr marL="0">
              <a:lnSpc>
                <a:spcPts val="1379"/>
              </a:lnSpc>
              <a:tabLst>
                <a:tab pos="752703" algn="l"/>
                <a:tab pos="1692554" algn="l"/>
                <a:tab pos="1954529" algn="l"/>
                <a:tab pos="2411577" algn="l"/>
              </a:tabLst>
            </a:pPr>
            <a:r>
              <a:rPr lang="en-US" sz="1200" b="0" i="0" spc="0" baseline="0" dirty="0">
                <a:latin typeface="Times New Roman"/>
              </a:rPr>
              <a:t>trimestres 	consecutivos 	el 	nivel 	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ingresos</a:t>
            </a:r>
            <a:r>
              <a:rPr lang="en-US" sz="1200" b="0" i="0" spc="5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ordinarios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ventas</a:t>
            </a:r>
            <a:r>
              <a:rPr lang="en-US" sz="1200" b="0" i="0" spc="5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trimestre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inferior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registrado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mismo trimestre del año anterior. </a:t>
            </a:r>
          </a:p>
        </p:txBody>
      </p:sp>
      <p:sp>
        <p:nvSpPr>
          <p:cNvPr id="4812" name="Rectangle 4812"/>
          <p:cNvSpPr/>
          <p:nvPr/>
        </p:nvSpPr>
        <p:spPr>
          <a:xfrm>
            <a:off x="1155496" y="685699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13" name="Rectangle 4813"/>
          <p:cNvSpPr/>
          <p:nvPr/>
        </p:nvSpPr>
        <p:spPr>
          <a:xfrm>
            <a:off x="1155496" y="703225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14" name="Rectangle 4814"/>
          <p:cNvSpPr/>
          <p:nvPr/>
        </p:nvSpPr>
        <p:spPr>
          <a:xfrm>
            <a:off x="1155496" y="720751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15" name="Rectangle 4815"/>
          <p:cNvSpPr/>
          <p:nvPr/>
        </p:nvSpPr>
        <p:spPr>
          <a:xfrm>
            <a:off x="1155496" y="7382779"/>
            <a:ext cx="2595549" cy="2130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entiende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causas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técnicas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produzcan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cambios,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ámbito 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med</a:t>
            </a:r>
            <a:r>
              <a:rPr lang="en-US" sz="1200" b="0" i="0" spc="-13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os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instrumentos </a:t>
            </a:r>
          </a:p>
          <a:p>
            <a:pPr marL="0">
              <a:lnSpc>
                <a:spcPts val="1379"/>
              </a:lnSpc>
              <a:tabLst>
                <a:tab pos="301599" algn="l"/>
                <a:tab pos="1186738" algn="l"/>
                <a:tab pos="1744065" algn="l"/>
              </a:tabLst>
            </a:pPr>
            <a:r>
              <a:rPr lang="en-US" sz="1200" b="0" i="0" spc="0" baseline="0" dirty="0">
                <a:latin typeface="Times New Roman"/>
              </a:rPr>
              <a:t>de 	producción; 	causas 	organizativas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produzcan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cambios,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en el ámbito de los sistemas y métodos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modo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  <a:tabLst>
                <a:tab pos="752551" algn="l"/>
                <a:tab pos="1040434" algn="l"/>
                <a:tab pos="1904238" algn="l"/>
                <a:tab pos="2158593" algn="l"/>
              </a:tabLst>
            </a:pPr>
            <a:r>
              <a:rPr lang="en-US" sz="1200" b="0" i="0" spc="0" baseline="0" dirty="0">
                <a:latin typeface="Times New Roman"/>
              </a:rPr>
              <a:t>organizar 	la 	producción 	y 	causas </a:t>
            </a:r>
          </a:p>
          <a:p>
            <a:pPr marL="0">
              <a:lnSpc>
                <a:spcPts val="1379"/>
              </a:lnSpc>
              <a:tabLst>
                <a:tab pos="924864" algn="l"/>
                <a:tab pos="1579880" algn="l"/>
                <a:tab pos="1921103" algn="l"/>
              </a:tabLst>
            </a:pPr>
            <a:r>
              <a:rPr lang="en-US" sz="1200" b="0" i="0" spc="0" baseline="0" dirty="0">
                <a:latin typeface="Times New Roman"/>
              </a:rPr>
              <a:t>productivas 	cuando 	se 	produzcan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cambios,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demanda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productos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pretende colocar en el mercado. </a:t>
            </a:r>
          </a:p>
        </p:txBody>
      </p:sp>
      <p:sp>
        <p:nvSpPr>
          <p:cNvPr id="4816" name="Rectangle 4816"/>
          <p:cNvSpPr/>
          <p:nvPr/>
        </p:nvSpPr>
        <p:spPr>
          <a:xfrm>
            <a:off x="1155496" y="948622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17" name="Rectangle 4817"/>
          <p:cNvSpPr/>
          <p:nvPr/>
        </p:nvSpPr>
        <p:spPr>
          <a:xfrm>
            <a:off x="3848989" y="1598564"/>
            <a:ext cx="2594152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Artículo</a:t>
            </a:r>
            <a:r>
              <a:rPr lang="en-US" sz="1200" b="1" i="0" spc="3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47.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jornad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suspensión</a:t>
            </a:r>
            <a:r>
              <a:rPr lang="en-US" sz="1200" b="1" i="0" spc="5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60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59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5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causas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económicas,</a:t>
            </a:r>
            <a:r>
              <a:rPr lang="en-US" sz="1200" b="1" i="0" spc="-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técnicas,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organizativas</a:t>
            </a:r>
            <a:r>
              <a:rPr lang="en-US" sz="1200" b="1" i="0" spc="-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872489" algn="l"/>
                <a:tab pos="1084173" algn="l"/>
                <a:tab pos="1853336" algn="l"/>
                <a:tab pos="2141067" algn="l"/>
              </a:tabLst>
            </a:pPr>
            <a:r>
              <a:rPr lang="en-US" sz="1200" b="1" i="0" spc="0" baseline="0" dirty="0">
                <a:latin typeface="Times New Roman"/>
              </a:rPr>
              <a:t>producción 	o 	derivadas 	de 	fuerza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mayor.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18" name="Rectangle 4818"/>
          <p:cNvSpPr/>
          <p:nvPr/>
        </p:nvSpPr>
        <p:spPr>
          <a:xfrm>
            <a:off x="3848989" y="247486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19" name="Rectangle 4819"/>
          <p:cNvSpPr/>
          <p:nvPr/>
        </p:nvSpPr>
        <p:spPr>
          <a:xfrm>
            <a:off x="3848989" y="2650123"/>
            <a:ext cx="2594304" cy="178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4459" algn="l"/>
                <a:tab pos="712774" algn="l"/>
                <a:tab pos="1472793" algn="l"/>
                <a:tab pos="2072792" algn="l"/>
              </a:tabLst>
            </a:pPr>
            <a:r>
              <a:rPr lang="en-US" sz="1200" b="1" i="0" spc="0" baseline="0" dirty="0">
                <a:latin typeface="Times New Roman"/>
              </a:rPr>
              <a:t>1. 	La 	empresa 	podrá 	reducir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temporalmente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jornada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trabajo</a:t>
            </a:r>
            <a:r>
              <a:rPr lang="en-US" sz="1200" b="1" i="0" spc="-7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1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</a:t>
            </a:r>
            <a:r>
              <a:rPr lang="en-US" sz="1200" b="1" i="0" spc="13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1" i="0" spc="12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suspender </a:t>
            </a:r>
          </a:p>
          <a:p>
            <a:pPr marL="0">
              <a:lnSpc>
                <a:spcPts val="1379"/>
              </a:lnSpc>
              <a:tabLst>
                <a:tab pos="1198625" algn="l"/>
                <a:tab pos="1585569" algn="l"/>
                <a:tab pos="2402128" algn="l"/>
              </a:tabLst>
            </a:pPr>
            <a:r>
              <a:rPr lang="en-US" sz="1200" b="1" i="0" spc="0" baseline="0" dirty="0">
                <a:latin typeface="Times New Roman"/>
              </a:rPr>
              <a:t>temporalmente 	los 	contratos 	de </a:t>
            </a:r>
          </a:p>
          <a:p>
            <a:pPr marL="0">
              <a:lnSpc>
                <a:spcPts val="1379"/>
              </a:lnSpc>
              <a:tabLst>
                <a:tab pos="719023" algn="l"/>
                <a:tab pos="1148333" algn="l"/>
                <a:tab pos="1771345" algn="l"/>
              </a:tabLst>
            </a:pPr>
            <a:r>
              <a:rPr lang="en-US" sz="1200" b="1" i="0" spc="0" baseline="0" dirty="0">
                <a:latin typeface="Times New Roman"/>
              </a:rPr>
              <a:t>trabajo, 	por 	causas 	económicas,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técnicas, organizativas o de producción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carácter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temporal,</a:t>
            </a:r>
            <a:r>
              <a:rPr lang="en-US" sz="1200" b="1" i="0" spc="14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arreglo</a:t>
            </a:r>
            <a:r>
              <a:rPr lang="en-US" sz="1200" b="1" i="0" spc="14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 </a:t>
            </a:r>
          </a:p>
          <a:p>
            <a:pPr marL="0">
              <a:lnSpc>
                <a:spcPts val="1379"/>
              </a:lnSpc>
              <a:tabLst>
                <a:tab pos="709879" algn="l"/>
                <a:tab pos="1047902" algn="l"/>
                <a:tab pos="1478889" algn="l"/>
                <a:tab pos="2173376" algn="l"/>
                <a:tab pos="2435351" algn="l"/>
              </a:tabLst>
            </a:pPr>
            <a:r>
              <a:rPr lang="en-US" sz="1200" b="1" i="0" spc="0" baseline="0" dirty="0">
                <a:latin typeface="Times New Roman"/>
              </a:rPr>
              <a:t>previsto 	en 	este 	artículo 	y 	al </a:t>
            </a:r>
          </a:p>
          <a:p>
            <a:pPr marL="0">
              <a:lnSpc>
                <a:spcPts val="1380"/>
              </a:lnSpc>
              <a:tabLst>
                <a:tab pos="1137818" algn="l"/>
                <a:tab pos="1571853" algn="l"/>
                <a:tab pos="1896313" algn="l"/>
              </a:tabLst>
            </a:pPr>
            <a:r>
              <a:rPr lang="en-US" sz="1200" b="1" i="0" spc="0" baseline="0" dirty="0">
                <a:latin typeface="Times New Roman"/>
              </a:rPr>
              <a:t>procedimiento 	que 	se 	determine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reglamentariamente</a:t>
            </a:r>
            <a:r>
              <a:rPr lang="en-US" sz="1200" b="0" i="0" spc="0" baseline="0" dirty="0">
                <a:latin typeface="Times New Roman"/>
              </a:rPr>
              <a:t>. </a:t>
            </a:r>
          </a:p>
        </p:txBody>
      </p:sp>
      <p:sp>
        <p:nvSpPr>
          <p:cNvPr id="4820" name="Rectangle 4820"/>
          <p:cNvSpPr/>
          <p:nvPr/>
        </p:nvSpPr>
        <p:spPr>
          <a:xfrm>
            <a:off x="3848989" y="440310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21" name="Rectangle 4821"/>
          <p:cNvSpPr/>
          <p:nvPr/>
        </p:nvSpPr>
        <p:spPr>
          <a:xfrm>
            <a:off x="3848989" y="4578365"/>
            <a:ext cx="2595295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2.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artículo, </a:t>
            </a:r>
          </a:p>
          <a:p>
            <a:pPr marL="0">
              <a:lnSpc>
                <a:spcPts val="1380"/>
              </a:lnSpc>
              <a:tabLst>
                <a:tab pos="298551" algn="l"/>
                <a:tab pos="985570" algn="l"/>
                <a:tab pos="1377086" algn="l"/>
                <a:tab pos="2157069" algn="l"/>
              </a:tabLst>
            </a:pPr>
            <a:r>
              <a:rPr lang="en-US" sz="1200" b="0" i="0" spc="0" baseline="0" dirty="0">
                <a:latin typeface="Times New Roman"/>
              </a:rPr>
              <a:t>se 	entiende 	que 	concurren 	causas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económicas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resultados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639927" algn="l"/>
                <a:tab pos="900379" algn="l"/>
                <a:tab pos="1652777" algn="l"/>
                <a:tab pos="2006193" algn="l"/>
              </a:tabLst>
            </a:pPr>
            <a:r>
              <a:rPr lang="en-US" sz="1200" b="0" i="0" spc="0" baseline="0" dirty="0">
                <a:latin typeface="Times New Roman"/>
              </a:rPr>
              <a:t>empresa 	se 	desprenda 	una 	situación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económica negativa, en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casos tales como </a:t>
            </a:r>
          </a:p>
          <a:p>
            <a:pPr marL="0">
              <a:lnSpc>
                <a:spcPts val="1379"/>
              </a:lnSpc>
              <a:tabLst>
                <a:tab pos="231495" algn="l"/>
                <a:tab pos="961186" algn="l"/>
                <a:tab pos="1227582" algn="l"/>
                <a:tab pos="1865833" algn="l"/>
                <a:tab pos="2478176" algn="l"/>
              </a:tabLst>
            </a:pPr>
            <a:r>
              <a:rPr lang="en-US" sz="1200" b="0" i="0" spc="0" baseline="0" dirty="0">
                <a:latin typeface="Times New Roman"/>
              </a:rPr>
              <a:t>la 	existencia 	de 	pérdidas 	actuales 	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previstas, o la disminuc</a:t>
            </a:r>
            <a:r>
              <a:rPr lang="en-US" sz="1200" b="0" i="0" spc="-12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ón persistente de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latin typeface="Times New Roman"/>
              </a:rPr>
              <a:t>su nivel de ingresos ordinarios o ventas. </a:t>
            </a:r>
          </a:p>
        </p:txBody>
      </p:sp>
      <p:sp>
        <p:nvSpPr>
          <p:cNvPr id="4822" name="Rectangle 4822"/>
          <p:cNvSpPr/>
          <p:nvPr/>
        </p:nvSpPr>
        <p:spPr>
          <a:xfrm>
            <a:off x="3848989" y="598069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23" name="Rectangle 4823"/>
          <p:cNvSpPr/>
          <p:nvPr/>
        </p:nvSpPr>
        <p:spPr>
          <a:xfrm>
            <a:off x="3848989" y="6155959"/>
            <a:ext cx="2594305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95503" algn="l"/>
                <a:tab pos="693115" algn="l"/>
                <a:tab pos="1127302" algn="l"/>
                <a:tab pos="1380134" algn="l"/>
                <a:tab pos="2097633" algn="l"/>
                <a:tab pos="2444800" algn="l"/>
              </a:tabLst>
            </a:pPr>
            <a:r>
              <a:rPr lang="en-US" sz="1200" b="0" i="0" spc="0" baseline="0" dirty="0">
                <a:latin typeface="Times New Roman"/>
              </a:rPr>
              <a:t>En 	todo 	caso, 	se 	entenderá 	que 	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disminución es persistente si durante dos </a:t>
            </a:r>
          </a:p>
          <a:p>
            <a:pPr marL="0">
              <a:lnSpc>
                <a:spcPts val="1379"/>
              </a:lnSpc>
              <a:tabLst>
                <a:tab pos="752703" algn="l"/>
                <a:tab pos="1692554" algn="l"/>
                <a:tab pos="1954529" algn="l"/>
                <a:tab pos="2411577" algn="l"/>
              </a:tabLst>
            </a:pPr>
            <a:r>
              <a:rPr lang="en-US" sz="1200" b="0" i="0" spc="0" baseline="0" dirty="0">
                <a:latin typeface="Times New Roman"/>
              </a:rPr>
              <a:t>trimestres 	consecutivos 	el 	nivel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ingresos</a:t>
            </a:r>
            <a:r>
              <a:rPr lang="en-US" sz="1200" b="0" i="0" spc="5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ordinarios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ventas</a:t>
            </a:r>
            <a:r>
              <a:rPr lang="en-US" sz="1200" b="0" i="0" spc="5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trimestre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</a:t>
            </a:r>
            <a:r>
              <a:rPr lang="en-US" sz="1200" b="0" i="0" spc="3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inferior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registrado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mismo trimestre del año anterior. </a:t>
            </a:r>
          </a:p>
        </p:txBody>
      </p:sp>
      <p:sp>
        <p:nvSpPr>
          <p:cNvPr id="4824" name="Rectangle 4824"/>
          <p:cNvSpPr/>
          <p:nvPr/>
        </p:nvSpPr>
        <p:spPr>
          <a:xfrm>
            <a:off x="3848989" y="720751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25" name="Rectangle 4825"/>
          <p:cNvSpPr/>
          <p:nvPr/>
        </p:nvSpPr>
        <p:spPr>
          <a:xfrm>
            <a:off x="3848989" y="7382779"/>
            <a:ext cx="2594914" cy="2130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entiende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causas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técnicas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produzcan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cambios,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ámbito 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med</a:t>
            </a:r>
            <a:r>
              <a:rPr lang="en-US" sz="1200" b="0" i="0" spc="-13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os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instrumentos </a:t>
            </a:r>
          </a:p>
          <a:p>
            <a:pPr marL="0">
              <a:lnSpc>
                <a:spcPts val="1379"/>
              </a:lnSpc>
              <a:tabLst>
                <a:tab pos="301599" algn="l"/>
                <a:tab pos="1186738" algn="l"/>
                <a:tab pos="1744065" algn="l"/>
              </a:tabLst>
            </a:pPr>
            <a:r>
              <a:rPr lang="en-US" sz="1200" b="0" i="0" spc="0" baseline="0" dirty="0">
                <a:latin typeface="Times New Roman"/>
              </a:rPr>
              <a:t>de 	producción; 	causas 	organizativas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produzcan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cambios,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en el ámbito de los sistemas y métodos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modo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  <a:tabLst>
                <a:tab pos="752551" algn="l"/>
                <a:tab pos="1040434" algn="l"/>
                <a:tab pos="1904238" algn="l"/>
                <a:tab pos="2158593" algn="l"/>
              </a:tabLst>
            </a:pPr>
            <a:r>
              <a:rPr lang="en-US" sz="1200" b="0" i="0" spc="0" baseline="0" dirty="0">
                <a:latin typeface="Times New Roman"/>
              </a:rPr>
              <a:t>organizar 	la 	producción 	y 	causas </a:t>
            </a:r>
          </a:p>
          <a:p>
            <a:pPr marL="0">
              <a:lnSpc>
                <a:spcPts val="1379"/>
              </a:lnSpc>
              <a:tabLst>
                <a:tab pos="924763" algn="l"/>
                <a:tab pos="1579778" algn="l"/>
                <a:tab pos="1921001" algn="l"/>
              </a:tabLst>
            </a:pPr>
            <a:r>
              <a:rPr lang="en-US" sz="1200" b="0" i="0" spc="0" baseline="0" dirty="0">
                <a:latin typeface="Times New Roman"/>
              </a:rPr>
              <a:t>productivas 	cuando 	se 	produzcan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cambios,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entre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demanda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productos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pretende colocar en el mercado. </a:t>
            </a:r>
          </a:p>
        </p:txBody>
      </p:sp>
      <p:sp>
        <p:nvSpPr>
          <p:cNvPr id="4826" name="Rectangle 4826"/>
          <p:cNvSpPr/>
          <p:nvPr/>
        </p:nvSpPr>
        <p:spPr>
          <a:xfrm>
            <a:off x="3848989" y="948622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" name="Freeform 4827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8" name="Freeform 4828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9" name="Freeform 4829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0" name="Freeform 4830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1" name="Freeform 4831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2" name="Freeform 4832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3" name="Freeform 4833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4" name="Freeform 4834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5" name="Freeform 4835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6" name="Freeform 4836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7" name="Freeform 4837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8" name="Freeform 4838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9" name="Freeform 4839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0" name="Freeform 4840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1" name="Freeform 4841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2" name="Freeform 4842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3" name="Rectangle 4843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74 </a:t>
            </a:r>
          </a:p>
        </p:txBody>
      </p:sp>
      <p:sp>
        <p:nvSpPr>
          <p:cNvPr id="4844" name="Rectangle 4844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845" name="Rectangle 4845"/>
          <p:cNvSpPr/>
          <p:nvPr/>
        </p:nvSpPr>
        <p:spPr>
          <a:xfrm>
            <a:off x="1155496" y="885078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46" name="Rectangle 4846"/>
          <p:cNvSpPr/>
          <p:nvPr/>
        </p:nvSpPr>
        <p:spPr>
          <a:xfrm>
            <a:off x="1155496" y="1060592"/>
            <a:ext cx="2594457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7403" algn="l"/>
                <a:tab pos="1296466" algn="l"/>
                <a:tab pos="1639061" algn="l"/>
                <a:tab pos="2004669" algn="l"/>
              </a:tabLst>
            </a:pPr>
            <a:r>
              <a:rPr lang="en-US" sz="1200" b="0" i="0" spc="0" baseline="0" dirty="0">
                <a:latin typeface="Times New Roman"/>
              </a:rPr>
              <a:t>El 	procedimiento, 	que 	será 	aplicable </a:t>
            </a:r>
          </a:p>
          <a:p>
            <a:pPr marL="0">
              <a:lnSpc>
                <a:spcPts val="1379"/>
              </a:lnSpc>
              <a:tabLst>
                <a:tab pos="790498" algn="l"/>
                <a:tab pos="1168146" algn="l"/>
                <a:tab pos="1521409" algn="l"/>
                <a:tab pos="1787956" algn="l"/>
                <a:tab pos="2409596" algn="l"/>
              </a:tabLst>
            </a:pPr>
            <a:r>
              <a:rPr lang="en-US" sz="1200" b="0" i="0" spc="0" baseline="0" dirty="0">
                <a:latin typeface="Times New Roman"/>
              </a:rPr>
              <a:t>cualquiera 	que 	sea 	el 	número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número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 afectados por la suspensión, se iniciará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mediante</a:t>
            </a:r>
            <a:r>
              <a:rPr lang="en-US" sz="1200" b="0" i="0" spc="4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comunicación</a:t>
            </a:r>
            <a:r>
              <a:rPr lang="en-US" sz="1200" b="0" i="0" spc="4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 </a:t>
            </a:r>
          </a:p>
          <a:p>
            <a:pPr marL="0">
              <a:lnSpc>
                <a:spcPts val="1379"/>
              </a:lnSpc>
              <a:tabLst>
                <a:tab pos="607923" algn="l"/>
                <a:tab pos="1497634" algn="l"/>
                <a:tab pos="1759610" algn="l"/>
                <a:tab pos="2055114" algn="l"/>
              </a:tabLst>
            </a:pPr>
            <a:r>
              <a:rPr lang="en-US" sz="1200" b="0" i="0" spc="0" baseline="0" dirty="0">
                <a:latin typeface="Times New Roman"/>
              </a:rPr>
              <a:t>laboral 	competente 	y 	la 	apertura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simultánea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  <a:tabLst>
                <a:tab pos="368655" algn="l"/>
                <a:tab pos="1429054" algn="l"/>
                <a:tab pos="2042922" algn="l"/>
                <a:tab pos="2376525" algn="l"/>
              </a:tabLst>
            </a:pPr>
            <a:r>
              <a:rPr lang="en-US" sz="1200" b="0" i="0" spc="0" baseline="0" dirty="0">
                <a:latin typeface="Times New Roman"/>
              </a:rPr>
              <a:t>los 	representantes 	legales 	de 	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3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duración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superior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quince días. </a:t>
            </a:r>
          </a:p>
        </p:txBody>
      </p:sp>
      <p:sp>
        <p:nvSpPr>
          <p:cNvPr id="4847" name="Rectangle 4847"/>
          <p:cNvSpPr/>
          <p:nvPr/>
        </p:nvSpPr>
        <p:spPr>
          <a:xfrm>
            <a:off x="1155496" y="28131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48" name="Rectangle 4848"/>
          <p:cNvSpPr/>
          <p:nvPr/>
        </p:nvSpPr>
        <p:spPr>
          <a:xfrm>
            <a:off x="1155496" y="29884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49" name="Rectangle 4849"/>
          <p:cNvSpPr/>
          <p:nvPr/>
        </p:nvSpPr>
        <p:spPr>
          <a:xfrm>
            <a:off x="1155496" y="31637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50" name="Rectangle 4850"/>
          <p:cNvSpPr/>
          <p:nvPr/>
        </p:nvSpPr>
        <p:spPr>
          <a:xfrm>
            <a:off x="1155496" y="33389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51" name="Rectangle 4851"/>
          <p:cNvSpPr/>
          <p:nvPr/>
        </p:nvSpPr>
        <p:spPr>
          <a:xfrm>
            <a:off x="1155496" y="35146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52" name="Rectangle 4852"/>
          <p:cNvSpPr/>
          <p:nvPr/>
        </p:nvSpPr>
        <p:spPr>
          <a:xfrm>
            <a:off x="1155496" y="36898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53" name="Rectangle 4853"/>
          <p:cNvSpPr/>
          <p:nvPr/>
        </p:nvSpPr>
        <p:spPr>
          <a:xfrm>
            <a:off x="1155496" y="3865133"/>
            <a:ext cx="2594406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llevará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cabo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única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negociadora,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bien,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existir </a:t>
            </a:r>
          </a:p>
          <a:p>
            <a:pPr marL="0">
              <a:lnSpc>
                <a:spcPts val="1379"/>
              </a:lnSpc>
              <a:tabLst>
                <a:tab pos="536295" algn="l"/>
                <a:tab pos="1139647" algn="l"/>
                <a:tab pos="1447342" algn="l"/>
                <a:tab pos="2073401" algn="l"/>
              </a:tabLst>
            </a:pPr>
            <a:r>
              <a:rPr lang="en-US" sz="1200" b="0" i="0" spc="0" baseline="0" dirty="0">
                <a:latin typeface="Times New Roman"/>
              </a:rPr>
              <a:t>varios 	centros 	de 	trabajo, 	quedará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circunscrita a los centros afectados por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procedimiento.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negociadora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estará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integrada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máximo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trece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miembros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las partes. </a:t>
            </a:r>
          </a:p>
        </p:txBody>
      </p:sp>
      <p:sp>
        <p:nvSpPr>
          <p:cNvPr id="4854" name="Rectangle 4854"/>
          <p:cNvSpPr/>
          <p:nvPr/>
        </p:nvSpPr>
        <p:spPr>
          <a:xfrm>
            <a:off x="1155496" y="526568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55" name="Rectangle 4855"/>
          <p:cNvSpPr/>
          <p:nvPr/>
        </p:nvSpPr>
        <p:spPr>
          <a:xfrm>
            <a:off x="1155496" y="5440949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56" name="Rectangle 4856"/>
          <p:cNvSpPr/>
          <p:nvPr/>
        </p:nvSpPr>
        <p:spPr>
          <a:xfrm>
            <a:off x="1155496" y="5616209"/>
            <a:ext cx="2594305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 intervención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 interlocutores</a:t>
            </a:r>
            <a:r>
              <a:rPr lang="en-US" sz="1200" b="0" i="0" spc="1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 </a:t>
            </a:r>
          </a:p>
          <a:p>
            <a:pPr marL="0">
              <a:lnSpc>
                <a:spcPts val="1382"/>
              </a:lnSpc>
              <a:tabLst>
                <a:tab pos="254355" algn="l"/>
                <a:tab pos="964387" algn="l"/>
                <a:tab pos="1252270" algn="l"/>
                <a:tab pos="1506626" algn="l"/>
                <a:tab pos="2157222" algn="l"/>
                <a:tab pos="2445105" algn="l"/>
              </a:tabLst>
            </a:pPr>
            <a:r>
              <a:rPr lang="en-US" sz="1200" b="0" i="0" spc="0" baseline="0" dirty="0">
                <a:latin typeface="Times New Roman"/>
              </a:rPr>
              <a:t>la 	dirección 	de 	la 	empresa 	en 	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corresponderá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 los sujetos indicados en el artículo 41.4,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 el orden y condiciones señalados en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mismo. </a:t>
            </a:r>
          </a:p>
        </p:txBody>
      </p:sp>
      <p:sp>
        <p:nvSpPr>
          <p:cNvPr id="4857" name="Rectangle 4857"/>
          <p:cNvSpPr/>
          <p:nvPr/>
        </p:nvSpPr>
        <p:spPr>
          <a:xfrm>
            <a:off x="1155496" y="66680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58" name="Rectangle 4858"/>
          <p:cNvSpPr/>
          <p:nvPr/>
        </p:nvSpPr>
        <p:spPr>
          <a:xfrm>
            <a:off x="1155496" y="6843283"/>
            <a:ext cx="2595397" cy="2656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4459" algn="l"/>
                <a:tab pos="1048156" algn="l"/>
                <a:tab pos="2068626" algn="l"/>
                <a:tab pos="2376322" algn="l"/>
              </a:tabLst>
            </a:pPr>
            <a:r>
              <a:rPr lang="en-US" sz="1200" b="0" i="0" spc="0" baseline="0" dirty="0">
                <a:latin typeface="Times New Roman"/>
              </a:rPr>
              <a:t>La 	comisión 	representativa 	de 	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5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quedar</a:t>
            </a:r>
            <a:r>
              <a:rPr lang="en-US" sz="1200" b="0" i="0" spc="5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constituida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carácter</a:t>
            </a:r>
            <a:r>
              <a:rPr lang="en-US" sz="1200" b="0" i="0" spc="3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previo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empresarial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apertura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consultas. A estos efectos, la dirección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fehaciente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4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representantes</a:t>
            </a:r>
            <a:r>
              <a:rPr lang="en-US" sz="1200" b="0" i="0" spc="2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2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intención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iniciar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procedimiento. </a:t>
            </a:r>
            <a:r>
              <a:rPr lang="en-US" sz="1200" b="1" i="0" spc="0" baseline="0" dirty="0">
                <a:latin typeface="Times New Roman"/>
              </a:rPr>
              <a:t>El plazo máximo para la </a:t>
            </a:r>
          </a:p>
          <a:p>
            <a:pPr marL="0">
              <a:lnSpc>
                <a:spcPts val="1380"/>
              </a:lnSpc>
              <a:tabLst>
                <a:tab pos="1095298" algn="l"/>
                <a:tab pos="1553717" algn="l"/>
                <a:tab pos="1980285" algn="l"/>
              </a:tabLst>
            </a:pPr>
            <a:r>
              <a:rPr lang="en-US" sz="1200" b="1" i="0" spc="0" baseline="0" dirty="0">
                <a:latin typeface="Times New Roman"/>
              </a:rPr>
              <a:t>constitución 	de 	la 	comisi</a:t>
            </a:r>
            <a:r>
              <a:rPr lang="en-US" sz="1200" b="1" i="0" spc="-12" baseline="0" dirty="0">
                <a:latin typeface="Times New Roman"/>
              </a:rPr>
              <a:t>ó</a:t>
            </a:r>
            <a:r>
              <a:rPr lang="en-US" sz="1200" b="1" i="0" spc="0" baseline="0" dirty="0"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representativa</a:t>
            </a:r>
            <a:r>
              <a:rPr lang="en-US" sz="1200" b="1" i="0" spc="-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será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siete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días</a:t>
            </a:r>
            <a:r>
              <a:rPr lang="en-US" sz="1200" b="0" i="0" spc="0" baseline="0" dirty="0">
                <a:latin typeface="Times New Roman"/>
              </a:rPr>
              <a:t> desde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fecha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referida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comunicación,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alguno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centros</a:t>
            </a:r>
            <a:r>
              <a:rPr lang="en-US" sz="1200" b="0" i="0" spc="12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vaya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estar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afectado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cuente</a:t>
            </a:r>
            <a:r>
              <a:rPr lang="en-US" sz="1200" b="0" i="0" spc="2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representantes</a:t>
            </a:r>
            <a:r>
              <a:rPr lang="en-US" sz="1200" b="0" i="0" spc="2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legales</a:t>
            </a:r>
            <a:r>
              <a:rPr lang="en-US" sz="1200" b="0" i="0" spc="2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</p:txBody>
      </p:sp>
      <p:sp>
        <p:nvSpPr>
          <p:cNvPr id="4859" name="Rectangle 4859"/>
          <p:cNvSpPr/>
          <p:nvPr/>
        </p:nvSpPr>
        <p:spPr>
          <a:xfrm>
            <a:off x="3848989" y="885078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60" name="Rectangle 4860"/>
          <p:cNvSpPr/>
          <p:nvPr/>
        </p:nvSpPr>
        <p:spPr>
          <a:xfrm>
            <a:off x="3848989" y="1060592"/>
            <a:ext cx="2595295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3.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procedimiento,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aplicable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cualquiera que sea el número de 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20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número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 personas afectadas por la reducción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o por la su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pensión,</a:t>
            </a:r>
            <a:r>
              <a:rPr lang="en-US" sz="1200" b="0" i="0" spc="0" baseline="0" dirty="0">
                <a:latin typeface="Times New Roman"/>
              </a:rPr>
              <a:t> se iniciará mediante </a:t>
            </a:r>
          </a:p>
          <a:p>
            <a:pPr marL="0">
              <a:lnSpc>
                <a:spcPts val="1379"/>
              </a:lnSpc>
              <a:tabLst>
                <a:tab pos="985723" algn="l"/>
                <a:tab pos="1183690" algn="l"/>
                <a:tab pos="1424330" algn="l"/>
                <a:tab pos="2131161" algn="l"/>
              </a:tabLst>
            </a:pPr>
            <a:r>
              <a:rPr lang="en-US" sz="1200" b="0" i="0" spc="0" baseline="0" dirty="0">
                <a:latin typeface="Times New Roman"/>
              </a:rPr>
              <a:t>comunicación 	a 	la 	autoridad 	laboral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competente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apertura simultánea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legal</a:t>
            </a:r>
            <a:r>
              <a:rPr lang="en-US" sz="1200" b="0" i="0" spc="5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5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5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duración no superior a quince días. </a:t>
            </a:r>
          </a:p>
        </p:txBody>
      </p:sp>
      <p:sp>
        <p:nvSpPr>
          <p:cNvPr id="4861" name="Rectangle 4861"/>
          <p:cNvSpPr/>
          <p:nvPr/>
        </p:nvSpPr>
        <p:spPr>
          <a:xfrm>
            <a:off x="3848989" y="28131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62" name="Rectangle 4862"/>
          <p:cNvSpPr/>
          <p:nvPr/>
        </p:nvSpPr>
        <p:spPr>
          <a:xfrm>
            <a:off x="3848989" y="2988452"/>
            <a:ext cx="2593848" cy="7286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supuesto</a:t>
            </a:r>
            <a:r>
              <a:rPr lang="en-US" sz="1200" b="1" i="0" spc="-6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empresas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meno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752246" algn="l"/>
                <a:tab pos="1454353" algn="l"/>
                <a:tab pos="1731568" algn="l"/>
                <a:tab pos="2438247" algn="l"/>
              </a:tabLst>
            </a:pPr>
            <a:r>
              <a:rPr lang="en-US" sz="1200" b="1" i="0" spc="0" baseline="0" dirty="0">
                <a:latin typeface="Times New Roman"/>
              </a:rPr>
              <a:t>cincuenta 	personas 	de 	plantilla, 	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duración</a:t>
            </a:r>
            <a:r>
              <a:rPr lang="en-US" sz="1200" b="1" i="0" spc="2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26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periodo</a:t>
            </a:r>
            <a:r>
              <a:rPr lang="en-US" sz="1200" b="1" i="0" spc="2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consultas</a:t>
            </a:r>
            <a:r>
              <a:rPr lang="en-US" sz="1200" b="1" i="0" spc="2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</a:t>
            </a:r>
            <a:r>
              <a:rPr lang="en-US" sz="1200" b="1" i="0" spc="-13" baseline="0" dirty="0">
                <a:latin typeface="Times New Roman"/>
              </a:rPr>
              <a:t>o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será superior a siete días.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63" name="Rectangle 4863"/>
          <p:cNvSpPr/>
          <p:nvPr/>
        </p:nvSpPr>
        <p:spPr>
          <a:xfrm>
            <a:off x="3848989" y="36898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64" name="Rectangle 4864"/>
          <p:cNvSpPr/>
          <p:nvPr/>
        </p:nvSpPr>
        <p:spPr>
          <a:xfrm>
            <a:off x="3848989" y="3865133"/>
            <a:ext cx="2595295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llevará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cabo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única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negociadora,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bien,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existir </a:t>
            </a:r>
          </a:p>
          <a:p>
            <a:pPr marL="0">
              <a:lnSpc>
                <a:spcPts val="1379"/>
              </a:lnSpc>
              <a:tabLst>
                <a:tab pos="536295" algn="l"/>
                <a:tab pos="1139647" algn="l"/>
                <a:tab pos="1447342" algn="l"/>
                <a:tab pos="2073401" algn="l"/>
              </a:tabLst>
            </a:pPr>
            <a:r>
              <a:rPr lang="en-US" sz="1200" b="0" i="0" spc="0" baseline="0" dirty="0">
                <a:latin typeface="Times New Roman"/>
              </a:rPr>
              <a:t>varios 	centros 	de 	trabajo, 	quedará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circunscrita a los centros afectados por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procedimiento.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negociadora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estará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integrada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máximo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trece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miembros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las partes. </a:t>
            </a:r>
          </a:p>
        </p:txBody>
      </p:sp>
      <p:sp>
        <p:nvSpPr>
          <p:cNvPr id="4865" name="Rectangle 4865"/>
          <p:cNvSpPr/>
          <p:nvPr/>
        </p:nvSpPr>
        <p:spPr>
          <a:xfrm>
            <a:off x="3848989" y="526568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66" name="Rectangle 4866"/>
          <p:cNvSpPr/>
          <p:nvPr/>
        </p:nvSpPr>
        <p:spPr>
          <a:xfrm>
            <a:off x="3848989" y="5440949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67" name="Rectangle 4867"/>
          <p:cNvSpPr/>
          <p:nvPr/>
        </p:nvSpPr>
        <p:spPr>
          <a:xfrm>
            <a:off x="3848989" y="5616209"/>
            <a:ext cx="2595295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 intervención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 interlocutores</a:t>
            </a:r>
            <a:r>
              <a:rPr lang="en-US" sz="1200" b="0" i="0" spc="1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 </a:t>
            </a:r>
          </a:p>
          <a:p>
            <a:pPr marL="0">
              <a:lnSpc>
                <a:spcPts val="1382"/>
              </a:lnSpc>
              <a:tabLst>
                <a:tab pos="254355" algn="l"/>
                <a:tab pos="964387" algn="l"/>
                <a:tab pos="1252270" algn="l"/>
                <a:tab pos="1506626" algn="l"/>
                <a:tab pos="2157222" algn="l"/>
                <a:tab pos="2445105" algn="l"/>
              </a:tabLst>
            </a:pPr>
            <a:r>
              <a:rPr lang="en-US" sz="1200" b="0" i="0" spc="0" baseline="0" dirty="0">
                <a:latin typeface="Times New Roman"/>
              </a:rPr>
              <a:t>la 	dirección 	de 	la 	empresa 	en 	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corresponderá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 los sujetos indicados en el artículo 41.4,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 el orden y condiciones señalados en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mismo. </a:t>
            </a:r>
          </a:p>
        </p:txBody>
      </p:sp>
      <p:sp>
        <p:nvSpPr>
          <p:cNvPr id="4868" name="Rectangle 4868"/>
          <p:cNvSpPr/>
          <p:nvPr/>
        </p:nvSpPr>
        <p:spPr>
          <a:xfrm>
            <a:off x="3848989" y="66680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69" name="Rectangle 4869"/>
          <p:cNvSpPr/>
          <p:nvPr/>
        </p:nvSpPr>
        <p:spPr>
          <a:xfrm>
            <a:off x="3848989" y="6843283"/>
            <a:ext cx="2595295" cy="2831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7507" algn="l"/>
                <a:tab pos="1054150" algn="l"/>
                <a:tab pos="2074926" algn="l"/>
                <a:tab pos="2385669" algn="l"/>
              </a:tabLst>
            </a:pPr>
            <a:r>
              <a:rPr lang="en-US" sz="1200" b="0" i="0" spc="0" baseline="0" dirty="0">
                <a:latin typeface="Times New Roman"/>
              </a:rPr>
              <a:t>La 	comisión 	representativa 	de 	las </a:t>
            </a:r>
          </a:p>
          <a:p>
            <a:pPr marL="0">
              <a:lnSpc>
                <a:spcPts val="1380"/>
              </a:lnSpc>
              <a:tabLst>
                <a:tab pos="684123" algn="l"/>
                <a:tab pos="1582674" algn="l"/>
                <a:tab pos="2140153" algn="l"/>
              </a:tabLst>
            </a:pPr>
            <a:r>
              <a:rPr lang="en-US" sz="1200" b="0" i="0" spc="0" baseline="0" dirty="0">
                <a:latin typeface="Times New Roman"/>
              </a:rPr>
              <a:t>personas 	trabajadoras 	deberá 	quedar </a:t>
            </a:r>
          </a:p>
          <a:p>
            <a:pPr marL="0">
              <a:lnSpc>
                <a:spcPts val="1379"/>
              </a:lnSpc>
              <a:tabLst>
                <a:tab pos="792022" algn="l"/>
                <a:tab pos="1134770" algn="l"/>
                <a:tab pos="1739341" algn="l"/>
                <a:tab pos="2252624" algn="l"/>
                <a:tab pos="2442972" algn="l"/>
              </a:tabLst>
            </a:pPr>
            <a:r>
              <a:rPr lang="en-US" sz="1200" b="0" i="0" spc="0" baseline="0" dirty="0">
                <a:latin typeface="Times New Roman"/>
              </a:rPr>
              <a:t>constituida 	con 	carácter 	previo 	a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comunicación empresarial de apertura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consultas.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estos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efectos,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dirección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manera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fehaciente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5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4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representantes</a:t>
            </a:r>
            <a:r>
              <a:rPr lang="en-US" sz="1200" b="0" i="0" spc="4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intención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iniciar</a:t>
            </a:r>
            <a:r>
              <a:rPr lang="en-US" sz="1200" b="0" i="0" spc="17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procedimiento.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plazo</a:t>
            </a:r>
            <a:r>
              <a:rPr lang="en-US" sz="1200" b="1" i="0" spc="-3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máximo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para</a:t>
            </a:r>
            <a:r>
              <a:rPr lang="en-US" sz="1200" b="1" i="0" spc="-3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constitución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comisión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representativa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será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cinco </a:t>
            </a:r>
          </a:p>
          <a:p>
            <a:pPr marL="0">
              <a:lnSpc>
                <a:spcPts val="1380"/>
              </a:lnSpc>
              <a:tabLst>
                <a:tab pos="795375" algn="l"/>
                <a:tab pos="1052778" algn="l"/>
                <a:tab pos="1532381" algn="l"/>
                <a:tab pos="1823313" algn="l"/>
                <a:tab pos="2080716" algn="l"/>
              </a:tabLst>
            </a:pPr>
            <a:r>
              <a:rPr lang="en-US" sz="1200" b="1" i="0" spc="0" baseline="0" dirty="0">
                <a:latin typeface="Times New Roman"/>
              </a:rPr>
              <a:t>días</a:t>
            </a:r>
            <a:r>
              <a:rPr lang="en-US" sz="1200" b="0" i="0" spc="0" baseline="0" dirty="0">
                <a:latin typeface="Times New Roman"/>
              </a:rPr>
              <a:t> desde 	la 	fecha 	de 	la 	referida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comunicación,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salvo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alguno</a:t>
            </a:r>
            <a:r>
              <a:rPr lang="en-US" sz="1200" b="0" i="0" spc="3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centros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6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vaya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afectado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cuente </a:t>
            </a:r>
          </a:p>
          <a:p>
            <a:pPr marL="0">
              <a:lnSpc>
                <a:spcPts val="1379"/>
              </a:lnSpc>
              <a:tabLst>
                <a:tab pos="399135" algn="l"/>
                <a:tab pos="1450238" algn="l"/>
                <a:tab pos="2052066" algn="l"/>
                <a:tab pos="2376373" algn="l"/>
              </a:tabLst>
            </a:pPr>
            <a:r>
              <a:rPr lang="en-US" sz="1200" b="0" i="0" spc="0" baseline="0" dirty="0">
                <a:latin typeface="Times New Roman"/>
              </a:rPr>
              <a:t>con 	representantes 	legales 	de 	los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0" name="Freeform 4870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1" name="Freeform 4871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2" name="Freeform 4872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3" name="Freeform 4873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4" name="Freeform 4874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5" name="Freeform 4875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6" name="Freeform 4876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7" name="Freeform 4877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8" name="Freeform 4878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9" name="Freeform 4879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0" name="Freeform 4880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1" name="Freeform 4881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2" name="Freeform 4882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3" name="Freeform 4883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4" name="Freeform 4884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5" name="Freeform 4885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6" name="Rectangle 488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75 </a:t>
            </a:r>
          </a:p>
        </p:txBody>
      </p:sp>
      <p:sp>
        <p:nvSpPr>
          <p:cNvPr id="4887" name="Rectangle 488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888" name="Rectangle 4888"/>
          <p:cNvSpPr/>
          <p:nvPr/>
        </p:nvSpPr>
        <p:spPr>
          <a:xfrm>
            <a:off x="1155496" y="885078"/>
            <a:ext cx="2594152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2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trabajadores,</a:t>
            </a:r>
            <a:r>
              <a:rPr lang="en-US" sz="1200" b="0" i="0" spc="2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cuyo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</a:t>
            </a:r>
            <a:r>
              <a:rPr lang="en-US" sz="1200" b="0" i="0" spc="2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será de </a:t>
            </a:r>
            <a:r>
              <a:rPr lang="en-US" sz="1200" b="1" i="0" spc="0" baseline="0" dirty="0">
                <a:latin typeface="Times New Roman"/>
              </a:rPr>
              <a:t>quince días.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89" name="Rectangle 4889"/>
          <p:cNvSpPr/>
          <p:nvPr/>
        </p:nvSpPr>
        <p:spPr>
          <a:xfrm>
            <a:off x="1155496" y="12358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890" name="Rectangle 4890"/>
          <p:cNvSpPr/>
          <p:nvPr/>
        </p:nvSpPr>
        <p:spPr>
          <a:xfrm>
            <a:off x="1155496" y="14111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91" name="Rectangle 4891"/>
          <p:cNvSpPr/>
          <p:nvPr/>
        </p:nvSpPr>
        <p:spPr>
          <a:xfrm>
            <a:off x="1155496" y="1586372"/>
            <a:ext cx="2594610" cy="23059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Transcurrido</a:t>
            </a:r>
            <a:r>
              <a:rPr lang="en-US" sz="1200" b="0" i="0" spc="4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máximo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1078534" algn="l"/>
                <a:tab pos="1553870" algn="l"/>
                <a:tab pos="1997201" algn="l"/>
              </a:tabLst>
            </a:pPr>
            <a:r>
              <a:rPr lang="en-US" sz="1200" b="0" i="0" spc="0" baseline="0" dirty="0">
                <a:latin typeface="Times New Roman"/>
              </a:rPr>
              <a:t>constitución 	de 	la 	comisión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representativa, la dirección de la empresa </a:t>
            </a:r>
          </a:p>
          <a:p>
            <a:pPr marL="0">
              <a:lnSpc>
                <a:spcPts val="1379"/>
              </a:lnSpc>
              <a:tabLst>
                <a:tab pos="481431" algn="l"/>
                <a:tab pos="1259992" algn="l"/>
                <a:tab pos="2173935" algn="l"/>
                <a:tab pos="2376474" algn="l"/>
              </a:tabLst>
            </a:pPr>
            <a:r>
              <a:rPr lang="en-US" sz="1200" b="0" i="0" spc="0" baseline="0" dirty="0">
                <a:latin typeface="Times New Roman"/>
              </a:rPr>
              <a:t>podrá 	comunicar 	formalmente 	a 	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representantes</a:t>
            </a:r>
            <a:r>
              <a:rPr lang="en-US" sz="1200" b="0" i="0" spc="17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1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autoridad laboral el inicio del periodo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consultas.</a:t>
            </a:r>
            <a:r>
              <a:rPr lang="en-US" sz="1200" b="0" i="0" spc="1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falta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constitución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3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representativa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impedirá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488899" algn="l"/>
                <a:tab pos="706678" algn="l"/>
                <a:tab pos="1474469" algn="l"/>
                <a:tab pos="1803349" algn="l"/>
                <a:tab pos="2409748" algn="l"/>
              </a:tabLst>
            </a:pPr>
            <a:r>
              <a:rPr lang="en-US" sz="1200" b="0" i="0" spc="0" baseline="0" dirty="0">
                <a:latin typeface="Times New Roman"/>
              </a:rPr>
              <a:t>inicio 	y 	transcurso 	del 	periodo 	de </a:t>
            </a:r>
          </a:p>
          <a:p>
            <a:pPr marL="0">
              <a:lnSpc>
                <a:spcPts val="1379"/>
              </a:lnSpc>
              <a:tabLst>
                <a:tab pos="798271" algn="l"/>
                <a:tab pos="1067866" algn="l"/>
                <a:tab pos="1396898" algn="l"/>
                <a:tab pos="2336749" algn="l"/>
              </a:tabLst>
            </a:pPr>
            <a:r>
              <a:rPr lang="en-US" sz="1200" b="0" i="0" spc="0" baseline="0" dirty="0">
                <a:latin typeface="Times New Roman"/>
              </a:rPr>
              <a:t>consultas, 	y 	su 	constitución 	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posterioridad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5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5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</a:t>
            </a:r>
            <a:r>
              <a:rPr lang="en-US" sz="1200" b="0" i="0" spc="5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comportará,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ningún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ampliación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su duración. </a:t>
            </a:r>
          </a:p>
        </p:txBody>
      </p:sp>
      <p:sp>
        <p:nvSpPr>
          <p:cNvPr id="4892" name="Rectangle 4892"/>
          <p:cNvSpPr/>
          <p:nvPr/>
        </p:nvSpPr>
        <p:spPr>
          <a:xfrm>
            <a:off x="1155496" y="386513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93" name="Rectangle 4893"/>
          <p:cNvSpPr/>
          <p:nvPr/>
        </p:nvSpPr>
        <p:spPr>
          <a:xfrm>
            <a:off x="1155496" y="404039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</a:p>
        </p:txBody>
      </p:sp>
      <p:sp>
        <p:nvSpPr>
          <p:cNvPr id="4894" name="Rectangle 4894"/>
          <p:cNvSpPr/>
          <p:nvPr/>
        </p:nvSpPr>
        <p:spPr>
          <a:xfrm>
            <a:off x="1155496" y="4215653"/>
            <a:ext cx="2595245" cy="23042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autoridad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laboral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dará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traslado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  <a:tabLst>
                <a:tab pos="260451" algn="l"/>
                <a:tab pos="1300581" algn="l"/>
                <a:tab pos="2217572" algn="l"/>
                <a:tab pos="2435351" algn="l"/>
              </a:tabLst>
            </a:pPr>
            <a:r>
              <a:rPr lang="en-US" sz="1200" b="1" i="0" spc="0" baseline="0" dirty="0">
                <a:latin typeface="Times New Roman"/>
              </a:rPr>
              <a:t>la 	comunicación 	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mpresarial 	a 	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entidad gestora de las prestaciones por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desempleo</a:t>
            </a:r>
            <a:r>
              <a:rPr lang="en-US" sz="1200" b="0" i="0" spc="0" baseline="0" dirty="0">
                <a:latin typeface="Times New Roman"/>
              </a:rPr>
              <a:t> y recabará informe preceptivo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nspección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Seguridad </a:t>
            </a:r>
          </a:p>
          <a:p>
            <a:pPr marL="0">
              <a:lnSpc>
                <a:spcPts val="1379"/>
              </a:lnSpc>
              <a:tabLst>
                <a:tab pos="507187" algn="l"/>
                <a:tab pos="962710" algn="l"/>
                <a:tab pos="1268882" algn="l"/>
                <a:tab pos="1954377" algn="l"/>
                <a:tab pos="2223973" algn="l"/>
              </a:tabLst>
            </a:pPr>
            <a:r>
              <a:rPr lang="en-US" sz="1200" b="0" i="0" spc="0" baseline="0" dirty="0">
                <a:latin typeface="Times New Roman"/>
              </a:rPr>
              <a:t>Social 	sobre 	los 	extremos 	de 	dicha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comunicación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desarrollo</a:t>
            </a:r>
            <a:r>
              <a:rPr lang="en-US" sz="1200" b="0" i="0" spc="3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consultas.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informe</a:t>
            </a:r>
            <a:r>
              <a:rPr lang="en-US" sz="1200" b="0" i="0" spc="2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evacuado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improrrogable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quince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</a:t>
            </a:r>
            <a:r>
              <a:rPr lang="en-US" sz="1200" b="0" i="0" spc="4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desde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notificación</a:t>
            </a:r>
            <a:r>
              <a:rPr lang="en-US" sz="1200" b="0" i="0" spc="4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finalización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  <a:tabLst>
                <a:tab pos="670407" algn="l"/>
                <a:tab pos="1019251" algn="l"/>
                <a:tab pos="1792985" algn="l"/>
                <a:tab pos="2074773" algn="l"/>
              </a:tabLst>
            </a:pPr>
            <a:r>
              <a:rPr lang="en-US" sz="1200" b="0" i="0" spc="0" baseline="0" dirty="0">
                <a:latin typeface="Times New Roman"/>
              </a:rPr>
              <a:t>periodo 	de 	consultas 	y 	quedará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incorporado al procedimiento. </a:t>
            </a:r>
          </a:p>
        </p:txBody>
      </p:sp>
      <p:sp>
        <p:nvSpPr>
          <p:cNvPr id="4895" name="Rectangle 4895"/>
          <p:cNvSpPr/>
          <p:nvPr/>
        </p:nvSpPr>
        <p:spPr>
          <a:xfrm>
            <a:off x="1155496" y="64927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96" name="Rectangle 4896"/>
          <p:cNvSpPr/>
          <p:nvPr/>
        </p:nvSpPr>
        <p:spPr>
          <a:xfrm>
            <a:off x="1155496" y="6668023"/>
            <a:ext cx="2595245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finalice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1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presumirá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causas</a:t>
            </a:r>
            <a:r>
              <a:rPr lang="en-US" sz="1200" b="0" i="0" spc="3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justificativas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alude</a:t>
            </a:r>
            <a:r>
              <a:rPr lang="en-US" sz="1200" b="0" i="0" spc="3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594055" algn="l"/>
                <a:tab pos="1232306" algn="l"/>
                <a:tab pos="1463802" algn="l"/>
                <a:tab pos="1874977" algn="l"/>
                <a:tab pos="2376220" algn="l"/>
              </a:tabLst>
            </a:pPr>
            <a:r>
              <a:rPr lang="en-US" sz="1200" b="0" i="0" spc="0" baseline="0" dirty="0">
                <a:latin typeface="Times New Roman"/>
              </a:rPr>
              <a:t>párrafo 	primero 	y 	solo 	podrá 	ser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impugnado ante la jurisdicción social 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existencia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fraude,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dolo,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coacción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abuso de derecho en su conclusión. </a:t>
            </a:r>
          </a:p>
        </p:txBody>
      </p:sp>
      <p:sp>
        <p:nvSpPr>
          <p:cNvPr id="4897" name="Rectangle 4897"/>
          <p:cNvSpPr/>
          <p:nvPr/>
        </p:nvSpPr>
        <p:spPr>
          <a:xfrm>
            <a:off x="1155496" y="78948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898" name="Rectangle 4898"/>
          <p:cNvSpPr/>
          <p:nvPr/>
        </p:nvSpPr>
        <p:spPr>
          <a:xfrm>
            <a:off x="1155496" y="8070103"/>
            <a:ext cx="2594914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consultas,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deberán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negociar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buena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fe,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vistas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consecución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acuerdo.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requerirá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conformidad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mayoría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representantes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legales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4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o,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4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4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mayoría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miembros</a:t>
            </a:r>
            <a:r>
              <a:rPr lang="en-US" sz="1200" b="0" i="0" spc="1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comisión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representativa de los trabajadores siempre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que,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ambos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casos,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representen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</p:txBody>
      </p:sp>
      <p:sp>
        <p:nvSpPr>
          <p:cNvPr id="4899" name="Rectangle 4899"/>
          <p:cNvSpPr/>
          <p:nvPr/>
        </p:nvSpPr>
        <p:spPr>
          <a:xfrm>
            <a:off x="3848989" y="885078"/>
            <a:ext cx="2593543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trabajadores,</a:t>
            </a:r>
            <a:r>
              <a:rPr lang="en-US" sz="1200" b="0" i="0" spc="19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cuyo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</a:t>
            </a:r>
            <a:r>
              <a:rPr lang="en-US" sz="1200" b="0" i="0" spc="1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de </a:t>
            </a:r>
            <a:r>
              <a:rPr lang="en-US" sz="1200" b="1" i="0" spc="0" baseline="0" dirty="0">
                <a:latin typeface="Times New Roman"/>
              </a:rPr>
              <a:t>diez días.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900" name="Rectangle 4900"/>
          <p:cNvSpPr/>
          <p:nvPr/>
        </p:nvSpPr>
        <p:spPr>
          <a:xfrm>
            <a:off x="3848989" y="12358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01" name="Rectangle 4901"/>
          <p:cNvSpPr/>
          <p:nvPr/>
        </p:nvSpPr>
        <p:spPr>
          <a:xfrm>
            <a:off x="3848989" y="1411111"/>
            <a:ext cx="2595600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Transcurrido</a:t>
            </a:r>
            <a:r>
              <a:rPr lang="en-US" sz="1200" b="0" i="0" spc="4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máximo</a:t>
            </a:r>
            <a:r>
              <a:rPr lang="en-US" sz="1200" b="0" i="0" spc="4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  <a:tabLst>
                <a:tab pos="1078534" algn="l"/>
                <a:tab pos="1553870" algn="l"/>
                <a:tab pos="1997201" algn="l"/>
              </a:tabLst>
            </a:pPr>
            <a:r>
              <a:rPr lang="en-US" sz="1200" b="0" i="0" spc="0" baseline="0" dirty="0">
                <a:latin typeface="Times New Roman"/>
              </a:rPr>
              <a:t>constitución 	de 	la 	comisión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representativa, la dirección de la empresa </a:t>
            </a:r>
          </a:p>
          <a:p>
            <a:pPr marL="0">
              <a:lnSpc>
                <a:spcPts val="1379"/>
              </a:lnSpc>
              <a:tabLst>
                <a:tab pos="498195" algn="l"/>
                <a:tab pos="1293266" algn="l"/>
                <a:tab pos="2225497" algn="l"/>
                <a:tab pos="2444800" algn="l"/>
              </a:tabLst>
            </a:pPr>
            <a:r>
              <a:rPr lang="en-US" sz="1200" b="0" i="0" spc="0" baseline="0" dirty="0">
                <a:latin typeface="Times New Roman"/>
              </a:rPr>
              <a:t>podrá 	comunicar 	formalmente 	a 	la </a:t>
            </a:r>
          </a:p>
          <a:p>
            <a:pPr marL="0">
              <a:lnSpc>
                <a:spcPts val="1379"/>
              </a:lnSpc>
              <a:tabLst>
                <a:tab pos="1160983" algn="l"/>
                <a:tab pos="1579778" algn="l"/>
                <a:tab pos="2023110" algn="l"/>
              </a:tabLst>
            </a:pPr>
            <a:r>
              <a:rPr lang="en-US" sz="1200" b="0" i="0" spc="0" baseline="0" dirty="0">
                <a:latin typeface="Times New Roman"/>
              </a:rPr>
              <a:t>representación 	de 	las 	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2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consultas.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falta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constitución 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comisión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representativa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impedirá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transcurso</a:t>
            </a:r>
            <a:r>
              <a:rPr lang="en-US" sz="1200" b="0" i="0" spc="3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3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consultas,</a:t>
            </a:r>
            <a:r>
              <a:rPr lang="en-US" sz="1200" b="0" i="0" spc="3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3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constitución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posterioridad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comportará,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ningún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ampliación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de su duración. </a:t>
            </a:r>
          </a:p>
        </p:txBody>
      </p:sp>
      <p:sp>
        <p:nvSpPr>
          <p:cNvPr id="4902" name="Rectangle 4902"/>
          <p:cNvSpPr/>
          <p:nvPr/>
        </p:nvSpPr>
        <p:spPr>
          <a:xfrm>
            <a:off x="3848989" y="36898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03" name="Rectangle 4903"/>
          <p:cNvSpPr/>
          <p:nvPr/>
        </p:nvSpPr>
        <p:spPr>
          <a:xfrm>
            <a:off x="3848989" y="386513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904" name="Rectangle 4904"/>
          <p:cNvSpPr/>
          <p:nvPr/>
        </p:nvSpPr>
        <p:spPr>
          <a:xfrm>
            <a:off x="3848989" y="4040393"/>
            <a:ext cx="2595600" cy="17782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4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recabará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preceptivo de la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nspección de Trabajo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Seguridad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2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extremos</a:t>
            </a:r>
            <a:r>
              <a:rPr lang="en-US" sz="1200" b="0" i="0" spc="2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dicha comunicación y sobre el desarrollo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5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5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consultas.</a:t>
            </a:r>
            <a:r>
              <a:rPr lang="en-US" sz="1200" b="0" i="0" spc="5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5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</a:t>
            </a:r>
            <a:r>
              <a:rPr lang="en-US" sz="1200" b="0" i="0" spc="1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evacuado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improrrogable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plazo de quince días desde la notificación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finalización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  <a:tabLst>
                <a:tab pos="670407" algn="l"/>
                <a:tab pos="1019251" algn="l"/>
                <a:tab pos="1792985" algn="l"/>
                <a:tab pos="2074773" algn="l"/>
              </a:tabLst>
            </a:pPr>
            <a:r>
              <a:rPr lang="en-US" sz="1200" b="0" i="0" spc="0" baseline="0" dirty="0">
                <a:latin typeface="Times New Roman"/>
              </a:rPr>
              <a:t>periodo 	de 	consultas 	y 	quedará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incorporado al procedimiento. </a:t>
            </a:r>
          </a:p>
        </p:txBody>
      </p:sp>
      <p:sp>
        <p:nvSpPr>
          <p:cNvPr id="4905" name="Rectangle 4905"/>
          <p:cNvSpPr/>
          <p:nvPr/>
        </p:nvSpPr>
        <p:spPr>
          <a:xfrm>
            <a:off x="3848989" y="57917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06" name="Rectangle 4906"/>
          <p:cNvSpPr/>
          <p:nvPr/>
        </p:nvSpPr>
        <p:spPr>
          <a:xfrm>
            <a:off x="3848989" y="59669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07" name="Rectangle 4907"/>
          <p:cNvSpPr/>
          <p:nvPr/>
        </p:nvSpPr>
        <p:spPr>
          <a:xfrm>
            <a:off x="3848989" y="614224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908" name="Rectangle 4908"/>
          <p:cNvSpPr/>
          <p:nvPr/>
        </p:nvSpPr>
        <p:spPr>
          <a:xfrm>
            <a:off x="3848989" y="6317503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909" name="Rectangle 4909"/>
          <p:cNvSpPr/>
          <p:nvPr/>
        </p:nvSpPr>
        <p:spPr>
          <a:xfrm>
            <a:off x="3848989" y="6492763"/>
            <a:ext cx="2595448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finalice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1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presumirá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concurren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causas</a:t>
            </a:r>
            <a:r>
              <a:rPr lang="en-US" sz="1200" b="0" i="0" spc="3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justificativas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alude</a:t>
            </a:r>
            <a:r>
              <a:rPr lang="en-US" sz="1200" b="0" i="0" spc="3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  <a:tabLst>
                <a:tab pos="594055" algn="l"/>
                <a:tab pos="1232306" algn="l"/>
                <a:tab pos="1463802" algn="l"/>
                <a:tab pos="1874977" algn="l"/>
                <a:tab pos="2376220" algn="l"/>
              </a:tabLst>
            </a:pPr>
            <a:r>
              <a:rPr lang="en-US" sz="1200" b="0" i="0" spc="0" baseline="0" dirty="0">
                <a:latin typeface="Times New Roman"/>
              </a:rPr>
              <a:t>párrafo 	primero 	y 	solo 	podrá 	ser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impugnado ante la jurisdicción social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existencia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fraude,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dolo,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coacción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abuso de derecho en su conclusión. </a:t>
            </a:r>
          </a:p>
        </p:txBody>
      </p:sp>
      <p:sp>
        <p:nvSpPr>
          <p:cNvPr id="4910" name="Rectangle 4910"/>
          <p:cNvSpPr/>
          <p:nvPr/>
        </p:nvSpPr>
        <p:spPr>
          <a:xfrm>
            <a:off x="3848989" y="77195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11" name="Rectangle 4911"/>
          <p:cNvSpPr/>
          <p:nvPr/>
        </p:nvSpPr>
        <p:spPr>
          <a:xfrm>
            <a:off x="3848989" y="7894843"/>
            <a:ext cx="2594914" cy="17801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consultas,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deberán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negociar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buena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fe,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vistas</a:t>
            </a:r>
            <a:r>
              <a:rPr lang="en-US" sz="1200" b="0" i="0" spc="-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consecución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acuerdo.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acuerdo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requerirá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conformidad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mayoría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representantes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legales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4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o,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4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46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mayoría</a:t>
            </a:r>
            <a:r>
              <a:rPr lang="en-US" sz="1200" b="0" i="0" spc="4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miembros</a:t>
            </a:r>
            <a:r>
              <a:rPr lang="en-US" sz="1200" b="0" i="0" spc="4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comisión </a:t>
            </a:r>
          </a:p>
          <a:p>
            <a:pPr marL="0">
              <a:lnSpc>
                <a:spcPts val="1379"/>
              </a:lnSpc>
              <a:tabLst>
                <a:tab pos="1138123" algn="l"/>
                <a:tab pos="1567586" algn="l"/>
                <a:tab pos="2021585" algn="l"/>
              </a:tabLst>
            </a:pPr>
            <a:r>
              <a:rPr lang="en-US" sz="1200" b="0" i="0" spc="0" baseline="0" dirty="0">
                <a:latin typeface="Times New Roman"/>
              </a:rPr>
              <a:t>representativa 	de 	las 	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siempre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que,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ambos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representen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mayoría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2" name="Freeform 4912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3" name="Freeform 4913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4" name="Freeform 4914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5" name="Freeform 4915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6" name="Freeform 4916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7" name="Freeform 4917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8" name="Freeform 4918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9" name="Freeform 4919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0" name="Freeform 4920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1" name="Freeform 4921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2" name="Freeform 4922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3" name="Freeform 4923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4" name="Freeform 4924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5" name="Freeform 4925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6" name="Freeform 4926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7" name="Freeform 4927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8" name="Rectangle 4928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76 </a:t>
            </a:r>
          </a:p>
        </p:txBody>
      </p:sp>
      <p:sp>
        <p:nvSpPr>
          <p:cNvPr id="4929" name="Rectangle 4929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930" name="Rectangle 4930"/>
          <p:cNvSpPr/>
          <p:nvPr/>
        </p:nvSpPr>
        <p:spPr>
          <a:xfrm>
            <a:off x="1155496" y="885078"/>
            <a:ext cx="2593848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mayoría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centros de trabajo afectados. </a:t>
            </a:r>
          </a:p>
        </p:txBody>
      </p:sp>
      <p:sp>
        <p:nvSpPr>
          <p:cNvPr id="4931" name="Rectangle 4931"/>
          <p:cNvSpPr/>
          <p:nvPr/>
        </p:nvSpPr>
        <p:spPr>
          <a:xfrm>
            <a:off x="1155496" y="12358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32" name="Rectangle 4932"/>
          <p:cNvSpPr/>
          <p:nvPr/>
        </p:nvSpPr>
        <p:spPr>
          <a:xfrm>
            <a:off x="1155496" y="14111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33" name="Rectangle 4933"/>
          <p:cNvSpPr/>
          <p:nvPr/>
        </p:nvSpPr>
        <p:spPr>
          <a:xfrm>
            <a:off x="1155496" y="15863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934" name="Rectangle 4934"/>
          <p:cNvSpPr/>
          <p:nvPr/>
        </p:nvSpPr>
        <p:spPr>
          <a:xfrm>
            <a:off x="1155496" y="1761632"/>
            <a:ext cx="2594762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1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acordar</a:t>
            </a:r>
            <a:r>
              <a:rPr lang="en-US" sz="1200" b="0" i="0" spc="1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cualquier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momento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sustitución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3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3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  <a:tabLst>
                <a:tab pos="729691" algn="l"/>
                <a:tab pos="1095298" algn="l"/>
                <a:tab pos="1367942" algn="l"/>
                <a:tab pos="2411425" algn="l"/>
              </a:tabLst>
            </a:pPr>
            <a:r>
              <a:rPr lang="en-US" sz="1200" b="0" i="0" spc="0" baseline="0" dirty="0">
                <a:latin typeface="Times New Roman"/>
              </a:rPr>
              <a:t>consultas 	por 	el 	procedimiento 	de </a:t>
            </a:r>
          </a:p>
          <a:p>
            <a:pPr marL="0">
              <a:lnSpc>
                <a:spcPts val="1380"/>
              </a:lnSpc>
              <a:tabLst>
                <a:tab pos="789279" algn="l"/>
                <a:tab pos="1022299" algn="l"/>
                <a:tab pos="1684934" algn="l"/>
                <a:tab pos="2059685" algn="l"/>
                <a:tab pos="2409901" algn="l"/>
              </a:tabLst>
            </a:pPr>
            <a:r>
              <a:rPr lang="en-US" sz="1200" b="0" i="0" spc="0" baseline="0" dirty="0">
                <a:latin typeface="Times New Roman"/>
              </a:rPr>
              <a:t>mediación 	o 	arbitraje 	que 	sea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desarrollarse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6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máximo señalado para dicho periodo. </a:t>
            </a:r>
          </a:p>
        </p:txBody>
      </p:sp>
      <p:sp>
        <p:nvSpPr>
          <p:cNvPr id="4935" name="Rectangle 4935"/>
          <p:cNvSpPr/>
          <p:nvPr/>
        </p:nvSpPr>
        <p:spPr>
          <a:xfrm>
            <a:off x="1155496" y="31637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36" name="Rectangle 4936"/>
          <p:cNvSpPr/>
          <p:nvPr/>
        </p:nvSpPr>
        <p:spPr>
          <a:xfrm>
            <a:off x="1155496" y="3338972"/>
            <a:ext cx="2594787" cy="19554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02183" algn="l"/>
                <a:tab pos="644347" algn="l"/>
                <a:tab pos="1495805" algn="l"/>
                <a:tab pos="1814169" algn="l"/>
                <a:tab pos="2411425" algn="l"/>
              </a:tabLst>
            </a:pPr>
            <a:r>
              <a:rPr lang="en-US" sz="1200" b="0" i="0" spc="0" baseline="0" dirty="0">
                <a:latin typeface="Times New Roman"/>
              </a:rPr>
              <a:t>Tras 	la 	finalización 	del 	periodo 	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notificará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2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2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2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decisión sobre la suspensión de contratos,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que surtirá efectos a partir de la fecha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2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comunicación</a:t>
            </a:r>
            <a:r>
              <a:rPr lang="en-US" sz="1200" b="0" i="0" spc="2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salvo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ella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contemple</a:t>
            </a:r>
            <a:r>
              <a:rPr lang="en-US" sz="1200" b="0" i="0" spc="5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79"/>
              </a:lnSpc>
              <a:tabLst>
                <a:tab pos="1121308" algn="l"/>
                <a:tab pos="2091486" algn="l"/>
              </a:tabLst>
            </a:pPr>
            <a:r>
              <a:rPr lang="en-US" sz="1200" b="0" i="0" spc="0" baseline="0" dirty="0">
                <a:latin typeface="Times New Roman"/>
              </a:rPr>
              <a:t>posterior. </a:t>
            </a:r>
            <a:r>
              <a:rPr lang="en-US" sz="1200" b="1" i="0" spc="0" baseline="0" dirty="0">
                <a:latin typeface="Times New Roman"/>
              </a:rPr>
              <a:t>La 	autoridad 	laboral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comunicará</a:t>
            </a:r>
            <a:r>
              <a:rPr lang="en-US" sz="1200" b="1" i="0" spc="-3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decisión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empresarial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entidad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gestora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prestación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desempleo</a:t>
            </a:r>
            <a:r>
              <a:rPr lang="en-US" sz="1200" b="1" i="0" spc="-12" baseline="0" dirty="0">
                <a:latin typeface="Times New Roman"/>
              </a:rPr>
              <a:t>.</a:t>
            </a:r>
            <a:r>
              <a:rPr lang="en-US" sz="1200" b="0" i="0" spc="-12" baseline="0" dirty="0">
                <a:latin typeface="Times New Roman"/>
              </a:rPr>
              <a:t> </a:t>
            </a:r>
          </a:p>
        </p:txBody>
      </p:sp>
      <p:sp>
        <p:nvSpPr>
          <p:cNvPr id="4937" name="Rectangle 4937"/>
          <p:cNvSpPr/>
          <p:nvPr/>
        </p:nvSpPr>
        <p:spPr>
          <a:xfrm>
            <a:off x="1155496" y="526568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38" name="Rectangle 4938"/>
          <p:cNvSpPr/>
          <p:nvPr/>
        </p:nvSpPr>
        <p:spPr>
          <a:xfrm>
            <a:off x="1155496" y="544094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39" name="Rectangle 4939"/>
          <p:cNvSpPr/>
          <p:nvPr/>
        </p:nvSpPr>
        <p:spPr>
          <a:xfrm>
            <a:off x="1155496" y="561620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40" name="Rectangle 4940"/>
          <p:cNvSpPr/>
          <p:nvPr/>
        </p:nvSpPr>
        <p:spPr>
          <a:xfrm>
            <a:off x="1155496" y="5791723"/>
            <a:ext cx="2595244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quince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</a:t>
            </a:r>
            <a:r>
              <a:rPr lang="en-US" sz="1200" b="0" i="0" spc="-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fecha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última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reunión</a:t>
            </a:r>
            <a:r>
              <a:rPr lang="en-US" sz="1200" b="0" i="0" spc="5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celebrada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consultas,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3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hubiera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representantes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 </a:t>
            </a:r>
          </a:p>
          <a:p>
            <a:pPr marL="0">
              <a:lnSpc>
                <a:spcPts val="1379"/>
              </a:lnSpc>
              <a:tabLst>
                <a:tab pos="268071" algn="l"/>
                <a:tab pos="907846" algn="l"/>
                <a:tab pos="1369466" algn="l"/>
                <a:tab pos="1611630" algn="l"/>
                <a:tab pos="2413101" algn="l"/>
              </a:tabLst>
            </a:pPr>
            <a:r>
              <a:rPr lang="en-US" sz="1200" b="0" i="0" spc="0" baseline="0" dirty="0">
                <a:latin typeface="Times New Roman"/>
              </a:rPr>
              <a:t>su 	decisión 	sobre 	la 	suspensión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contratos,</a:t>
            </a:r>
            <a:r>
              <a:rPr lang="en-US" sz="1200" b="0" i="0" spc="2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producirá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caducidad</a:t>
            </a:r>
            <a:r>
              <a:rPr lang="en-US" sz="1200" b="0" i="0" spc="2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  <a:tabLst>
                <a:tab pos="1030173" algn="l"/>
                <a:tab pos="1324152" algn="l"/>
                <a:tab pos="1653184" algn="l"/>
                <a:tab pos="2337155" algn="l"/>
              </a:tabLst>
            </a:pPr>
            <a:r>
              <a:rPr lang="en-US" sz="1200" b="0" i="0" spc="0" baseline="0" dirty="0">
                <a:latin typeface="Times New Roman"/>
              </a:rPr>
              <a:t>procedimiento 	en 	los 	términos 	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reglamentariamente se establezcan. </a:t>
            </a:r>
          </a:p>
        </p:txBody>
      </p:sp>
      <p:sp>
        <p:nvSpPr>
          <p:cNvPr id="4941" name="Rectangle 4941"/>
          <p:cNvSpPr/>
          <p:nvPr/>
        </p:nvSpPr>
        <p:spPr>
          <a:xfrm>
            <a:off x="1155496" y="73690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42" name="Rectangle 4942"/>
          <p:cNvSpPr/>
          <p:nvPr/>
        </p:nvSpPr>
        <p:spPr>
          <a:xfrm>
            <a:off x="1155496" y="7544323"/>
            <a:ext cx="2594762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2935" algn="l"/>
                <a:tab pos="993190" algn="l"/>
                <a:tab pos="1867509" algn="l"/>
                <a:tab pos="2376373" algn="l"/>
              </a:tabLst>
            </a:pPr>
            <a:r>
              <a:rPr lang="en-US" sz="1200" b="0" i="0" spc="0" baseline="0" dirty="0">
                <a:latin typeface="Times New Roman"/>
              </a:rPr>
              <a:t>La 	decisión 	empresarial 	podrá 	ser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impugnada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petición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entidad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gestora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prestación por desempleo cuando aquella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pudiera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tener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objeto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obtención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indebida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prestaciones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afectados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inexistencia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motivadora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situación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legal de desempleo. </a:t>
            </a:r>
          </a:p>
        </p:txBody>
      </p:sp>
      <p:sp>
        <p:nvSpPr>
          <p:cNvPr id="4943" name="Rectangle 4943"/>
          <p:cNvSpPr/>
          <p:nvPr/>
        </p:nvSpPr>
        <p:spPr>
          <a:xfrm>
            <a:off x="1155496" y="91220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44" name="Rectangle 4944"/>
          <p:cNvSpPr/>
          <p:nvPr/>
        </p:nvSpPr>
        <p:spPr>
          <a:xfrm>
            <a:off x="1155496" y="929725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45" name="Rectangle 4945"/>
          <p:cNvSpPr/>
          <p:nvPr/>
        </p:nvSpPr>
        <p:spPr>
          <a:xfrm>
            <a:off x="1155496" y="94725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46" name="Rectangle 4946"/>
          <p:cNvSpPr/>
          <p:nvPr/>
        </p:nvSpPr>
        <p:spPr>
          <a:xfrm>
            <a:off x="3848989" y="885078"/>
            <a:ext cx="2594152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6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centros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trabajo afectados. </a:t>
            </a:r>
          </a:p>
        </p:txBody>
      </p:sp>
      <p:sp>
        <p:nvSpPr>
          <p:cNvPr id="4947" name="Rectangle 4947"/>
          <p:cNvSpPr/>
          <p:nvPr/>
        </p:nvSpPr>
        <p:spPr>
          <a:xfrm>
            <a:off x="3848989" y="12358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48" name="Rectangle 4948"/>
          <p:cNvSpPr/>
          <p:nvPr/>
        </p:nvSpPr>
        <p:spPr>
          <a:xfrm>
            <a:off x="3848989" y="14111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4949" name="Rectangle 4949"/>
          <p:cNvSpPr/>
          <p:nvPr/>
        </p:nvSpPr>
        <p:spPr>
          <a:xfrm>
            <a:off x="3848989" y="1586372"/>
            <a:ext cx="2595295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acordar</a:t>
            </a:r>
            <a:r>
              <a:rPr lang="en-US" sz="1200" b="0" i="0" spc="1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cualquier</a:t>
            </a:r>
            <a:r>
              <a:rPr lang="en-US" sz="1200" b="0" i="0" spc="59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momento</a:t>
            </a:r>
            <a:r>
              <a:rPr lang="en-US" sz="1200" b="0" i="0" spc="6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sustitución</a:t>
            </a:r>
            <a:r>
              <a:rPr lang="en-US" sz="1200" b="0" i="0" spc="6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el procedimiento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mediación</a:t>
            </a:r>
            <a:r>
              <a:rPr lang="en-US" sz="1200" b="0" i="0" spc="5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arbitraje</a:t>
            </a:r>
            <a:r>
              <a:rPr lang="en-US" sz="1200" b="0" i="0" spc="5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desarrollarse</a:t>
            </a:r>
            <a:r>
              <a:rPr lang="en-US" sz="1200" b="0" i="0" spc="6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6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6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máximo señalado para dicho periodo. </a:t>
            </a:r>
          </a:p>
        </p:txBody>
      </p:sp>
      <p:sp>
        <p:nvSpPr>
          <p:cNvPr id="4950" name="Rectangle 4950"/>
          <p:cNvSpPr/>
          <p:nvPr/>
        </p:nvSpPr>
        <p:spPr>
          <a:xfrm>
            <a:off x="3848989" y="29884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51" name="Rectangle 4951"/>
          <p:cNvSpPr/>
          <p:nvPr/>
        </p:nvSpPr>
        <p:spPr>
          <a:xfrm>
            <a:off x="3848989" y="3163711"/>
            <a:ext cx="2595219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02183" algn="l"/>
                <a:tab pos="644347" algn="l"/>
                <a:tab pos="1495805" algn="l"/>
                <a:tab pos="1814169" algn="l"/>
                <a:tab pos="2411425" algn="l"/>
              </a:tabLst>
            </a:pPr>
            <a:r>
              <a:rPr lang="en-US" sz="1200" b="0" i="0" spc="0" baseline="0" dirty="0">
                <a:latin typeface="Times New Roman"/>
              </a:rPr>
              <a:t>Tras 	la 	finalización 	del 	periodo 	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consultas,</a:t>
            </a:r>
            <a:r>
              <a:rPr lang="en-US" sz="1200" b="0" i="0" spc="5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notificará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4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</a:t>
            </a:r>
            <a:r>
              <a:rPr lang="en-US" sz="1200" b="0" i="0" spc="4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 su decisión sobre la reducción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jornada o la suspensión de contratos,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incluir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dentro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va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llevar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cabo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medidas. </a:t>
            </a:r>
          </a:p>
        </p:txBody>
      </p:sp>
      <p:sp>
        <p:nvSpPr>
          <p:cNvPr id="4952" name="Rectangle 4952"/>
          <p:cNvSpPr/>
          <p:nvPr/>
        </p:nvSpPr>
        <p:spPr>
          <a:xfrm>
            <a:off x="3848989" y="456617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53" name="Rectangle 4953"/>
          <p:cNvSpPr/>
          <p:nvPr/>
        </p:nvSpPr>
        <p:spPr>
          <a:xfrm>
            <a:off x="3848989" y="4741433"/>
            <a:ext cx="2594000" cy="7267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decisión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empresarial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surtirá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efectos</a:t>
            </a:r>
            <a:r>
              <a:rPr lang="en-US" sz="1200" b="0" i="0" spc="1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partir de la fecha de su comunicación 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laboral,</a:t>
            </a:r>
            <a:r>
              <a:rPr lang="en-US" sz="1200" b="0" i="0" spc="3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salvo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ella</a:t>
            </a:r>
            <a:r>
              <a:rPr lang="en-US" sz="1200" b="0" i="0" spc="3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contemple una posterior. </a:t>
            </a:r>
          </a:p>
        </p:txBody>
      </p:sp>
      <p:sp>
        <p:nvSpPr>
          <p:cNvPr id="4954" name="Rectangle 4954"/>
          <p:cNvSpPr/>
          <p:nvPr/>
        </p:nvSpPr>
        <p:spPr>
          <a:xfrm>
            <a:off x="3848989" y="544094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55" name="Rectangle 4955"/>
          <p:cNvSpPr/>
          <p:nvPr/>
        </p:nvSpPr>
        <p:spPr>
          <a:xfrm>
            <a:off x="3848989" y="5616209"/>
            <a:ext cx="2595600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Si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plazo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quince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</a:t>
            </a:r>
            <a:r>
              <a:rPr lang="en-US" sz="1200" b="0" i="0" spc="-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desde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fecha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última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reunión</a:t>
            </a:r>
            <a:r>
              <a:rPr lang="en-US" sz="1200" b="0" i="0" spc="5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celebrada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5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consultas,</a:t>
            </a:r>
            <a:r>
              <a:rPr lang="en-US" sz="1200" b="0" i="0" spc="6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9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hubiera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comunicado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representantes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trabajadores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 </a:t>
            </a:r>
          </a:p>
          <a:p>
            <a:pPr marL="0">
              <a:lnSpc>
                <a:spcPts val="1380"/>
              </a:lnSpc>
              <a:tabLst>
                <a:tab pos="268071" algn="l"/>
                <a:tab pos="907846" algn="l"/>
                <a:tab pos="1369466" algn="l"/>
                <a:tab pos="1611630" algn="l"/>
                <a:tab pos="2413101" algn="l"/>
              </a:tabLst>
            </a:pPr>
            <a:r>
              <a:rPr lang="en-US" sz="1200" b="0" i="0" spc="0" baseline="0" dirty="0">
                <a:latin typeface="Times New Roman"/>
              </a:rPr>
              <a:t>su 	decisión 	sobre 	la 	suspensión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contratos,</a:t>
            </a:r>
            <a:r>
              <a:rPr lang="en-US" sz="1200" b="0" i="0" spc="2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producirá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caducidad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  <a:tabLst>
                <a:tab pos="1029919" algn="l"/>
                <a:tab pos="1323898" algn="l"/>
                <a:tab pos="1652930" algn="l"/>
                <a:tab pos="2336901" algn="l"/>
              </a:tabLst>
            </a:pPr>
            <a:r>
              <a:rPr lang="en-US" sz="1200" b="0" i="0" spc="0" baseline="0" dirty="0">
                <a:latin typeface="Times New Roman"/>
              </a:rPr>
              <a:t>procedimiento 	en 	los 	términos 	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reglamentariamente se establezcan. </a:t>
            </a:r>
          </a:p>
        </p:txBody>
      </p:sp>
      <p:sp>
        <p:nvSpPr>
          <p:cNvPr id="4956" name="Rectangle 4956"/>
          <p:cNvSpPr/>
          <p:nvPr/>
        </p:nvSpPr>
        <p:spPr>
          <a:xfrm>
            <a:off x="3848989" y="71938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57" name="Rectangle 4957"/>
          <p:cNvSpPr/>
          <p:nvPr/>
        </p:nvSpPr>
        <p:spPr>
          <a:xfrm>
            <a:off x="3848989" y="7369063"/>
            <a:ext cx="2595448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2935" algn="l"/>
                <a:tab pos="993190" algn="l"/>
                <a:tab pos="1867509" algn="l"/>
                <a:tab pos="2376373" algn="l"/>
              </a:tabLst>
            </a:pPr>
            <a:r>
              <a:rPr lang="en-US" sz="1200" b="0" i="0" spc="0" baseline="0" dirty="0">
                <a:latin typeface="Times New Roman"/>
              </a:rPr>
              <a:t>La 	decisión 	empresarial 	podrá 	ser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impugnada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autoridad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petición</a:t>
            </a:r>
            <a:r>
              <a:rPr lang="en-US" sz="1200" b="0" i="0" spc="5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entidad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gestora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prestación por desempleo cuando aquella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pudiera</a:t>
            </a:r>
            <a:r>
              <a:rPr lang="en-US" sz="1200" b="0" i="0" spc="4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tener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4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objeto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obtención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indebida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prestaciones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parte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trabajadoras,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inexistencia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motivadora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situación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legal de desempleo. </a:t>
            </a:r>
          </a:p>
        </p:txBody>
      </p:sp>
      <p:sp>
        <p:nvSpPr>
          <p:cNvPr id="4958" name="Rectangle 4958"/>
          <p:cNvSpPr/>
          <p:nvPr/>
        </p:nvSpPr>
        <p:spPr>
          <a:xfrm>
            <a:off x="3848989" y="894678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59" name="Rectangle 4959"/>
          <p:cNvSpPr/>
          <p:nvPr/>
        </p:nvSpPr>
        <p:spPr>
          <a:xfrm>
            <a:off x="3848989" y="91220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60" name="Rectangle 4960"/>
          <p:cNvSpPr/>
          <p:nvPr/>
        </p:nvSpPr>
        <p:spPr>
          <a:xfrm>
            <a:off x="3848989" y="929725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1" name="Freeform 4961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2" name="Freeform 4962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3" name="Freeform 4963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4" name="Freeform 4964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5" name="Freeform 4965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6" name="Freeform 4966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7" name="Freeform 4967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8" name="Freeform 4968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9" name="Freeform 4969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0" name="Freeform 4970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1" name="Freeform 4971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2" name="Freeform 4972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3" name="Freeform 4973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4" name="Freeform 4974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5" name="Freeform 4975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6" name="Freeform 4976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7" name="Rectangle 4977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77 </a:t>
            </a:r>
          </a:p>
        </p:txBody>
      </p:sp>
      <p:sp>
        <p:nvSpPr>
          <p:cNvPr id="4978" name="Rectangle 497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4979" name="Rectangle 4979"/>
          <p:cNvSpPr/>
          <p:nvPr/>
        </p:nvSpPr>
        <p:spPr>
          <a:xfrm>
            <a:off x="1155496" y="885078"/>
            <a:ext cx="2595397" cy="49335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Contra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decisiones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refiere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2"/>
              </a:lnSpc>
              <a:tabLst>
                <a:tab pos="639927" algn="l"/>
                <a:tab pos="1297990" algn="l"/>
                <a:tab pos="1779270" algn="l"/>
                <a:tab pos="2444953" algn="l"/>
              </a:tabLst>
            </a:pPr>
            <a:r>
              <a:rPr lang="en-US" sz="1200" b="0" i="0" spc="0" baseline="0" dirty="0">
                <a:latin typeface="Times New Roman"/>
              </a:rPr>
              <a:t>presente 	apartado 	podrá 	reclamar 	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jurisdicción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  <a:tabLst>
                <a:tab pos="738835" algn="l"/>
                <a:tab pos="1031290" algn="l"/>
                <a:tab pos="1663445" algn="l"/>
                <a:tab pos="2480005" algn="l"/>
              </a:tabLst>
            </a:pPr>
            <a:r>
              <a:rPr lang="en-US" sz="1200" b="0" i="0" spc="0" baseline="0" dirty="0">
                <a:latin typeface="Times New Roman"/>
              </a:rPr>
              <a:t>declarará 	la 	medida 	justificada 	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injustificada.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5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5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último</a:t>
            </a:r>
            <a:r>
              <a:rPr lang="en-US" sz="1200" b="0" i="0" spc="5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5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806043" algn="l"/>
                <a:tab pos="1605533" algn="l"/>
                <a:tab pos="1955901" algn="l"/>
              </a:tabLst>
            </a:pPr>
            <a:r>
              <a:rPr lang="en-US" sz="1200" b="0" i="0" spc="0" baseline="0" dirty="0">
                <a:latin typeface="Times New Roman"/>
              </a:rPr>
              <a:t>sentencia 	declarará 	la 	inmediata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reanudación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4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condenará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pago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  <a:tabLst>
                <a:tab pos="603351" algn="l"/>
                <a:tab pos="1206703" algn="l"/>
                <a:tab pos="1491386" algn="l"/>
                <a:tab pos="2102205" algn="l"/>
                <a:tab pos="2444800" algn="l"/>
              </a:tabLst>
            </a:pPr>
            <a:r>
              <a:rPr lang="en-US" sz="1200" b="0" i="0" spc="0" baseline="0" dirty="0">
                <a:latin typeface="Times New Roman"/>
              </a:rPr>
              <a:t>salarios 	dejados 	de 	percibir 	por 	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trabajador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hasta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fecha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reanudación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 contrato o, en su caso, al abono de 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diferencias</a:t>
            </a:r>
            <a:r>
              <a:rPr lang="en-US" sz="1200" b="0" i="0" spc="5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procedan</a:t>
            </a:r>
            <a:r>
              <a:rPr lang="en-US" sz="1200" b="0" i="0" spc="5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5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  <a:tabLst>
                <a:tab pos="659587" algn="l"/>
                <a:tab pos="1345082" algn="l"/>
                <a:tab pos="1675485" algn="l"/>
                <a:tab pos="2411272" algn="l"/>
              </a:tabLst>
            </a:pPr>
            <a:r>
              <a:rPr lang="en-US" sz="1200" b="0" i="0" spc="0" baseline="0" dirty="0">
                <a:latin typeface="Times New Roman"/>
              </a:rPr>
              <a:t>importe 	recibido 	en 	concepto 	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prestaciones</a:t>
            </a:r>
            <a:r>
              <a:rPr lang="en-US" sz="1200" b="0" i="0" spc="4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4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desempleo</a:t>
            </a:r>
            <a:r>
              <a:rPr lang="en-US" sz="1200" b="0" i="0" spc="4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4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suspensión,</a:t>
            </a:r>
            <a:r>
              <a:rPr lang="en-US" sz="1200" b="0" i="0" spc="2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2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reintegro</a:t>
            </a:r>
            <a:r>
              <a:rPr lang="en-US" sz="1200" b="0" i="0" spc="5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realizar</a:t>
            </a:r>
            <a:r>
              <a:rPr lang="en-US" sz="1200" b="0" i="0" spc="5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5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847191" algn="l"/>
                <a:tab pos="1205179" algn="l"/>
                <a:tab pos="1851050" algn="l"/>
                <a:tab pos="2166366" algn="l"/>
              </a:tabLst>
            </a:pPr>
            <a:r>
              <a:rPr lang="en-US" sz="1200" b="0" i="0" spc="0" baseline="0" dirty="0">
                <a:latin typeface="Times New Roman"/>
              </a:rPr>
              <a:t>empresario 	del 	importe 	de 	dichas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prestaciones a la entidad gestora del pago </a:t>
            </a:r>
          </a:p>
          <a:p>
            <a:pPr marL="0">
              <a:lnSpc>
                <a:spcPts val="1380"/>
              </a:lnSpc>
              <a:tabLst>
                <a:tab pos="272643" algn="l"/>
                <a:tab pos="571195" algn="l"/>
                <a:tab pos="1204874" algn="l"/>
                <a:tab pos="1808073" algn="l"/>
                <a:tab pos="2047189" algn="l"/>
              </a:tabLst>
            </a:pPr>
            <a:r>
              <a:rPr lang="en-US" sz="1200" b="0" i="0" spc="0" baseline="0" dirty="0">
                <a:latin typeface="Times New Roman"/>
              </a:rPr>
              <a:t>de 	las 	mismas. 	Cuando 	la 	decisión </a:t>
            </a:r>
          </a:p>
          <a:p>
            <a:pPr marL="0">
              <a:lnSpc>
                <a:spcPts val="1379"/>
              </a:lnSpc>
              <a:tabLst>
                <a:tab pos="840943" algn="l"/>
                <a:tab pos="1334414" algn="l"/>
                <a:tab pos="1532382" algn="l"/>
                <a:tab pos="1815693" algn="l"/>
                <a:tab pos="2411425" algn="l"/>
              </a:tabLst>
            </a:pPr>
            <a:r>
              <a:rPr lang="en-US" sz="1200" b="0" i="0" spc="0" baseline="0" dirty="0">
                <a:latin typeface="Times New Roman"/>
              </a:rPr>
              <a:t>empresarial 	afecte 	a 	un 	número 	de </a:t>
            </a:r>
          </a:p>
          <a:p>
            <a:pPr marL="0">
              <a:lnSpc>
                <a:spcPts val="1380"/>
              </a:lnSpc>
              <a:tabLst>
                <a:tab pos="880516" algn="l"/>
                <a:tab pos="1322323" algn="l"/>
                <a:tab pos="1537055" algn="l"/>
                <a:tab pos="2172411" algn="l"/>
                <a:tab pos="2376474" algn="l"/>
              </a:tabLst>
            </a:pPr>
            <a:r>
              <a:rPr lang="en-US" sz="1200" b="0" i="0" spc="0" baseline="0" dirty="0">
                <a:latin typeface="Times New Roman"/>
              </a:rPr>
              <a:t>trabajadores 	igual 	o 	superior 	a 	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umbrales</a:t>
            </a:r>
            <a:r>
              <a:rPr lang="en-US" sz="1200" b="0" i="0" spc="1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</a:t>
            </a:r>
            <a:r>
              <a:rPr lang="en-US" sz="1200" b="0" i="0" spc="1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1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51.1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podrá reclamar en conflicto colectivo, sin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5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acción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individual.</a:t>
            </a:r>
            <a:r>
              <a:rPr lang="en-US" sz="1200" b="0" i="0" spc="5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953719" algn="l"/>
                <a:tab pos="1297990" algn="l"/>
                <a:tab pos="1997354" algn="l"/>
              </a:tabLst>
            </a:pPr>
            <a:r>
              <a:rPr lang="en-US" sz="1200" b="0" i="0" spc="0" baseline="0" dirty="0">
                <a:latin typeface="Times New Roman"/>
              </a:rPr>
              <a:t>interposición 	del 	conflicto 	colectivo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paralizará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tramitación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acciones </a:t>
            </a:r>
          </a:p>
          <a:p>
            <a:pPr marL="0">
              <a:lnSpc>
                <a:spcPts val="1380"/>
              </a:lnSpc>
              <a:tabLst>
                <a:tab pos="1005535" algn="l"/>
                <a:tab pos="1846326" algn="l"/>
                <a:tab pos="2420289" algn="l"/>
              </a:tabLst>
            </a:pPr>
            <a:r>
              <a:rPr lang="en-US" sz="1200" b="0" i="0" spc="0" baseline="0" dirty="0">
                <a:latin typeface="Times New Roman"/>
              </a:rPr>
              <a:t>individuales 	iniciadas, 	hasta 	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resolución. </a:t>
            </a:r>
          </a:p>
        </p:txBody>
      </p:sp>
      <p:sp>
        <p:nvSpPr>
          <p:cNvPr id="4980" name="Rectangle 4980"/>
          <p:cNvSpPr/>
          <p:nvPr/>
        </p:nvSpPr>
        <p:spPr>
          <a:xfrm>
            <a:off x="1155496" y="57917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1" name="Rectangle 4981"/>
          <p:cNvSpPr/>
          <p:nvPr/>
        </p:nvSpPr>
        <p:spPr>
          <a:xfrm>
            <a:off x="1155496" y="59669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2" name="Rectangle 4982"/>
          <p:cNvSpPr/>
          <p:nvPr/>
        </p:nvSpPr>
        <p:spPr>
          <a:xfrm>
            <a:off x="1155496" y="61422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3" name="Rectangle 4983"/>
          <p:cNvSpPr/>
          <p:nvPr/>
        </p:nvSpPr>
        <p:spPr>
          <a:xfrm>
            <a:off x="1155496" y="63175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4" name="Rectangle 4984"/>
          <p:cNvSpPr/>
          <p:nvPr/>
        </p:nvSpPr>
        <p:spPr>
          <a:xfrm>
            <a:off x="1155496" y="64927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5" name="Rectangle 4985"/>
          <p:cNvSpPr/>
          <p:nvPr/>
        </p:nvSpPr>
        <p:spPr>
          <a:xfrm>
            <a:off x="1155496" y="66680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6" name="Rectangle 4986"/>
          <p:cNvSpPr/>
          <p:nvPr/>
        </p:nvSpPr>
        <p:spPr>
          <a:xfrm>
            <a:off x="1155496" y="68432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7" name="Rectangle 4987"/>
          <p:cNvSpPr/>
          <p:nvPr/>
        </p:nvSpPr>
        <p:spPr>
          <a:xfrm>
            <a:off x="1155496" y="70185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8" name="Rectangle 4988"/>
          <p:cNvSpPr/>
          <p:nvPr/>
        </p:nvSpPr>
        <p:spPr>
          <a:xfrm>
            <a:off x="1155496" y="71938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89" name="Rectangle 4989"/>
          <p:cNvSpPr/>
          <p:nvPr/>
        </p:nvSpPr>
        <p:spPr>
          <a:xfrm>
            <a:off x="1155496" y="73690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0" name="Rectangle 4990"/>
          <p:cNvSpPr/>
          <p:nvPr/>
        </p:nvSpPr>
        <p:spPr>
          <a:xfrm>
            <a:off x="1155496" y="75443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1" name="Rectangle 4991"/>
          <p:cNvSpPr/>
          <p:nvPr/>
        </p:nvSpPr>
        <p:spPr>
          <a:xfrm>
            <a:off x="1155496" y="77195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2" name="Rectangle 4992"/>
          <p:cNvSpPr/>
          <p:nvPr/>
        </p:nvSpPr>
        <p:spPr>
          <a:xfrm>
            <a:off x="1155496" y="78948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3" name="Rectangle 4993"/>
          <p:cNvSpPr/>
          <p:nvPr/>
        </p:nvSpPr>
        <p:spPr>
          <a:xfrm>
            <a:off x="1155496" y="80701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4" name="Rectangle 4994"/>
          <p:cNvSpPr/>
          <p:nvPr/>
        </p:nvSpPr>
        <p:spPr>
          <a:xfrm>
            <a:off x="1155496" y="82457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5" name="Rectangle 4995"/>
          <p:cNvSpPr/>
          <p:nvPr/>
        </p:nvSpPr>
        <p:spPr>
          <a:xfrm>
            <a:off x="1155496" y="842100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6" name="Rectangle 4996"/>
          <p:cNvSpPr/>
          <p:nvPr/>
        </p:nvSpPr>
        <p:spPr>
          <a:xfrm>
            <a:off x="1155496" y="859626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7" name="Rectangle 4997"/>
          <p:cNvSpPr/>
          <p:nvPr/>
        </p:nvSpPr>
        <p:spPr>
          <a:xfrm>
            <a:off x="1155496" y="877152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8" name="Rectangle 4998"/>
          <p:cNvSpPr/>
          <p:nvPr/>
        </p:nvSpPr>
        <p:spPr>
          <a:xfrm>
            <a:off x="1155496" y="894678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4999" name="Rectangle 4999"/>
          <p:cNvSpPr/>
          <p:nvPr/>
        </p:nvSpPr>
        <p:spPr>
          <a:xfrm>
            <a:off x="1155496" y="91220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00" name="Rectangle 5000"/>
          <p:cNvSpPr/>
          <p:nvPr/>
        </p:nvSpPr>
        <p:spPr>
          <a:xfrm>
            <a:off x="1155496" y="9297253"/>
            <a:ext cx="2594305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2.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jornada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reducirse </a:t>
            </a:r>
          </a:p>
          <a:p>
            <a:pPr marL="0">
              <a:lnSpc>
                <a:spcPts val="1379"/>
              </a:lnSpc>
              <a:tabLst>
                <a:tab pos="425043" algn="l"/>
                <a:tab pos="1046530" algn="l"/>
                <a:tab pos="2026157" algn="l"/>
              </a:tabLst>
            </a:pPr>
            <a:r>
              <a:rPr lang="en-US" sz="1200" b="0" i="0" spc="0" baseline="0" dirty="0">
                <a:latin typeface="Times New Roman"/>
              </a:rPr>
              <a:t>por 	causas 	económicas, 	técnicas, </a:t>
            </a:r>
          </a:p>
        </p:txBody>
      </p:sp>
      <p:sp>
        <p:nvSpPr>
          <p:cNvPr id="5001" name="Rectangle 5001"/>
          <p:cNvSpPr/>
          <p:nvPr/>
        </p:nvSpPr>
        <p:spPr>
          <a:xfrm>
            <a:off x="3848989" y="885078"/>
            <a:ext cx="2595752" cy="51090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Contra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decisiones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refiere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2"/>
              </a:lnSpc>
              <a:tabLst>
                <a:tab pos="639927" algn="l"/>
                <a:tab pos="1297990" algn="l"/>
                <a:tab pos="1779270" algn="l"/>
                <a:tab pos="2444953" algn="l"/>
              </a:tabLst>
            </a:pPr>
            <a:r>
              <a:rPr lang="en-US" sz="1200" b="0" i="0" spc="0" baseline="0" dirty="0">
                <a:latin typeface="Times New Roman"/>
              </a:rPr>
              <a:t>presente 	apartado 	podrá 	reclamar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persona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trabajadora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jurisdicción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social que declarará la medida justificada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injustificada.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último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31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806043" algn="l"/>
                <a:tab pos="1605533" algn="l"/>
                <a:tab pos="1955901" algn="l"/>
              </a:tabLst>
            </a:pPr>
            <a:r>
              <a:rPr lang="en-US" sz="1200" b="0" i="0" spc="0" baseline="0" dirty="0">
                <a:latin typeface="Times New Roman"/>
              </a:rPr>
              <a:t>sentencia 	declarará 	la 	inmediata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reanudación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4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condenará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2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pago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salarios dejados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percibir</a:t>
            </a:r>
            <a:r>
              <a:rPr lang="en-US" sz="1200" b="0" i="0" spc="-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 </a:t>
            </a:r>
          </a:p>
          <a:p>
            <a:pPr marL="0">
              <a:lnSpc>
                <a:spcPts val="1380"/>
              </a:lnSpc>
              <a:tabLst>
                <a:tab pos="856183" algn="l"/>
                <a:tab pos="1342034" algn="l"/>
                <a:tab pos="1625193" algn="l"/>
                <a:tab pos="2126284" algn="l"/>
                <a:tab pos="2442972" algn="l"/>
              </a:tabLst>
            </a:pPr>
            <a:r>
              <a:rPr lang="en-US" sz="1200" b="0" i="0" spc="0" baseline="0" dirty="0">
                <a:latin typeface="Times New Roman"/>
              </a:rPr>
              <a:t>trabajadora 	hasta 	la 	fecha 	de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reanudación del contrato o, en su caso,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abono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diferencias</a:t>
            </a:r>
            <a:r>
              <a:rPr lang="en-US" sz="1200" b="0" i="0" spc="3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respecto del importe recibido en concepto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prestaciones por desempleo durante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2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suspensión,</a:t>
            </a:r>
            <a:r>
              <a:rPr lang="en-US" sz="1200" b="0" i="0" spc="2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2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reintegro</a:t>
            </a:r>
            <a:r>
              <a:rPr lang="en-US" sz="1200" b="0" i="0" spc="5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realizar</a:t>
            </a:r>
            <a:r>
              <a:rPr lang="en-US" sz="1200" b="0" i="0" spc="5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5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847191" algn="l"/>
                <a:tab pos="1205179" algn="l"/>
                <a:tab pos="1851050" algn="l"/>
                <a:tab pos="2166366" algn="l"/>
              </a:tabLst>
            </a:pPr>
            <a:r>
              <a:rPr lang="en-US" sz="1200" b="0" i="0" spc="0" baseline="0" dirty="0">
                <a:latin typeface="Times New Roman"/>
              </a:rPr>
              <a:t>empresario 	del 	importe 	de 	dichas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prestaciones a la entidad gestora del pago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mismas,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así como del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ingreso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diferencias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cotización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Seguridad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Social.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decisión</a:t>
            </a:r>
            <a:r>
              <a:rPr lang="en-US" sz="1200" b="0" i="0" spc="36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afecte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número</a:t>
            </a:r>
            <a:r>
              <a:rPr lang="en-US" sz="1200" b="0" i="0" spc="19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</a:t>
            </a:r>
            <a:r>
              <a:rPr lang="en-US" sz="1200" b="0" i="0" spc="2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igual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superior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2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umbrales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</a:t>
            </a:r>
            <a:r>
              <a:rPr lang="en-US" sz="1200" b="0" i="0" spc="2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  <a:tabLst>
                <a:tab pos="598779" algn="l"/>
                <a:tab pos="999439" algn="l"/>
                <a:tab pos="1261262" algn="l"/>
                <a:tab pos="1742541" algn="l"/>
                <a:tab pos="2409596" algn="l"/>
              </a:tabLst>
            </a:pPr>
            <a:r>
              <a:rPr lang="en-US" sz="1200" b="0" i="0" spc="0" baseline="0" dirty="0">
                <a:latin typeface="Times New Roman"/>
              </a:rPr>
              <a:t>artículo 	51.1 	se 	podrá 	reclamar 	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conflicto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colectivo,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3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3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9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acción</a:t>
            </a:r>
            <a:r>
              <a:rPr lang="en-US" sz="1200" b="0" i="0" spc="4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individual.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4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interposición</a:t>
            </a:r>
            <a:r>
              <a:rPr lang="en-US" sz="1200" b="0" i="0" spc="4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  <a:tabLst>
                <a:tab pos="789279" algn="l"/>
                <a:tab pos="1596542" algn="l"/>
                <a:tab pos="2443429" algn="l"/>
              </a:tabLst>
            </a:pPr>
            <a:r>
              <a:rPr lang="en-US" sz="1200" b="0" i="0" spc="0" baseline="0" dirty="0">
                <a:latin typeface="Times New Roman"/>
              </a:rPr>
              <a:t>conflicto 	colectivo 	paralizará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tramitación</a:t>
            </a:r>
            <a:r>
              <a:rPr lang="en-US" sz="1200" b="0" i="0" spc="2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acciones</a:t>
            </a:r>
            <a:r>
              <a:rPr lang="en-US" sz="1200" b="0" i="0" spc="2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individuales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iniciadas, hasta su resolución. </a:t>
            </a:r>
          </a:p>
        </p:txBody>
      </p:sp>
      <p:sp>
        <p:nvSpPr>
          <p:cNvPr id="5002" name="Rectangle 5002"/>
          <p:cNvSpPr/>
          <p:nvPr/>
        </p:nvSpPr>
        <p:spPr>
          <a:xfrm>
            <a:off x="3848989" y="59669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03" name="Rectangle 5003"/>
          <p:cNvSpPr/>
          <p:nvPr/>
        </p:nvSpPr>
        <p:spPr>
          <a:xfrm>
            <a:off x="3848989" y="6142243"/>
            <a:ext cx="2594305" cy="3532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4</a:t>
            </a:r>
            <a:r>
              <a:rPr lang="en-US" sz="1200" b="1" i="0" spc="0" baseline="0" dirty="0">
                <a:latin typeface="Times New Roman"/>
              </a:rPr>
              <a:t>.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cu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lquier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</a:t>
            </a:r>
            <a:r>
              <a:rPr lang="en-US" sz="1200" b="1" i="0" spc="-13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mento</a:t>
            </a:r>
            <a:r>
              <a:rPr lang="en-US" sz="1200" b="1" i="0" spc="31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durante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vigencia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2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medida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  <a:tabLst>
                <a:tab pos="641146" algn="l"/>
                <a:tab pos="842162" algn="l"/>
                <a:tab pos="1669084" algn="l"/>
                <a:tab pos="1946148" algn="l"/>
              </a:tabLst>
            </a:pPr>
            <a:r>
              <a:rPr lang="en-US" sz="1200" b="1" i="0" spc="0" baseline="0" dirty="0">
                <a:latin typeface="Times New Roman"/>
              </a:rPr>
              <a:t>jornada 	o 	suspen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ión 	de 	contratos </a:t>
            </a:r>
          </a:p>
          <a:p>
            <a:pPr marL="0">
              <a:lnSpc>
                <a:spcPts val="1379"/>
              </a:lnSpc>
              <a:tabLst>
                <a:tab pos="705154" algn="l"/>
                <a:tab pos="1104138" algn="l"/>
                <a:tab pos="1772869" algn="l"/>
              </a:tabLst>
            </a:pPr>
            <a:r>
              <a:rPr lang="en-US" sz="1200" b="1" i="0" spc="0" baseline="0" dirty="0">
                <a:latin typeface="Times New Roman"/>
              </a:rPr>
              <a:t>basada 	en 	causas 	económicas,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organizativas,</a:t>
            </a:r>
            <a:r>
              <a:rPr lang="en-US" sz="1200" b="1" i="0" spc="-4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técnicas</a:t>
            </a:r>
            <a:r>
              <a:rPr lang="en-US" sz="1200" b="1" i="0" spc="-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producción</a:t>
            </a:r>
            <a:r>
              <a:rPr lang="en-US" sz="1200" b="1" i="0" spc="-12" baseline="0" dirty="0"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  <a:tabLst>
                <a:tab pos="240639" algn="l"/>
                <a:tab pos="912266" algn="l"/>
                <a:tab pos="1423873" algn="l"/>
                <a:tab pos="2238755" algn="l"/>
                <a:tab pos="2436723" algn="l"/>
              </a:tabLst>
            </a:pPr>
            <a:r>
              <a:rPr lang="en-US" sz="1200" b="1" i="0" spc="0" baseline="0" dirty="0">
                <a:latin typeface="Times New Roman"/>
              </a:rPr>
              <a:t>la 	empresa 	podrá 	comunicar 	a 	la </a:t>
            </a:r>
          </a:p>
          <a:p>
            <a:pPr marL="0">
              <a:lnSpc>
                <a:spcPts val="1379"/>
              </a:lnSpc>
              <a:tabLst>
                <a:tab pos="1192530" algn="l"/>
                <a:tab pos="1573225" algn="l"/>
                <a:tab pos="1979980" algn="l"/>
              </a:tabLst>
            </a:pPr>
            <a:r>
              <a:rPr lang="en-US" sz="1200" b="1" i="0" spc="0" baseline="0" dirty="0">
                <a:latin typeface="Times New Roman"/>
              </a:rPr>
              <a:t>representación 	de 	las 	personas </a:t>
            </a:r>
          </a:p>
          <a:p>
            <a:pPr marL="0">
              <a:lnSpc>
                <a:spcPts val="1379"/>
              </a:lnSpc>
              <a:tabLst>
                <a:tab pos="999591" algn="l"/>
                <a:tab pos="1381810" algn="l"/>
                <a:tab pos="1655825" algn="l"/>
                <a:tab pos="2047036" algn="l"/>
              </a:tabLst>
            </a:pPr>
            <a:r>
              <a:rPr lang="en-US" sz="1200" b="1" i="0" spc="0" baseline="0" dirty="0">
                <a:latin typeface="Times New Roman"/>
              </a:rPr>
              <a:t>trabajadoras 	con 	la 	que 	hubiera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desarrollado</a:t>
            </a:r>
            <a:r>
              <a:rPr lang="en-US" sz="1200" b="1" i="0" spc="4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43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periodo</a:t>
            </a:r>
            <a:r>
              <a:rPr lang="en-US" sz="1200" b="1" i="0" spc="4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consultas </a:t>
            </a:r>
          </a:p>
          <a:p>
            <a:pPr marL="0">
              <a:lnSpc>
                <a:spcPts val="1380"/>
              </a:lnSpc>
              <a:tabLst>
                <a:tab pos="374446" algn="l"/>
                <a:tab pos="1154125" algn="l"/>
                <a:tab pos="1434236" algn="l"/>
                <a:tab pos="2154631" algn="l"/>
                <a:tab pos="2434742" algn="l"/>
              </a:tabLst>
            </a:pPr>
            <a:r>
              <a:rPr lang="en-US" sz="1200" b="1" i="0" spc="0" baseline="0" dirty="0">
                <a:latin typeface="Times New Roman"/>
              </a:rPr>
              <a:t>una 	propuesta 	de 	prórroga 	de 	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medida. La necesidad de esta prórroga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deberá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tratada</a:t>
            </a:r>
            <a:r>
              <a:rPr lang="en-US" sz="1200" b="1" i="0" spc="3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periodo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</a:t>
            </a:r>
            <a:r>
              <a:rPr lang="en-US" sz="1200" b="1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consultas de duración máxima de cinco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días,</a:t>
            </a:r>
            <a:r>
              <a:rPr lang="en-US" sz="1200" b="1" i="0" spc="4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4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45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decisión</a:t>
            </a:r>
            <a:r>
              <a:rPr lang="en-US" sz="1200" b="1" i="0" spc="466" baseline="0" dirty="0">
                <a:latin typeface="Times New Roman"/>
              </a:rPr>
              <a:t> 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mpresarial</a:t>
            </a:r>
            <a:r>
              <a:rPr lang="en-US" sz="1200" b="1" i="0" spc="4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será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comunicada</a:t>
            </a:r>
            <a:r>
              <a:rPr lang="en-US" sz="1200" b="1" i="0" spc="19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93" baseline="0" dirty="0">
                <a:latin typeface="Times New Roman"/>
              </a:rPr>
              <a:t> </a:t>
            </a:r>
            <a:r>
              <a:rPr lang="en-US" sz="1200" b="1" i="0" spc="-13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utoridad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laboral</a:t>
            </a:r>
            <a:r>
              <a:rPr lang="en-US" sz="1200" b="1" i="0" spc="1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un plazo de siete días, surtiendo efectos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desde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día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siguiente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finalización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51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periodo</a:t>
            </a:r>
            <a:r>
              <a:rPr lang="en-US" sz="1200" b="1" i="0" spc="5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inicial</a:t>
            </a:r>
            <a:r>
              <a:rPr lang="en-US" sz="1200" b="1" i="0" spc="51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5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5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jornada</a:t>
            </a:r>
            <a:r>
              <a:rPr lang="en-US" sz="1200" b="1" i="0" spc="4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4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suspensión</a:t>
            </a:r>
            <a:r>
              <a:rPr lang="en-US" sz="1200" b="1" i="0" spc="4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43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relación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laboral.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" name="Freeform 5004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5" name="Freeform 5005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6" name="Freeform 5006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7" name="Freeform 5007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8" name="Freeform 5008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9" name="Freeform 5009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0" name="Freeform 5010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1" name="Freeform 5011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2" name="Freeform 5012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3" name="Freeform 5013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4" name="Freeform 5014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5" name="Freeform 5015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6" name="Freeform 5016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7" name="Freeform 5017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8" name="Freeform 5018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9" name="Freeform 5019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0" name="Rectangle 502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78 </a:t>
            </a:r>
          </a:p>
        </p:txBody>
      </p:sp>
      <p:sp>
        <p:nvSpPr>
          <p:cNvPr id="5021" name="Rectangle 502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022" name="Rectangle 5022"/>
          <p:cNvSpPr/>
          <p:nvPr/>
        </p:nvSpPr>
        <p:spPr>
          <a:xfrm>
            <a:off x="1155496" y="885078"/>
            <a:ext cx="2595397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organizativas o de producción con arreglo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apartado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anterior. A estos efectos, se entenderá por </a:t>
            </a:r>
          </a:p>
          <a:p>
            <a:pPr marL="0">
              <a:lnSpc>
                <a:spcPts val="1379"/>
              </a:lnSpc>
              <a:tabLst>
                <a:tab pos="722223" algn="l"/>
                <a:tab pos="988771" algn="l"/>
                <a:tab pos="1570482" algn="l"/>
                <a:tab pos="1803501" algn="l"/>
              </a:tabLst>
            </a:pPr>
            <a:r>
              <a:rPr lang="en-US" sz="1200" b="0" i="0" spc="0" baseline="0" dirty="0">
                <a:latin typeface="Times New Roman"/>
              </a:rPr>
              <a:t>reducción 	de 	jornada 	la 	disminució</a:t>
            </a:r>
            <a:r>
              <a:rPr lang="en-US" sz="1200" b="0" i="0" spc="-12" baseline="0" dirty="0"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temporal de entre un diez y un setenta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ciento de la jornada de trabajo computada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base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jornada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diaria,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semanal,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mensual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4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anual.</a:t>
            </a:r>
            <a:r>
              <a:rPr lang="en-US" sz="1200" b="0" i="0" spc="4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4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6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reducción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jornada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podrán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realizarse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horas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extraordinarias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salvo fuerza mayor. </a:t>
            </a:r>
          </a:p>
        </p:txBody>
      </p:sp>
      <p:sp>
        <p:nvSpPr>
          <p:cNvPr id="5023" name="Rectangle 5023"/>
          <p:cNvSpPr/>
          <p:nvPr/>
        </p:nvSpPr>
        <p:spPr>
          <a:xfrm>
            <a:off x="1155496" y="28131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24" name="Rectangle 5024"/>
          <p:cNvSpPr/>
          <p:nvPr/>
        </p:nvSpPr>
        <p:spPr>
          <a:xfrm>
            <a:off x="1155496" y="2988452"/>
            <a:ext cx="2594762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3.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-16" baseline="0" dirty="0">
                <a:latin typeface="Times New Roman"/>
              </a:rPr>
              <a:t>I</a:t>
            </a:r>
            <a:r>
              <a:rPr lang="en-US" sz="1200" b="0" i="0" spc="0" baseline="0" dirty="0">
                <a:latin typeface="Times New Roman"/>
              </a:rPr>
              <a:t>gualmente,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podrá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ser</a:t>
            </a:r>
            <a:r>
              <a:rPr lang="en-US" sz="1200" b="0" i="0" spc="4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suspendido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4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causa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derivada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fuerza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mayor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arreglo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procedimiento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establecido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51.7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normas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reglamentarias de desarrollo. </a:t>
            </a:r>
          </a:p>
        </p:txBody>
      </p:sp>
      <p:sp>
        <p:nvSpPr>
          <p:cNvPr id="5025" name="Rectangle 5025"/>
          <p:cNvSpPr/>
          <p:nvPr/>
        </p:nvSpPr>
        <p:spPr>
          <a:xfrm>
            <a:off x="1155496" y="386513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26" name="Rectangle 5026"/>
          <p:cNvSpPr/>
          <p:nvPr/>
        </p:nvSpPr>
        <p:spPr>
          <a:xfrm>
            <a:off x="1155496" y="4040393"/>
            <a:ext cx="2595168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4.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suspensiones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contratos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reducciones</a:t>
            </a:r>
            <a:r>
              <a:rPr lang="en-US" sz="1200" b="0" i="0" spc="1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jornada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promoverá </a:t>
            </a:r>
          </a:p>
          <a:p>
            <a:pPr marL="0">
              <a:lnSpc>
                <a:spcPts val="1380"/>
              </a:lnSpc>
              <a:tabLst>
                <a:tab pos="239115" algn="l"/>
                <a:tab pos="976426" algn="l"/>
                <a:tab pos="1249070" algn="l"/>
                <a:tab pos="1903933" algn="l"/>
              </a:tabLst>
            </a:pPr>
            <a:r>
              <a:rPr lang="en-US" sz="1200" b="0" i="0" spc="0" baseline="0" dirty="0">
                <a:latin typeface="Times New Roman"/>
              </a:rPr>
              <a:t>el 	desarrollo 	de 	acciones 	formativas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vinculadas</a:t>
            </a:r>
            <a:r>
              <a:rPr lang="en-US" sz="1200" b="0" i="0" spc="2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profesional</a:t>
            </a:r>
            <a:r>
              <a:rPr lang="en-US" sz="1200" b="0" i="0" spc="23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los trabajadores afectados cuyo objeto sea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aumentar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polivalencia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incrementar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empleabilidad. </a:t>
            </a:r>
          </a:p>
        </p:txBody>
      </p:sp>
      <p:sp>
        <p:nvSpPr>
          <p:cNvPr id="5027" name="Rectangle 5027"/>
          <p:cNvSpPr/>
          <p:nvPr/>
        </p:nvSpPr>
        <p:spPr>
          <a:xfrm>
            <a:off x="1155496" y="526568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28" name="Rectangle 5028"/>
          <p:cNvSpPr/>
          <p:nvPr/>
        </p:nvSpPr>
        <p:spPr>
          <a:xfrm>
            <a:off x="1155496" y="544094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29" name="Rectangle 5029"/>
          <p:cNvSpPr/>
          <p:nvPr/>
        </p:nvSpPr>
        <p:spPr>
          <a:xfrm>
            <a:off x="1155496" y="561620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0" name="Rectangle 5030"/>
          <p:cNvSpPr/>
          <p:nvPr/>
        </p:nvSpPr>
        <p:spPr>
          <a:xfrm>
            <a:off x="1155496" y="57917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1" name="Rectangle 5031"/>
          <p:cNvSpPr/>
          <p:nvPr/>
        </p:nvSpPr>
        <p:spPr>
          <a:xfrm>
            <a:off x="1155496" y="59669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2" name="Rectangle 5032"/>
          <p:cNvSpPr/>
          <p:nvPr/>
        </p:nvSpPr>
        <p:spPr>
          <a:xfrm>
            <a:off x="1155496" y="61422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3" name="Rectangle 5033"/>
          <p:cNvSpPr/>
          <p:nvPr/>
        </p:nvSpPr>
        <p:spPr>
          <a:xfrm>
            <a:off x="1155496" y="63175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4" name="Rectangle 5034"/>
          <p:cNvSpPr/>
          <p:nvPr/>
        </p:nvSpPr>
        <p:spPr>
          <a:xfrm>
            <a:off x="1155496" y="64927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5" name="Rectangle 5035"/>
          <p:cNvSpPr/>
          <p:nvPr/>
        </p:nvSpPr>
        <p:spPr>
          <a:xfrm>
            <a:off x="1155496" y="66680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6" name="Rectangle 5036"/>
          <p:cNvSpPr/>
          <p:nvPr/>
        </p:nvSpPr>
        <p:spPr>
          <a:xfrm>
            <a:off x="1155496" y="68432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7" name="Rectangle 5037"/>
          <p:cNvSpPr/>
          <p:nvPr/>
        </p:nvSpPr>
        <p:spPr>
          <a:xfrm>
            <a:off x="1155496" y="70185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8" name="Rectangle 5038"/>
          <p:cNvSpPr/>
          <p:nvPr/>
        </p:nvSpPr>
        <p:spPr>
          <a:xfrm>
            <a:off x="1155496" y="71938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39" name="Rectangle 5039"/>
          <p:cNvSpPr/>
          <p:nvPr/>
        </p:nvSpPr>
        <p:spPr>
          <a:xfrm>
            <a:off x="3848989" y="885078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40" name="Rectangle 5040"/>
          <p:cNvSpPr/>
          <p:nvPr/>
        </p:nvSpPr>
        <p:spPr>
          <a:xfrm>
            <a:off x="3848989" y="1060592"/>
            <a:ext cx="259529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55955" algn="l"/>
                <a:tab pos="907694" algn="l"/>
                <a:tab pos="1285494" algn="l"/>
                <a:tab pos="1890217" algn="l"/>
              </a:tabLst>
            </a:pPr>
            <a:r>
              <a:rPr lang="en-US" sz="1200" b="1" i="0" spc="0" baseline="0" dirty="0">
                <a:latin typeface="Times New Roman"/>
              </a:rPr>
              <a:t>Salvo 	en 	los 	pla</a:t>
            </a:r>
            <a:r>
              <a:rPr lang="en-US" sz="1200" b="1" i="0" spc="-15" baseline="0" dirty="0">
                <a:latin typeface="Times New Roman"/>
              </a:rPr>
              <a:t>z</a:t>
            </a:r>
            <a:r>
              <a:rPr lang="en-US" sz="1200" b="1" i="0" spc="0" baseline="0" dirty="0">
                <a:latin typeface="Times New Roman"/>
              </a:rPr>
              <a:t>os 	señalados,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resultarán de aplicación a este</a:t>
            </a:r>
            <a:r>
              <a:rPr lang="en-US" sz="1200" b="1" i="0" spc="1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periodo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consultas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2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previsiones</a:t>
            </a:r>
            <a:r>
              <a:rPr lang="en-US" sz="1200" b="1" i="0" spc="25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recogidas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en el punto 3 de este artículo.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41" name="Rectangle 5041"/>
          <p:cNvSpPr/>
          <p:nvPr/>
        </p:nvSpPr>
        <p:spPr>
          <a:xfrm>
            <a:off x="3848989" y="176163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42" name="Rectangle 5042"/>
          <p:cNvSpPr/>
          <p:nvPr/>
        </p:nvSpPr>
        <p:spPr>
          <a:xfrm>
            <a:off x="3848989" y="193689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43" name="Rectangle 5043"/>
          <p:cNvSpPr/>
          <p:nvPr/>
        </p:nvSpPr>
        <p:spPr>
          <a:xfrm>
            <a:off x="3848989" y="21121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044" name="Rectangle 5044"/>
          <p:cNvSpPr/>
          <p:nvPr/>
        </p:nvSpPr>
        <p:spPr>
          <a:xfrm>
            <a:off x="3848989" y="2287411"/>
            <a:ext cx="2595600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5</a:t>
            </a:r>
            <a:r>
              <a:rPr lang="en-US" sz="1200" b="1" i="0" spc="0" baseline="0" dirty="0">
                <a:latin typeface="Times New Roman"/>
              </a:rPr>
              <a:t>.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56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empresas</a:t>
            </a:r>
            <a:r>
              <a:rPr lang="en-US" sz="1200" b="1" i="0" spc="56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podrán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aplicar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reducción de la jornad</a:t>
            </a:r>
            <a:r>
              <a:rPr lang="en-US" sz="1200" b="1" i="0" spc="-13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 de trabajo o 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suspensión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1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contratos</a:t>
            </a:r>
            <a:r>
              <a:rPr lang="en-US" sz="1200" b="1" i="0" spc="14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causa</a:t>
            </a:r>
            <a:r>
              <a:rPr lang="en-US" sz="1200" b="1" i="0" spc="32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derivada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fuerza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mayor </a:t>
            </a:r>
          </a:p>
          <a:p>
            <a:pPr marL="0">
              <a:lnSpc>
                <a:spcPts val="1379"/>
              </a:lnSpc>
              <a:tabLst>
                <a:tab pos="916990" algn="l"/>
                <a:tab pos="1617725" algn="l"/>
              </a:tabLst>
            </a:pPr>
            <a:r>
              <a:rPr lang="en-US" sz="1200" b="1" i="0" spc="0" baseline="0" dirty="0">
                <a:latin typeface="Times New Roman"/>
              </a:rPr>
              <a:t>temporal, 	previo 	procedimient</a:t>
            </a:r>
            <a:r>
              <a:rPr lang="en-US" sz="1200" b="1" i="0" spc="-14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tramitado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conforme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 dispuesto</a:t>
            </a:r>
            <a:r>
              <a:rPr lang="en-US" sz="1200" b="1" i="0" spc="-1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artículo</a:t>
            </a:r>
            <a:r>
              <a:rPr lang="en-US" sz="1200" b="1" i="0" spc="4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51.7</a:t>
            </a:r>
            <a:r>
              <a:rPr lang="en-US" sz="1200" b="1" i="0" spc="4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4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4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</a:t>
            </a:r>
            <a:r>
              <a:rPr lang="en-US" sz="1200" b="1" i="0" spc="49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disposici</a:t>
            </a:r>
            <a:r>
              <a:rPr lang="en-US" sz="1200" b="1" i="0" spc="-11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nes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reglamentarias de aplicación.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45" name="Rectangle 5045"/>
          <p:cNvSpPr/>
          <p:nvPr/>
        </p:nvSpPr>
        <p:spPr>
          <a:xfrm>
            <a:off x="3848989" y="36898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46" name="Rectangle 5046"/>
          <p:cNvSpPr/>
          <p:nvPr/>
        </p:nvSpPr>
        <p:spPr>
          <a:xfrm>
            <a:off x="3848989" y="3865133"/>
            <a:ext cx="2595752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18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procedimiento</a:t>
            </a:r>
            <a:r>
              <a:rPr lang="en-US" sz="1200" b="1" i="0" spc="17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1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iniciará</a:t>
            </a:r>
            <a:r>
              <a:rPr lang="en-US" sz="1200" b="1" i="0" spc="1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mediante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solicitud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dirigida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976274" algn="l"/>
                <a:tab pos="1773021" algn="l"/>
              </a:tabLst>
            </a:pPr>
            <a:r>
              <a:rPr lang="en-US" sz="1200" b="1" i="0" spc="0" baseline="0" dirty="0">
                <a:latin typeface="Times New Roman"/>
              </a:rPr>
              <a:t>autoridad 	laboral 	competente,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acompañada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2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dios</a:t>
            </a:r>
            <a:r>
              <a:rPr lang="en-US" sz="1200" b="1" i="0" spc="2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prueba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5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estime</a:t>
            </a:r>
            <a:r>
              <a:rPr lang="en-US" sz="1200" b="1" i="0" spc="5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necesarios,</a:t>
            </a:r>
            <a:r>
              <a:rPr lang="en-US" sz="1200" b="1" i="0" spc="5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5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simultánea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comunicación a la rep</a:t>
            </a:r>
            <a:r>
              <a:rPr lang="en-US" sz="1200" b="1" i="0" spc="-17" baseline="0" dirty="0">
                <a:latin typeface="Times New Roman"/>
              </a:rPr>
              <a:t>r</a:t>
            </a:r>
            <a:r>
              <a:rPr lang="en-US" sz="1200" b="1" i="0" spc="0" baseline="0" dirty="0">
                <a:latin typeface="Times New Roman"/>
              </a:rPr>
              <a:t>esentación legal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 las personas trabajadoras.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47" name="Rectangle 5047"/>
          <p:cNvSpPr/>
          <p:nvPr/>
        </p:nvSpPr>
        <p:spPr>
          <a:xfrm>
            <a:off x="3848989" y="509195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48" name="Rectangle 5048"/>
          <p:cNvSpPr/>
          <p:nvPr/>
        </p:nvSpPr>
        <p:spPr>
          <a:xfrm>
            <a:off x="3848989" y="5265689"/>
            <a:ext cx="2594000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existencia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fuerza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mayor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 </a:t>
            </a:r>
          </a:p>
          <a:p>
            <a:pPr marL="0">
              <a:lnSpc>
                <a:spcPts val="1380"/>
              </a:lnSpc>
              <a:tabLst>
                <a:tab pos="552907" algn="l"/>
                <a:tab pos="1121054" algn="l"/>
                <a:tab pos="2079193" algn="l"/>
                <a:tab pos="2437028" algn="l"/>
              </a:tabLst>
            </a:pPr>
            <a:r>
              <a:rPr lang="en-US" sz="1200" b="1" i="0" spc="0" baseline="0" dirty="0">
                <a:latin typeface="Times New Roman"/>
              </a:rPr>
              <a:t>como 	causa 	moti</a:t>
            </a:r>
            <a:r>
              <a:rPr lang="en-US" sz="1200" b="1" i="0" spc="-14" baseline="0" dirty="0">
                <a:latin typeface="Times New Roman"/>
              </a:rPr>
              <a:t>v</a:t>
            </a:r>
            <a:r>
              <a:rPr lang="en-US" sz="1200" b="1" i="0" spc="0" baseline="0" dirty="0">
                <a:latin typeface="Times New Roman"/>
              </a:rPr>
              <a:t>adora 	de 	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suspensión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jornada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4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contratos</a:t>
            </a:r>
            <a:r>
              <a:rPr lang="en-US" sz="1200" b="1" i="0" spc="4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trabajo</a:t>
            </a:r>
            <a:r>
              <a:rPr lang="en-US" sz="1200" b="1" i="0" spc="46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deberá</a:t>
            </a:r>
            <a:r>
              <a:rPr lang="en-US" sz="1200" b="1" i="0" spc="4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constatada</a:t>
            </a:r>
            <a:r>
              <a:rPr lang="en-US" sz="1200" b="1" i="0" spc="4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4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40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autoridad</a:t>
            </a:r>
            <a:r>
              <a:rPr lang="en-US" sz="1200" b="1" i="0" spc="4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laboral, </a:t>
            </a:r>
          </a:p>
          <a:p>
            <a:pPr marL="0">
              <a:lnSpc>
                <a:spcPts val="1380"/>
              </a:lnSpc>
              <a:tabLst>
                <a:tab pos="825398" algn="l"/>
                <a:tab pos="1192377" algn="l"/>
                <a:tab pos="1524457" algn="l"/>
                <a:tab pos="1765096" algn="l"/>
                <a:tab pos="2403195" algn="l"/>
              </a:tabLst>
            </a:pPr>
            <a:r>
              <a:rPr lang="en-US" sz="1200" b="1" i="0" spc="0" baseline="0" dirty="0">
                <a:latin typeface="Times New Roman"/>
              </a:rPr>
              <a:t>cualquiera 	que 	sea 	el 	número 	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personas trabajadoras afectadas.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49" name="Rectangle 5049"/>
          <p:cNvSpPr/>
          <p:nvPr/>
        </p:nvSpPr>
        <p:spPr>
          <a:xfrm>
            <a:off x="3848989" y="64927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50" name="Rectangle 5050"/>
          <p:cNvSpPr/>
          <p:nvPr/>
        </p:nvSpPr>
        <p:spPr>
          <a:xfrm>
            <a:off x="3848989" y="6668023"/>
            <a:ext cx="2594000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La autoridad laboral solicitará informe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preceptivo de la Inspección de Trabajo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Seguridad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Social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-13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ntes</a:t>
            </a:r>
            <a:r>
              <a:rPr lang="en-US" sz="1200" b="1" i="0" spc="55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5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dictar </a:t>
            </a:r>
          </a:p>
          <a:p>
            <a:pPr marL="0">
              <a:lnSpc>
                <a:spcPts val="1379"/>
              </a:lnSpc>
              <a:tabLst>
                <a:tab pos="907846" algn="l"/>
                <a:tab pos="1387602" algn="l"/>
                <a:tab pos="2104948" algn="l"/>
              </a:tabLst>
            </a:pPr>
            <a:r>
              <a:rPr lang="en-US" sz="1200" b="1" i="0" spc="0" baseline="0" dirty="0">
                <a:latin typeface="Times New Roman"/>
              </a:rPr>
              <a:t>resolución. 	Este 	informe 	deberá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pronunciarse</a:t>
            </a:r>
            <a:r>
              <a:rPr lang="en-US" sz="1200" b="1" i="0" spc="1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sobre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0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concurrencia</a:t>
            </a:r>
            <a:r>
              <a:rPr lang="en-US" sz="1200" b="1" i="0" spc="12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la fuerza mayor.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51" name="Rectangle 5051"/>
          <p:cNvSpPr/>
          <p:nvPr/>
        </p:nvSpPr>
        <p:spPr>
          <a:xfrm>
            <a:off x="3848989" y="77195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52" name="Rectangle 5052"/>
          <p:cNvSpPr/>
          <p:nvPr/>
        </p:nvSpPr>
        <p:spPr>
          <a:xfrm>
            <a:off x="3848989" y="7894843"/>
            <a:ext cx="2594762" cy="17801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resolución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autoridad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laboral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  <a:tabLst>
                <a:tab pos="647395" algn="l"/>
                <a:tab pos="1265834" algn="l"/>
                <a:tab pos="1590141" algn="l"/>
                <a:tab pos="2487472" algn="l"/>
              </a:tabLst>
            </a:pPr>
            <a:r>
              <a:rPr lang="en-US" sz="1200" b="1" i="0" spc="0" baseline="0" dirty="0">
                <a:latin typeface="Times New Roman"/>
              </a:rPr>
              <a:t>dictará, 	previas 	las 	actuaciones 	e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informes indispens</a:t>
            </a:r>
            <a:r>
              <a:rPr lang="en-US" sz="1200" b="1" i="0" spc="-11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bl</a:t>
            </a:r>
            <a:r>
              <a:rPr lang="en-US" sz="1200" b="1" i="0" spc="-15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s, en el plazo 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cinco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días</a:t>
            </a:r>
            <a:r>
              <a:rPr lang="en-US" sz="1200" b="1" i="0" spc="-3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na</a:t>
            </a:r>
            <a:r>
              <a:rPr lang="en-US" sz="1200" b="1" i="0" spc="-16" baseline="0" dirty="0">
                <a:latin typeface="Times New Roman"/>
              </a:rPr>
              <a:t>t</a:t>
            </a:r>
            <a:r>
              <a:rPr lang="en-US" sz="1200" b="1" i="0" spc="0" baseline="0" dirty="0">
                <a:latin typeface="Times New Roman"/>
              </a:rPr>
              <a:t>urales</a:t>
            </a:r>
            <a:r>
              <a:rPr lang="en-US" sz="1200" b="1" i="0" spc="-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desde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solicitud,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-12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deberá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limitarse,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caso,</a:t>
            </a:r>
            <a:r>
              <a:rPr lang="en-US" sz="1200" b="1" i="0" spc="-4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constatar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existencia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fuerza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mayor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alegada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por la empresa, correspondiendo a esta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decisión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sobre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13" baseline="0" dirty="0">
                <a:latin typeface="Times New Roman"/>
              </a:rPr>
              <a:t> </a:t>
            </a:r>
            <a:r>
              <a:rPr lang="en-US" sz="1200" b="1" i="0" spc="-17" baseline="0" dirty="0">
                <a:latin typeface="Times New Roman"/>
              </a:rPr>
              <a:t>r</a:t>
            </a:r>
            <a:r>
              <a:rPr lang="en-US" sz="1200" b="1" i="0" spc="0" baseline="0" dirty="0">
                <a:latin typeface="Times New Roman"/>
              </a:rPr>
              <a:t>educción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jornadas de trabajo o suspensión de los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contratos</a:t>
            </a:r>
            <a:r>
              <a:rPr lang="en-US" sz="1200" b="1" i="0" spc="53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5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trabajo.</a:t>
            </a:r>
            <a:r>
              <a:rPr lang="en-US" sz="1200" b="1" i="0" spc="5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5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resolución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Freeform 5053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4" name="Freeform 5054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5" name="Freeform 5055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6" name="Freeform 5056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7" name="Freeform 5057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8" name="Freeform 5058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9" name="Freeform 5059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0" name="Freeform 5060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1" name="Freeform 5061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2" name="Freeform 5062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3" name="Freeform 5063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4" name="Freeform 5064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5" name="Freeform 5065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6" name="Freeform 5066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7" name="Freeform 5067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8" name="Freeform 5068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9" name="Rectangle 5069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79 </a:t>
            </a:r>
          </a:p>
        </p:txBody>
      </p:sp>
      <p:sp>
        <p:nvSpPr>
          <p:cNvPr id="5070" name="Rectangle 5070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071" name="Rectangle 5071"/>
          <p:cNvSpPr/>
          <p:nvPr/>
        </p:nvSpPr>
        <p:spPr>
          <a:xfrm>
            <a:off x="3848989" y="885078"/>
            <a:ext cx="2595448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surtirá efectos desde la fecha del hecho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causante de la fuerza mayor, y hasta la </a:t>
            </a:r>
          </a:p>
          <a:p>
            <a:pPr marL="0">
              <a:lnSpc>
                <a:spcPts val="1379"/>
              </a:lnSpc>
              <a:tabLst>
                <a:tab pos="514807" algn="l"/>
                <a:tab pos="1513636" algn="l"/>
                <a:tab pos="1834895" algn="l"/>
                <a:tab pos="2122779" algn="l"/>
              </a:tabLst>
            </a:pPr>
            <a:r>
              <a:rPr lang="en-US" sz="1200" b="1" i="0" spc="0" baseline="0" dirty="0">
                <a:latin typeface="Times New Roman"/>
              </a:rPr>
              <a:t>fecha 	determinada 	en 	la 	propia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resolución.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72" name="Rectangle 5072"/>
          <p:cNvSpPr/>
          <p:nvPr/>
        </p:nvSpPr>
        <p:spPr>
          <a:xfrm>
            <a:off x="3848989" y="15863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73" name="Rectangle 5073"/>
          <p:cNvSpPr/>
          <p:nvPr/>
        </p:nvSpPr>
        <p:spPr>
          <a:xfrm>
            <a:off x="3848989" y="1761632"/>
            <a:ext cx="2594152" cy="7282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Si no se emite resolución expresa en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plazo</a:t>
            </a:r>
            <a:r>
              <a:rPr lang="en-US" sz="1200" b="1" i="0" spc="-5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indicado,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entenderá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autorizado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expediente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regulación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</a:t>
            </a:r>
            <a:r>
              <a:rPr lang="en-US" sz="1200" b="1" i="0" spc="-3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empleo</a:t>
            </a:r>
            <a:r>
              <a:rPr lang="en-US" sz="1200" b="1" i="0" spc="-12" baseline="0" dirty="0">
                <a:latin typeface="Times New Roman"/>
              </a:rPr>
              <a:t>.</a:t>
            </a:r>
            <a:r>
              <a:rPr lang="en-US" sz="1200" b="0" i="0" spc="-12" baseline="0" dirty="0">
                <a:latin typeface="Times New Roman"/>
              </a:rPr>
              <a:t> </a:t>
            </a:r>
          </a:p>
        </p:txBody>
      </p:sp>
      <p:sp>
        <p:nvSpPr>
          <p:cNvPr id="5074" name="Rectangle 5074"/>
          <p:cNvSpPr/>
          <p:nvPr/>
        </p:nvSpPr>
        <p:spPr>
          <a:xfrm>
            <a:off x="3848989" y="24626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75" name="Rectangle 5075"/>
          <p:cNvSpPr/>
          <p:nvPr/>
        </p:nvSpPr>
        <p:spPr>
          <a:xfrm>
            <a:off x="3848989" y="2637932"/>
            <a:ext cx="2594686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supuesto</a:t>
            </a:r>
            <a:r>
              <a:rPr lang="en-US" sz="1200" b="1" i="0" spc="16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mantenga</a:t>
            </a:r>
            <a:r>
              <a:rPr lang="en-US" sz="1200" b="1" i="0" spc="16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fuerza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mayor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622" baseline="0" dirty="0">
                <a:latin typeface="Times New Roman"/>
              </a:rPr>
              <a:t> </a:t>
            </a:r>
            <a:r>
              <a:rPr lang="en-US" sz="1200" b="1" i="0" spc="-16" baseline="0" dirty="0">
                <a:latin typeface="Times New Roman"/>
              </a:rPr>
              <a:t>f</a:t>
            </a:r>
            <a:r>
              <a:rPr lang="en-US" sz="1200" b="1" i="0" spc="0" baseline="0" dirty="0">
                <a:latin typeface="Times New Roman"/>
              </a:rPr>
              <a:t>inalización</a:t>
            </a:r>
            <a:r>
              <a:rPr lang="en-US" sz="1200" b="1" i="0" spc="5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período</a:t>
            </a:r>
            <a:r>
              <a:rPr lang="en-US" sz="1200" b="1" i="0" spc="2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determinado</a:t>
            </a:r>
            <a:r>
              <a:rPr lang="en-US" sz="1200" b="1" i="0" spc="2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2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6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resolución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14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expediente,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deberá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solicitar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nueva autorización.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76" name="Rectangle 5076"/>
          <p:cNvSpPr/>
          <p:nvPr/>
        </p:nvSpPr>
        <p:spPr>
          <a:xfrm>
            <a:off x="3848989" y="35146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77" name="Rectangle 5077"/>
          <p:cNvSpPr/>
          <p:nvPr/>
        </p:nvSpPr>
        <p:spPr>
          <a:xfrm>
            <a:off x="3848989" y="3689872"/>
            <a:ext cx="2594000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6.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fuerza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mayor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</a:t>
            </a:r>
            <a:r>
              <a:rPr lang="en-US" sz="1200" b="1" i="0" spc="39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podrá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estar determinad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 por impedimentos </a:t>
            </a:r>
            <a:r>
              <a:rPr lang="en-US" sz="1200" b="1" i="0" spc="-13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  <a:tabLst>
                <a:tab pos="1081430" algn="l"/>
                <a:tab pos="1533753" algn="l"/>
                <a:tab pos="1954225" algn="l"/>
              </a:tabLst>
            </a:pPr>
            <a:r>
              <a:rPr lang="en-US" sz="1200" b="1" i="0" spc="0" baseline="0" dirty="0">
                <a:latin typeface="Times New Roman"/>
              </a:rPr>
              <a:t>limitaciones 	en 	la 	actividad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normalizada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</a:t>
            </a:r>
            <a:r>
              <a:rPr lang="en-US" sz="1200" b="1" i="0" spc="31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sean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consecuencia</a:t>
            </a:r>
            <a:r>
              <a:rPr lang="en-US" sz="1200" b="1" i="0" spc="3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decisiones</a:t>
            </a:r>
            <a:r>
              <a:rPr lang="en-US" sz="1200" b="1" i="0" spc="32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adoptadas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8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autoridad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pública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competente, </a:t>
            </a:r>
          </a:p>
          <a:p>
            <a:pPr marL="0">
              <a:lnSpc>
                <a:spcPts val="1379"/>
              </a:lnSpc>
              <a:tabLst>
                <a:tab pos="724814" algn="l"/>
                <a:tab pos="1397965" algn="l"/>
                <a:tab pos="2222144" algn="l"/>
                <a:tab pos="2438400" algn="l"/>
              </a:tabLst>
            </a:pPr>
            <a:r>
              <a:rPr lang="en-US" sz="1200" b="1" i="0" spc="0" baseline="0" dirty="0">
                <a:latin typeface="Times New Roman"/>
              </a:rPr>
              <a:t>incluida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 	aquellas 	o</a:t>
            </a:r>
            <a:r>
              <a:rPr lang="en-US" sz="1200" b="1" i="0" spc="-17" baseline="0" dirty="0">
                <a:latin typeface="Times New Roman"/>
              </a:rPr>
              <a:t>r</a:t>
            </a:r>
            <a:r>
              <a:rPr lang="en-US" sz="1200" b="1" i="0" spc="0" baseline="0" dirty="0">
                <a:latin typeface="Times New Roman"/>
              </a:rPr>
              <a:t>ientadas 	a 	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protección de la salud pública.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78" name="Rectangle 5078"/>
          <p:cNvSpPr/>
          <p:nvPr/>
        </p:nvSpPr>
        <p:spPr>
          <a:xfrm>
            <a:off x="3848989" y="509195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79" name="Rectangle 5079"/>
          <p:cNvSpPr/>
          <p:nvPr/>
        </p:nvSpPr>
        <p:spPr>
          <a:xfrm>
            <a:off x="3848989" y="5265689"/>
            <a:ext cx="2594000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Será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aplicación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procedimiento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previsto para los expedientes por causa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fuerza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mayor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</a:t>
            </a:r>
            <a:r>
              <a:rPr lang="en-US" sz="1200" b="1" i="0" spc="39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refiere</a:t>
            </a:r>
            <a:r>
              <a:rPr lang="en-US" sz="1200" b="1" i="0" spc="40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39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apartado</a:t>
            </a:r>
            <a:r>
              <a:rPr lang="en-US" sz="1200" b="1" i="0" spc="39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anterior,</a:t>
            </a:r>
            <a:r>
              <a:rPr lang="en-US" sz="1200" b="1" i="0" spc="40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</a:t>
            </a:r>
            <a:r>
              <a:rPr lang="en-US" sz="1200" b="1" i="0" spc="39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siguientes particularid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des: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0" name="Rectangle 5080"/>
          <p:cNvSpPr/>
          <p:nvPr/>
        </p:nvSpPr>
        <p:spPr>
          <a:xfrm>
            <a:off x="3848989" y="61422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1" name="Rectangle 5081"/>
          <p:cNvSpPr/>
          <p:nvPr/>
        </p:nvSpPr>
        <p:spPr>
          <a:xfrm>
            <a:off x="3848989" y="6317503"/>
            <a:ext cx="2593238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a) La solicitud d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 informe por parte 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la autoridad laboral a la Inspección 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Trabajo</a:t>
            </a:r>
            <a:r>
              <a:rPr lang="en-US" sz="1200" b="1" i="0" spc="41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4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Seguridad</a:t>
            </a:r>
            <a:r>
              <a:rPr lang="en-US" sz="1200" b="1" i="0" spc="4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Social</a:t>
            </a:r>
            <a:r>
              <a:rPr lang="en-US" sz="1200" b="1" i="0" spc="4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no</a:t>
            </a:r>
            <a:r>
              <a:rPr lang="en-US" sz="1200" b="1" i="0" spc="4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será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preceptiva.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2" name="Rectangle 5082"/>
          <p:cNvSpPr/>
          <p:nvPr/>
        </p:nvSpPr>
        <p:spPr>
          <a:xfrm>
            <a:off x="3848989" y="70185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3" name="Rectangle 5083"/>
          <p:cNvSpPr/>
          <p:nvPr/>
        </p:nvSpPr>
        <p:spPr>
          <a:xfrm>
            <a:off x="3848989" y="7193803"/>
            <a:ext cx="2594305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b)</a:t>
            </a:r>
            <a:r>
              <a:rPr lang="en-US" sz="1200" b="1" i="0" spc="13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</a:t>
            </a:r>
            <a:r>
              <a:rPr lang="en-US" sz="1200" b="1" i="0" spc="14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deberá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justificar,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documentación</a:t>
            </a:r>
            <a:r>
              <a:rPr lang="en-US" sz="1200" b="1" i="0" spc="31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remitida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junto</a:t>
            </a:r>
            <a:r>
              <a:rPr lang="en-US" sz="1200" b="1" i="0" spc="30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solicitud,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2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existencia</a:t>
            </a:r>
            <a:r>
              <a:rPr lang="en-US" sz="1200" b="1" i="0" spc="12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1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concretas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limitaciones</a:t>
            </a:r>
            <a:r>
              <a:rPr lang="en-US" sz="1200" b="1" i="0" spc="384" baseline="0" dirty="0">
                <a:latin typeface="Times New Roman"/>
              </a:rPr>
              <a:t> </a:t>
            </a:r>
            <a:r>
              <a:rPr lang="en-US" sz="1200" b="1" i="0" spc="-13" baseline="0" dirty="0">
                <a:latin typeface="Times New Roman"/>
              </a:rPr>
              <a:t>o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38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impedimento</a:t>
            </a:r>
            <a:r>
              <a:rPr lang="en-US" sz="1200" b="1" i="0" spc="379" baseline="0" dirty="0">
                <a:latin typeface="Times New Roman"/>
              </a:rPr>
              <a:t> </a:t>
            </a:r>
            <a:r>
              <a:rPr lang="en-US" sz="1200" b="1" i="0" spc="-13" baseline="0" dirty="0">
                <a:latin typeface="Times New Roman"/>
              </a:rPr>
              <a:t>a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  <a:tabLst>
                <a:tab pos="724966" algn="l"/>
                <a:tab pos="1194053" algn="l"/>
                <a:tab pos="2162708" algn="l"/>
                <a:tab pos="2438247" algn="l"/>
              </a:tabLst>
            </a:pPr>
            <a:r>
              <a:rPr lang="en-US" sz="1200" b="1" i="0" spc="0" baseline="0" dirty="0">
                <a:latin typeface="Times New Roman"/>
              </a:rPr>
              <a:t>actividad 	com</a:t>
            </a:r>
            <a:r>
              <a:rPr lang="en-US" sz="1200" b="1" i="0" spc="-13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 	consecuencia 	de 	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decisión gubernativa.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4" name="Rectangle 5084"/>
          <p:cNvSpPr/>
          <p:nvPr/>
        </p:nvSpPr>
        <p:spPr>
          <a:xfrm>
            <a:off x="3848989" y="82457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5" name="Rectangle 5085"/>
          <p:cNvSpPr/>
          <p:nvPr/>
        </p:nvSpPr>
        <p:spPr>
          <a:xfrm>
            <a:off x="3848989" y="8421004"/>
            <a:ext cx="2595448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c)</a:t>
            </a:r>
            <a:r>
              <a:rPr lang="en-US" sz="1200" b="1" i="0" spc="25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autoridad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labo</a:t>
            </a:r>
            <a:r>
              <a:rPr lang="en-US" sz="1200" b="1" i="0" spc="-17" baseline="0" dirty="0">
                <a:latin typeface="Times New Roman"/>
              </a:rPr>
              <a:t>r</a:t>
            </a:r>
            <a:r>
              <a:rPr lang="en-US" sz="1200" b="1" i="0" spc="0" baseline="0" dirty="0">
                <a:latin typeface="Times New Roman"/>
              </a:rPr>
              <a:t>al</a:t>
            </a:r>
            <a:r>
              <a:rPr lang="en-US" sz="1200" b="1" i="0" spc="26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autorizará</a:t>
            </a:r>
            <a:r>
              <a:rPr lang="en-US" sz="1200" b="1" i="0" spc="2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expediente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si</a:t>
            </a:r>
            <a:r>
              <a:rPr lang="en-US" sz="1200" b="1" i="0" spc="2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entienden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justificadas </a:t>
            </a:r>
          </a:p>
          <a:p>
            <a:pPr marL="0">
              <a:lnSpc>
                <a:spcPts val="1380"/>
              </a:lnSpc>
              <a:tabLst>
                <a:tab pos="400659" algn="l"/>
                <a:tab pos="1402841" algn="l"/>
                <a:tab pos="1699869" algn="l"/>
              </a:tabLst>
            </a:pPr>
            <a:r>
              <a:rPr lang="en-US" sz="1200" b="1" i="0" spc="0" baseline="0" dirty="0">
                <a:latin typeface="Times New Roman"/>
              </a:rPr>
              <a:t>las 	limitaciones 	</a:t>
            </a:r>
            <a:r>
              <a:rPr lang="en-US" sz="1200" b="1" i="0" spc="-13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 	impedimento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referidos.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6" name="Rectangle 5086"/>
          <p:cNvSpPr/>
          <p:nvPr/>
        </p:nvSpPr>
        <p:spPr>
          <a:xfrm>
            <a:off x="3848989" y="912204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087" name="Rectangle 5087"/>
          <p:cNvSpPr/>
          <p:nvPr/>
        </p:nvSpPr>
        <p:spPr>
          <a:xfrm>
            <a:off x="3848989" y="9297253"/>
            <a:ext cx="2593390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7.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Serán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normas</a:t>
            </a:r>
            <a:r>
              <a:rPr lang="en-US" sz="1200" b="1" i="0" spc="14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comunes</a:t>
            </a:r>
            <a:r>
              <a:rPr lang="en-US" sz="1200" b="1" i="0" spc="14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aplicables</a:t>
            </a:r>
            <a:r>
              <a:rPr lang="en-US" sz="1200" b="1" i="0" spc="14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los expedientes de regulación temporal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Freeform 567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Rectangle 617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 </a:t>
            </a:r>
          </a:p>
        </p:txBody>
      </p:sp>
      <p:sp>
        <p:nvSpPr>
          <p:cNvPr id="618" name="Rectangle 61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619" name="Rectangle 619"/>
          <p:cNvSpPr/>
          <p:nvPr/>
        </p:nvSpPr>
        <p:spPr>
          <a:xfrm>
            <a:off x="1080820" y="871361"/>
            <a:ext cx="5438140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todas estas medidas, de llegar a buen puerto en su aplicación práctica, y no hay duda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que encontrarán muchas piedras y obstáculos en su camino, deberían servir, lo dice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toda claridad el legislador con una manifestación que suscribo plenamente, no solo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proceder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cambio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normas,</a:t>
            </a:r>
            <a:r>
              <a:rPr lang="en-US" sz="1200" b="0" i="0" spc="-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sino</a:t>
            </a:r>
            <a:r>
              <a:rPr lang="en-US" sz="1200" b="0" i="0" spc="-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también</a:t>
            </a:r>
            <a:r>
              <a:rPr lang="en-US" sz="1200" b="0" i="0" spc="-7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prácticas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propia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cultura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las relaciones laborales”, tendente a corregir los elevados niveles de temporalidad,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escasa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apuesta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salariales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tejido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basado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pymes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micropymes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</a:t>
            </a:r>
            <a:r>
              <a:rPr lang="en-US" sz="1200" b="0" i="0" spc="1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“asegurar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eficiencia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productividad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mismas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través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mejoras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tecnológicas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asociadas al tamaño de las empresas”.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20" name="Rectangle 620"/>
          <p:cNvSpPr/>
          <p:nvPr/>
        </p:nvSpPr>
        <p:spPr>
          <a:xfrm>
            <a:off x="1080820" y="244895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21" name="Rectangle 621"/>
          <p:cNvSpPr/>
          <p:nvPr/>
        </p:nvSpPr>
        <p:spPr>
          <a:xfrm>
            <a:off x="1080820" y="2624216"/>
            <a:ext cx="5438597" cy="2130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Estabilidad,  mejora de la productividad, avance tecnológico, incremento de los salarios,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 piezas de un mismo puzle que necesitan encajar y que se pretende con la reforma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 como obviame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 del texto articulado, quedándome la duda en alguna ocasión,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la dejo aquí meramente apuntada, a la espera de un desarrollo más extenso en entradas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posteriores,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redacción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ajusta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totalmente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proceder a su explicación; aunque, de lo que no tengo duda alguna es de que la reforma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corregir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desfavorable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especialmente jóvenes, y que no sirve precisamente para lograr su inserción estable en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 laboral, además de provocar, y no solo por lo que se refiera a las y los jóvenes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sino a todas las personas trabajadoras afectadas por una elevada temporalidad, un coste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económico importante para el erario público por el pago de prestaciones por desempleo. </a:t>
            </a:r>
          </a:p>
        </p:txBody>
      </p:sp>
      <p:sp>
        <p:nvSpPr>
          <p:cNvPr id="622" name="Rectangle 622"/>
          <p:cNvSpPr/>
          <p:nvPr/>
        </p:nvSpPr>
        <p:spPr>
          <a:xfrm>
            <a:off x="1080820" y="472771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23" name="Rectangle 623"/>
          <p:cNvSpPr/>
          <p:nvPr/>
        </p:nvSpPr>
        <p:spPr>
          <a:xfrm>
            <a:off x="1080820" y="4902977"/>
            <a:ext cx="5437301" cy="2305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decirlo con las prop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 palabras del legislador, la reforma laboral trata de corregir,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entre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otros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factores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distorsión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nuestro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mercado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nivel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rotación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muy elevado, con muchas personas, especialmente jóvenes, que están en un fluj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ineficiente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5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trabajadoras,</a:t>
            </a:r>
            <a:r>
              <a:rPr lang="en-US" sz="1200" b="0" i="0" spc="5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5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empresas,</a:t>
            </a:r>
            <a:r>
              <a:rPr lang="en-US" sz="1200" b="0" i="0" spc="5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tienen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5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pagar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indemnizaciones</a:t>
            </a:r>
            <a:r>
              <a:rPr lang="en-US" sz="1200" b="0" i="0" spc="4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contrato;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4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4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financia</a:t>
            </a:r>
            <a:r>
              <a:rPr lang="en-US" sz="1200" b="0" i="0" spc="4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prestaciones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desempleo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este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proceso</a:t>
            </a:r>
            <a:r>
              <a:rPr lang="en-US" sz="1200" b="0" i="0" spc="1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rotación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continua”,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contribuyendo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apostando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estabilidad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 premisas previas, a que las empresas “compi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 sobre la base de factores como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productividad,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eficiencia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capacitación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así como de la calidad de sus bienes y servicios y su grado de innovación”, conociendo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legislador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enunciado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Europea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su propuesta de Directiva sobre unos salarios mínimos adecuados en la UE. </a:t>
            </a:r>
          </a:p>
        </p:txBody>
      </p:sp>
      <p:sp>
        <p:nvSpPr>
          <p:cNvPr id="624" name="Rectangle 624"/>
          <p:cNvSpPr/>
          <p:nvPr/>
        </p:nvSpPr>
        <p:spPr>
          <a:xfrm>
            <a:off x="1080820" y="71816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25" name="Rectangle 625"/>
          <p:cNvSpPr/>
          <p:nvPr/>
        </p:nvSpPr>
        <p:spPr>
          <a:xfrm>
            <a:off x="1080820" y="7356871"/>
            <a:ext cx="5436996" cy="2305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5. Una vez efectuadas las consideraciones generales sobre los objetivos de la reforma,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 motivos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desgranando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concretando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adelante se recogen en el texto articulado (por cierto, de 54 página de letra de BOE, 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requiere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poco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lectura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asimilación),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bastándome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destacar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persigue (el cambio del primer párrafo del art. 15 no es meramente formal ni mucho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 a mi parecer) conseguir que el contrato indefinido sea 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 general y 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tenga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origen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exclusivamente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casual”,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algo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formalmente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 pero que en la realidad, constatada tanto por las autoridades administrativas 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judiciales,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respectivos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competenciales,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infringe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numerosas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ocasiones,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unido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  al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fortalecimiento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figura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(unificada)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fijo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discontinuo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pieza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 </a:t>
            </a:r>
          </a:p>
          <a:p>
            <a:pPr marL="0">
              <a:lnSpc>
                <a:spcPts val="1379"/>
              </a:lnSpc>
              <a:tabLst>
                <a:tab pos="696010" algn="l"/>
                <a:tab pos="1096670" algn="l"/>
                <a:tab pos="1919325" algn="l"/>
                <a:tab pos="2665628" algn="l"/>
                <a:tab pos="2913888" algn="l"/>
                <a:tab pos="3509467" algn="l"/>
                <a:tab pos="3791254" algn="l"/>
                <a:tab pos="4479797" algn="l"/>
                <a:tab pos="5319217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utilizarse 	para 	actividades 	realizadas 	al 	amparo 	de 	contratas 	mercantiles 	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administrativas;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ultraactividad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permite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equilibrio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Freeform 5088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9" name="Freeform 5089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0" name="Freeform 5090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1" name="Freeform 5091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2" name="Freeform 5092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3" name="Freeform 5093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4" name="Freeform 5094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5" name="Freeform 5095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6" name="Freeform 5096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7" name="Freeform 5097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8" name="Freeform 5098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9" name="Freeform 5099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0" name="Freeform 5100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1" name="Freeform 5101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2" name="Freeform 5102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3" name="Freeform 5103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4" name="Rectangle 510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80 </a:t>
            </a:r>
          </a:p>
        </p:txBody>
      </p:sp>
      <p:sp>
        <p:nvSpPr>
          <p:cNvPr id="5105" name="Rectangle 510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106" name="Rectangle 5106"/>
          <p:cNvSpPr/>
          <p:nvPr/>
        </p:nvSpPr>
        <p:spPr>
          <a:xfrm>
            <a:off x="3848989" y="885078"/>
            <a:ext cx="2594305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8587" algn="l"/>
                <a:tab pos="869441" algn="l"/>
                <a:tab pos="1224229" algn="l"/>
                <a:tab pos="1772564" algn="l"/>
              </a:tabLst>
            </a:pPr>
            <a:r>
              <a:rPr lang="en-US" sz="1200" b="1" i="0" spc="0" baseline="0" dirty="0">
                <a:latin typeface="Times New Roman"/>
              </a:rPr>
              <a:t>de 	empleo 	por 	cau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as 	económicas,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técnicas,</a:t>
            </a:r>
            <a:r>
              <a:rPr lang="en-US" sz="1200" b="1" i="0" spc="-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organizativas</a:t>
            </a:r>
            <a:r>
              <a:rPr lang="en-US" sz="1200" b="1" i="0" spc="-3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producción</a:t>
            </a:r>
            <a:r>
              <a:rPr lang="en-US" sz="1200" b="1" i="0" spc="-12" baseline="0" dirty="0"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y a los que estén basados en una causa </a:t>
            </a:r>
          </a:p>
          <a:p>
            <a:pPr marL="0">
              <a:lnSpc>
                <a:spcPts val="1379"/>
              </a:lnSpc>
              <a:tabLst>
                <a:tab pos="341071" algn="l"/>
                <a:tab pos="944270" algn="l"/>
                <a:tab pos="1558137" algn="l"/>
                <a:tab pos="2377592" algn="l"/>
              </a:tabLst>
            </a:pPr>
            <a:r>
              <a:rPr lang="en-US" sz="1200" b="1" i="0" spc="0" baseline="0" dirty="0">
                <a:latin typeface="Times New Roman"/>
              </a:rPr>
              <a:t>de 	fuerza 	mayor 	temporal, 	las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siguientes: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07" name="Rectangle 5107"/>
          <p:cNvSpPr/>
          <p:nvPr/>
        </p:nvSpPr>
        <p:spPr>
          <a:xfrm>
            <a:off x="3848989" y="176163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08" name="Rectangle 5108"/>
          <p:cNvSpPr/>
          <p:nvPr/>
        </p:nvSpPr>
        <p:spPr>
          <a:xfrm>
            <a:off x="3848989" y="1936892"/>
            <a:ext cx="2593848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a)</a:t>
            </a:r>
            <a:r>
              <a:rPr lang="en-US" sz="1200" b="1" i="0" spc="-7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7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jornada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podrá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</a:t>
            </a:r>
            <a:r>
              <a:rPr lang="en-US" sz="1200" b="1" i="0" spc="-7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entre un diez y un setenta por ciento y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computarse sobre la b</a:t>
            </a:r>
            <a:r>
              <a:rPr lang="en-US" sz="1200" b="1" i="0" spc="-13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se de la jornada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diaria, semanal, men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ual o anual.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09" name="Rectangle 5109"/>
          <p:cNvSpPr/>
          <p:nvPr/>
        </p:nvSpPr>
        <p:spPr>
          <a:xfrm>
            <a:off x="3848989" y="263793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0" name="Rectangle 5110"/>
          <p:cNvSpPr/>
          <p:nvPr/>
        </p:nvSpPr>
        <p:spPr>
          <a:xfrm>
            <a:off x="3848989" y="2813192"/>
            <a:ext cx="259468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En la medida en que ello sea viable, se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priorizará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1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adopción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medidas</a:t>
            </a:r>
            <a:r>
              <a:rPr lang="en-US" sz="1200" b="1" i="0" spc="21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jornada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frente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2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suspensión de contratos.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1" name="Rectangle 5111"/>
          <p:cNvSpPr/>
          <p:nvPr/>
        </p:nvSpPr>
        <p:spPr>
          <a:xfrm>
            <a:off x="3848989" y="351461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2" name="Rectangle 5112"/>
          <p:cNvSpPr/>
          <p:nvPr/>
        </p:nvSpPr>
        <p:spPr>
          <a:xfrm>
            <a:off x="3848989" y="3689872"/>
            <a:ext cx="2595295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b)</a:t>
            </a:r>
            <a:r>
              <a:rPr lang="en-US" sz="1200" b="1" i="0" spc="-4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</a:t>
            </a:r>
            <a:r>
              <a:rPr lang="en-US" sz="1200" b="1" i="0" spc="-3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junto</a:t>
            </a:r>
            <a:r>
              <a:rPr lang="en-US" sz="1200" b="1" i="0" spc="-4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</a:t>
            </a:r>
            <a:r>
              <a:rPr lang="en-US" sz="1200" b="1" i="0" spc="-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notificación, </a:t>
            </a:r>
          </a:p>
          <a:p>
            <a:pPr marL="0">
              <a:lnSpc>
                <a:spcPts val="1380"/>
              </a:lnSpc>
              <a:tabLst>
                <a:tab pos="1105661" algn="l"/>
                <a:tab pos="1388973" algn="l"/>
                <a:tab pos="2183892" algn="l"/>
              </a:tabLst>
            </a:pPr>
            <a:r>
              <a:rPr lang="en-US" sz="1200" b="1" i="0" spc="0" baseline="0" dirty="0">
                <a:latin typeface="Times New Roman"/>
              </a:rPr>
              <a:t>comunicación 	o 	s</a:t>
            </a:r>
            <a:r>
              <a:rPr lang="en-US" sz="1200" b="1" i="0" spc="-11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licitud, 	según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proceda,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autoridad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laboral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sobre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  <a:tabLst>
                <a:tab pos="647090" algn="l"/>
                <a:tab pos="921105" algn="l"/>
                <a:tab pos="1524152" algn="l"/>
                <a:tab pos="1764792" algn="l"/>
                <a:tab pos="2402890" algn="l"/>
              </a:tabLst>
            </a:pPr>
            <a:r>
              <a:rPr lang="en-US" sz="1200" b="1" i="0" spc="0" baseline="0" dirty="0">
                <a:latin typeface="Times New Roman"/>
              </a:rPr>
              <a:t>decisión 	de 	reducir 	la 	jornada 	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trabajo</a:t>
            </a:r>
            <a:r>
              <a:rPr lang="en-US" sz="1200" b="1" i="0" spc="31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suspender</a:t>
            </a:r>
            <a:r>
              <a:rPr lang="en-US" sz="1200" b="1" i="0" spc="3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3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contratos</a:t>
            </a:r>
            <a:r>
              <a:rPr lang="en-US" sz="1200" b="1" i="0" spc="32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trabajo, a que se refieren los apartados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3, 4, 5 y 6, c</a:t>
            </a:r>
            <a:r>
              <a:rPr lang="en-US" sz="1200" b="1" i="0" spc="-12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municará, a través de los </a:t>
            </a:r>
          </a:p>
          <a:p>
            <a:pPr marL="0">
              <a:lnSpc>
                <a:spcPts val="1380"/>
              </a:lnSpc>
              <a:tabLst>
                <a:tab pos="1480718" algn="l"/>
              </a:tabLst>
            </a:pPr>
            <a:r>
              <a:rPr lang="en-US" sz="1200" b="1" i="0" spc="0" baseline="0" dirty="0">
                <a:latin typeface="Times New Roman"/>
              </a:rPr>
              <a:t>procedimientos 	preferentemente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automatizados que se establezcan: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3" name="Rectangle 5113"/>
          <p:cNvSpPr/>
          <p:nvPr/>
        </p:nvSpPr>
        <p:spPr>
          <a:xfrm>
            <a:off x="3848989" y="526568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4" name="Rectangle 5114"/>
          <p:cNvSpPr/>
          <p:nvPr/>
        </p:nvSpPr>
        <p:spPr>
          <a:xfrm>
            <a:off x="3848989" y="5440949"/>
            <a:ext cx="2593390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1º.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18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período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dentro</a:t>
            </a:r>
            <a:r>
              <a:rPr lang="en-US" sz="1200" b="1" i="0" spc="1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1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cual</a:t>
            </a:r>
            <a:r>
              <a:rPr lang="en-US" sz="1200" b="1" i="0" spc="1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v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1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  <a:tabLst>
                <a:tab pos="496519" algn="l"/>
                <a:tab pos="699058" algn="l"/>
                <a:tab pos="1128522" algn="l"/>
                <a:tab pos="1372209" algn="l"/>
                <a:tab pos="2157983" algn="l"/>
                <a:tab pos="2435047" algn="l"/>
              </a:tabLst>
            </a:pPr>
            <a:r>
              <a:rPr lang="en-US" sz="1200" b="1" i="0" spc="0" baseline="0" dirty="0">
                <a:latin typeface="Times New Roman"/>
              </a:rPr>
              <a:t>llevar 	a 	cabo 	la 	aplicación 	de 	la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suspensión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12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contrato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3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reducción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 jornada.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5" name="Rectangle 5115"/>
          <p:cNvSpPr/>
          <p:nvPr/>
        </p:nvSpPr>
        <p:spPr>
          <a:xfrm>
            <a:off x="3848989" y="614224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6" name="Rectangle 5116"/>
          <p:cNvSpPr/>
          <p:nvPr/>
        </p:nvSpPr>
        <p:spPr>
          <a:xfrm>
            <a:off x="3848989" y="6317503"/>
            <a:ext cx="2594152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2º.</a:t>
            </a:r>
            <a:r>
              <a:rPr lang="en-US" sz="1200" b="1" i="0" spc="3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identificación</a:t>
            </a:r>
            <a:r>
              <a:rPr lang="en-US" sz="1200" b="1" i="0" spc="3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37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3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trabajadoras incluidas en el expediente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 regulación temporal de empleo.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7" name="Rectangle 5117"/>
          <p:cNvSpPr/>
          <p:nvPr/>
        </p:nvSpPr>
        <p:spPr>
          <a:xfrm>
            <a:off x="3848989" y="684328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8" name="Rectangle 5118"/>
          <p:cNvSpPr/>
          <p:nvPr/>
        </p:nvSpPr>
        <p:spPr>
          <a:xfrm>
            <a:off x="3848989" y="7018543"/>
            <a:ext cx="2594152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3º. El t</a:t>
            </a:r>
            <a:r>
              <a:rPr lang="en-US" sz="1200" b="1" i="0" spc="-14" baseline="0" dirty="0">
                <a:latin typeface="Times New Roman"/>
              </a:rPr>
              <a:t>i</a:t>
            </a:r>
            <a:r>
              <a:rPr lang="en-US" sz="1200" b="1" i="0" spc="0" baseline="0" dirty="0">
                <a:latin typeface="Times New Roman"/>
              </a:rPr>
              <a:t>po de medida a aplicar respecto </a:t>
            </a:r>
          </a:p>
          <a:p>
            <a:pPr marL="0">
              <a:lnSpc>
                <a:spcPts val="1379"/>
              </a:lnSpc>
              <a:tabLst>
                <a:tab pos="341071" algn="l"/>
                <a:tab pos="834542" algn="l"/>
                <a:tab pos="1269949" algn="l"/>
                <a:tab pos="1611020" algn="l"/>
                <a:tab pos="1978151" algn="l"/>
              </a:tabLst>
            </a:pPr>
            <a:r>
              <a:rPr lang="en-US" sz="1200" b="1" i="0" spc="0" baseline="0" dirty="0">
                <a:latin typeface="Times New Roman"/>
              </a:rPr>
              <a:t>de 	cada 	una 	de 	las 	personas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1" i="0" spc="-6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porcentaje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máximo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</a:t>
            </a:r>
            <a:r>
              <a:rPr lang="en-US" sz="1200" b="1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reducción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jornada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5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56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número </a:t>
            </a:r>
          </a:p>
          <a:p>
            <a:pPr marL="0">
              <a:lnSpc>
                <a:spcPts val="1380"/>
              </a:lnSpc>
              <a:tabLst>
                <a:tab pos="647242" algn="l"/>
                <a:tab pos="922020" algn="l"/>
                <a:tab pos="1305763" algn="l"/>
                <a:tab pos="1578254" algn="l"/>
                <a:tab pos="2403500" algn="l"/>
              </a:tabLst>
            </a:pPr>
            <a:r>
              <a:rPr lang="en-US" sz="1200" b="1" i="0" spc="0" baseline="0" dirty="0">
                <a:latin typeface="Times New Roman"/>
              </a:rPr>
              <a:t>máximo 	de 	días 	d</a:t>
            </a:r>
            <a:r>
              <a:rPr lang="en-US" sz="1200" b="1" i="0" spc="-17" baseline="0" dirty="0">
                <a:latin typeface="Times New Roman"/>
              </a:rPr>
              <a:t>e</a:t>
            </a:r>
            <a:r>
              <a:rPr lang="en-US" sz="1200" b="1" i="0" spc="0" baseline="0" dirty="0">
                <a:latin typeface="Times New Roman"/>
              </a:rPr>
              <a:t> 	suspensión 	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contrato a aplicar.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19" name="Rectangle 5119"/>
          <p:cNvSpPr/>
          <p:nvPr/>
        </p:nvSpPr>
        <p:spPr>
          <a:xfrm>
            <a:off x="3848989" y="80701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20" name="Rectangle 5120"/>
          <p:cNvSpPr/>
          <p:nvPr/>
        </p:nvSpPr>
        <p:spPr>
          <a:xfrm>
            <a:off x="3848989" y="8245744"/>
            <a:ext cx="2594152" cy="142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c) Durante el periodo de aplicación del </a:t>
            </a:r>
          </a:p>
          <a:p>
            <a:pPr marL="0">
              <a:lnSpc>
                <a:spcPts val="1380"/>
              </a:lnSpc>
              <a:tabLst>
                <a:tab pos="987094" algn="l"/>
                <a:tab pos="1361846" algn="l"/>
                <a:tab pos="2166213" algn="l"/>
              </a:tabLst>
            </a:pPr>
            <a:r>
              <a:rPr lang="en-US" sz="1200" b="1" i="0" spc="0" baseline="0" dirty="0">
                <a:latin typeface="Times New Roman"/>
              </a:rPr>
              <a:t>expediente, 	la 	empresa 	podrá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desafectar</a:t>
            </a:r>
            <a:r>
              <a:rPr lang="en-US" sz="1200" b="1" i="0" spc="5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5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afectar</a:t>
            </a:r>
            <a:r>
              <a:rPr lang="en-US" sz="1200" b="1" i="0" spc="5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5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5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  <a:tabLst>
                <a:tab pos="1029919" algn="l"/>
                <a:tab pos="1366418" algn="l"/>
                <a:tab pos="2042617" algn="l"/>
                <a:tab pos="2379116" algn="l"/>
              </a:tabLst>
            </a:pPr>
            <a:r>
              <a:rPr lang="en-US" sz="1200" b="1" i="0" spc="0" baseline="0" dirty="0">
                <a:latin typeface="Times New Roman"/>
              </a:rPr>
              <a:t>trabajadoras 	en 	función 	de 	las </a:t>
            </a:r>
          </a:p>
          <a:p>
            <a:pPr marL="0">
              <a:lnSpc>
                <a:spcPts val="1380"/>
              </a:lnSpc>
              <a:tabLst>
                <a:tab pos="949147" algn="l"/>
                <a:tab pos="1273454" algn="l"/>
                <a:tab pos="1625193" algn="l"/>
              </a:tabLst>
            </a:pPr>
            <a:r>
              <a:rPr lang="en-US" sz="1200" b="1" i="0" spc="0" baseline="0" dirty="0">
                <a:latin typeface="Times New Roman"/>
              </a:rPr>
              <a:t>alteraciones 	de 	las 	circunstancias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señaladas</a:t>
            </a:r>
            <a:r>
              <a:rPr lang="en-US" sz="1200" b="1" i="0" spc="28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com</a:t>
            </a:r>
            <a:r>
              <a:rPr lang="en-US" sz="1200" b="1" i="0" spc="-13" baseline="0" dirty="0">
                <a:latin typeface="Times New Roman"/>
              </a:rPr>
              <a:t>o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caus</a:t>
            </a:r>
            <a:r>
              <a:rPr lang="en-US" sz="1200" b="1" i="0" spc="-11" baseline="0" dirty="0">
                <a:latin typeface="Times New Roman"/>
              </a:rPr>
              <a:t>a</a:t>
            </a:r>
            <a:r>
              <a:rPr lang="en-US" sz="1200" b="1" i="0" spc="2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justificativa</a:t>
            </a:r>
            <a:r>
              <a:rPr lang="en-US" sz="1200" b="1" i="0" spc="28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las medidas, previa información de ello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representación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legal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-5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5121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2" name="Freeform 5122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3" name="Freeform 5123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4" name="Freeform 5124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5" name="Freeform 5125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6" name="Freeform 5126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7" name="Freeform 5127"/>
          <p:cNvSpPr/>
          <p:nvPr/>
        </p:nvSpPr>
        <p:spPr>
          <a:xfrm>
            <a:off x="1080820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8" name="Freeform 5128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Freeform 5129"/>
          <p:cNvSpPr/>
          <p:nvPr/>
        </p:nvSpPr>
        <p:spPr>
          <a:xfrm>
            <a:off x="1080820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0" name="Freeform 5130"/>
          <p:cNvSpPr/>
          <p:nvPr/>
        </p:nvSpPr>
        <p:spPr>
          <a:xfrm>
            <a:off x="1093012" y="967709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1" name="Freeform 5131"/>
          <p:cNvSpPr/>
          <p:nvPr/>
        </p:nvSpPr>
        <p:spPr>
          <a:xfrm>
            <a:off x="3775583" y="911301"/>
            <a:ext cx="12192" cy="8765794"/>
          </a:xfrm>
          <a:custGeom>
            <a:avLst/>
            <a:gdLst/>
            <a:ahLst/>
            <a:cxnLst/>
            <a:rect l="0" t="0" r="0" b="0"/>
            <a:pathLst>
              <a:path w="12192" h="8765794">
                <a:moveTo>
                  <a:pt x="0" y="8765794"/>
                </a:moveTo>
                <a:lnTo>
                  <a:pt x="12192" y="8765794"/>
                </a:lnTo>
                <a:lnTo>
                  <a:pt x="12192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2" name="Freeform 5132"/>
          <p:cNvSpPr/>
          <p:nvPr/>
        </p:nvSpPr>
        <p:spPr>
          <a:xfrm>
            <a:off x="3775583" y="967709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3" name="Freeform 5133"/>
          <p:cNvSpPr/>
          <p:nvPr/>
        </p:nvSpPr>
        <p:spPr>
          <a:xfrm>
            <a:off x="3787775" y="967709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4" name="Freeform 5134"/>
          <p:cNvSpPr/>
          <p:nvPr/>
        </p:nvSpPr>
        <p:spPr>
          <a:xfrm>
            <a:off x="6469126" y="911301"/>
            <a:ext cx="12191" cy="8765794"/>
          </a:xfrm>
          <a:custGeom>
            <a:avLst/>
            <a:gdLst/>
            <a:ahLst/>
            <a:cxnLst/>
            <a:rect l="0" t="0" r="0" b="0"/>
            <a:pathLst>
              <a:path w="12191" h="8765794">
                <a:moveTo>
                  <a:pt x="0" y="8765794"/>
                </a:moveTo>
                <a:lnTo>
                  <a:pt x="12191" y="8765794"/>
                </a:lnTo>
                <a:lnTo>
                  <a:pt x="12191" y="0"/>
                </a:lnTo>
                <a:lnTo>
                  <a:pt x="0" y="0"/>
                </a:lnTo>
                <a:lnTo>
                  <a:pt x="0" y="87657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5" name="Freeform 5135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6" name="Freeform 5136"/>
          <p:cNvSpPr/>
          <p:nvPr/>
        </p:nvSpPr>
        <p:spPr>
          <a:xfrm>
            <a:off x="6469126" y="967709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7" name="Rectangle 5137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81 </a:t>
            </a:r>
          </a:p>
        </p:txBody>
      </p:sp>
      <p:sp>
        <p:nvSpPr>
          <p:cNvPr id="5138" name="Rectangle 513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139" name="Rectangle 5139"/>
          <p:cNvSpPr/>
          <p:nvPr/>
        </p:nvSpPr>
        <p:spPr>
          <a:xfrm>
            <a:off x="3848989" y="885078"/>
            <a:ext cx="2595600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1" i="0" spc="17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1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previa</a:t>
            </a:r>
            <a:r>
              <a:rPr lang="en-US" sz="1200" b="1" i="0" spc="1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comunicación</a:t>
            </a:r>
            <a:r>
              <a:rPr lang="en-US" sz="1200" b="1" i="0" spc="1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2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entidad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gestora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22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prestaciones </a:t>
            </a:r>
          </a:p>
          <a:p>
            <a:pPr marL="0">
              <a:lnSpc>
                <a:spcPts val="1379"/>
              </a:lnSpc>
              <a:tabLst>
                <a:tab pos="632155" algn="l"/>
                <a:tab pos="849934" algn="l"/>
                <a:tab pos="1609801" algn="l"/>
                <a:tab pos="1827580" algn="l"/>
                <a:tab pos="2147468" algn="l"/>
              </a:tabLst>
            </a:pPr>
            <a:r>
              <a:rPr lang="en-US" sz="1200" b="1" i="0" spc="0" baseline="0" dirty="0">
                <a:latin typeface="Times New Roman"/>
              </a:rPr>
              <a:t>sociales 	y 	conforme 	a 	los 	plazos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establecidos</a:t>
            </a:r>
            <a:r>
              <a:rPr lang="en-US" sz="1200" b="1" i="0" spc="38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reglamentariamente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38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Tesorería</a:t>
            </a:r>
            <a:r>
              <a:rPr lang="en-US" sz="1200" b="1" i="0" spc="6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General</a:t>
            </a:r>
            <a:r>
              <a:rPr lang="en-US" sz="1200" b="1" i="0" spc="6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6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Seguridad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Social,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través</a:t>
            </a:r>
            <a:r>
              <a:rPr lang="en-US" sz="1200" b="1" i="0" spc="21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2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procedimientos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automatizados</a:t>
            </a:r>
            <a:r>
              <a:rPr lang="en-US" sz="1200" b="1" i="0" spc="25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establezcan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dichas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entidades.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40" name="Rectangle 5140"/>
          <p:cNvSpPr/>
          <p:nvPr/>
        </p:nvSpPr>
        <p:spPr>
          <a:xfrm>
            <a:off x="3848989" y="22874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41" name="Rectangle 5141"/>
          <p:cNvSpPr/>
          <p:nvPr/>
        </p:nvSpPr>
        <p:spPr>
          <a:xfrm>
            <a:off x="3848989" y="2462672"/>
            <a:ext cx="2594609" cy="3180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d) Dentro del periodo de aplicación del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expediente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no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podrán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realizarse</a:t>
            </a:r>
            <a:r>
              <a:rPr lang="en-US" sz="1200" b="1" i="0" spc="1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horas </a:t>
            </a:r>
          </a:p>
          <a:p>
            <a:pPr marL="0">
              <a:lnSpc>
                <a:spcPts val="1379"/>
              </a:lnSpc>
              <a:tabLst>
                <a:tab pos="1189786" algn="l"/>
                <a:tab pos="2105101" algn="l"/>
              </a:tabLst>
            </a:pPr>
            <a:r>
              <a:rPr lang="en-US" sz="1200" b="1" i="0" spc="0" baseline="0" dirty="0">
                <a:latin typeface="Times New Roman"/>
              </a:rPr>
              <a:t>extraordinarias, 	establecerse 	nuevas </a:t>
            </a:r>
          </a:p>
          <a:p>
            <a:pPr marL="0">
              <a:lnSpc>
                <a:spcPts val="1379"/>
              </a:lnSpc>
              <a:tabLst>
                <a:tab pos="1300886" algn="l"/>
                <a:tab pos="1640281" algn="l"/>
                <a:tab pos="2427732" algn="l"/>
              </a:tabLst>
            </a:pPr>
            <a:r>
              <a:rPr lang="en-US" sz="1200" b="1" i="0" spc="0" baseline="0" dirty="0">
                <a:latin typeface="Times New Roman"/>
              </a:rPr>
              <a:t>externalizaciones 	de 	actividad 	ni </a:t>
            </a:r>
          </a:p>
          <a:p>
            <a:pPr marL="0">
              <a:lnSpc>
                <a:spcPts val="1379"/>
              </a:lnSpc>
              <a:tabLst>
                <a:tab pos="954938" algn="l"/>
                <a:tab pos="1607667" algn="l"/>
              </a:tabLst>
            </a:pPr>
            <a:r>
              <a:rPr lang="en-US" sz="1200" b="1" i="0" spc="0" baseline="0" dirty="0">
                <a:latin typeface="Times New Roman"/>
              </a:rPr>
              <a:t>concertarse 	nuevas 	contrataciones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laborales.</a:t>
            </a:r>
            <a:r>
              <a:rPr lang="en-US" sz="1200" b="1" i="0" spc="-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Esta</a:t>
            </a:r>
            <a:r>
              <a:rPr lang="en-US" sz="1200" b="1" i="0" spc="-5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prohibición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no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resultará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de aplicación en el supuesto en que 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personas</a:t>
            </a:r>
            <a:r>
              <a:rPr lang="en-US" sz="1200" b="1" i="0" spc="3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suspen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ión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contractual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  <a:tabLst>
                <a:tab pos="773582" algn="l"/>
                <a:tab pos="1056741" algn="l"/>
                <a:tab pos="1703984" algn="l"/>
                <a:tab pos="2072335" algn="l"/>
              </a:tabLst>
            </a:pPr>
            <a:r>
              <a:rPr lang="en-US" sz="1200" b="1" i="0" spc="0" baseline="0" dirty="0">
                <a:latin typeface="Times New Roman"/>
              </a:rPr>
              <a:t>reducción 	de 	jornada 	que 	presten </a:t>
            </a:r>
          </a:p>
          <a:p>
            <a:pPr marL="0">
              <a:lnSpc>
                <a:spcPts val="1380"/>
              </a:lnSpc>
              <a:tabLst>
                <a:tab pos="694791" algn="l"/>
                <a:tab pos="984046" algn="l"/>
                <a:tab pos="1230782" algn="l"/>
                <a:tab pos="1783384" algn="l"/>
                <a:tab pos="2072639" algn="l"/>
              </a:tabLst>
            </a:pPr>
            <a:r>
              <a:rPr lang="en-US" sz="1200" b="1" i="0" spc="0" baseline="0" dirty="0">
                <a:latin typeface="Times New Roman"/>
              </a:rPr>
              <a:t>servicios 	en 	el 	centro 	de 	trabajo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afectado</a:t>
            </a:r>
            <a:r>
              <a:rPr lang="en-US" sz="1200" b="1" i="0" spc="3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2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nuevas</a:t>
            </a:r>
            <a:r>
              <a:rPr lang="en-US" sz="1200" b="1" i="0" spc="3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contrataciones</a:t>
            </a:r>
            <a:r>
              <a:rPr lang="en-US" sz="1200" b="1" i="0" spc="3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  <a:tabLst>
                <a:tab pos="1292199" algn="l"/>
                <a:tab pos="1630222" algn="l"/>
                <a:tab pos="2327452" algn="l"/>
              </a:tabLst>
            </a:pPr>
            <a:r>
              <a:rPr lang="en-US" sz="1200" b="1" i="0" spc="0" baseline="0" dirty="0">
                <a:latin typeface="Times New Roman"/>
              </a:rPr>
              <a:t>externalizaciones 	no 	puedan</a:t>
            </a:r>
            <a:r>
              <a:rPr lang="en-US" sz="1200" b="1" i="0" spc="-13" baseline="0" dirty="0">
                <a:latin typeface="Times New Roman"/>
              </a:rPr>
              <a:t>,</a:t>
            </a:r>
            <a:r>
              <a:rPr lang="en-US" sz="1200" b="1" i="0" spc="0" baseline="0" dirty="0">
                <a:latin typeface="Times New Roman"/>
              </a:rPr>
              <a:t> 	por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formación,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capacitación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</a:t>
            </a:r>
            <a:r>
              <a:rPr lang="en-US" sz="1200" b="1" i="0" spc="-6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otras</a:t>
            </a:r>
            <a:r>
              <a:rPr lang="en-US" sz="1200" b="1" i="0" spc="-5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razones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objetivas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justificadas,</a:t>
            </a:r>
            <a:r>
              <a:rPr lang="en-US" sz="1200" b="1" i="0" spc="10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desarrollar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funciones</a:t>
            </a:r>
            <a:r>
              <a:rPr lang="en-US" sz="1200" b="1" i="0" spc="57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encomendadas</a:t>
            </a:r>
            <a:r>
              <a:rPr lang="en-US" sz="1200" b="1" i="0" spc="57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5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aquellas</a:t>
            </a:r>
            <a:r>
              <a:rPr lang="en-US" sz="1200" b="1" i="0" spc="-11" baseline="0" dirty="0"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previa</a:t>
            </a:r>
            <a:r>
              <a:rPr lang="en-US" sz="1200" b="1" i="0" spc="60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información</a:t>
            </a:r>
            <a:r>
              <a:rPr lang="en-US" sz="1200" b="1" i="0" spc="5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al</a:t>
            </a:r>
            <a:r>
              <a:rPr lang="en-US" sz="1200" b="1" i="0" spc="59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respecto</a:t>
            </a:r>
            <a:r>
              <a:rPr lang="en-US" sz="1200" b="1" i="0" spc="59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67"/>
              </a:lnSpc>
            </a:pPr>
            <a:r>
              <a:rPr lang="en-US" sz="1200" b="1" i="0" spc="0" baseline="0" dirty="0">
                <a:latin typeface="Times New Roman"/>
              </a:rPr>
              <a:t>parte de la empresa a la representación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legal de las personas trabajadoras.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42" name="Rectangle 5142"/>
          <p:cNvSpPr/>
          <p:nvPr/>
        </p:nvSpPr>
        <p:spPr>
          <a:xfrm>
            <a:off x="3848989" y="561620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43" name="Rectangle 5143"/>
          <p:cNvSpPr/>
          <p:nvPr/>
        </p:nvSpPr>
        <p:spPr>
          <a:xfrm>
            <a:off x="3848989" y="5791723"/>
            <a:ext cx="2594762" cy="23055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77647" algn="l"/>
                <a:tab pos="1126083" algn="l"/>
                <a:tab pos="1502054" algn="l"/>
                <a:tab pos="2377744" algn="l"/>
              </a:tabLst>
            </a:pPr>
            <a:r>
              <a:rPr lang="en-US" sz="1200" b="1" i="0" spc="0" baseline="0" dirty="0">
                <a:latin typeface="Times New Roman"/>
              </a:rPr>
              <a:t>Las 	empresas 	que 	desarrollen 	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acciones formativas a las que se refiere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3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dispo</a:t>
            </a:r>
            <a:r>
              <a:rPr lang="en-US" sz="1200" b="1" i="0" spc="-11" baseline="0" dirty="0">
                <a:latin typeface="Times New Roman"/>
              </a:rPr>
              <a:t>s</a:t>
            </a:r>
            <a:r>
              <a:rPr lang="en-US" sz="1200" b="1" i="0" spc="0" baseline="0" dirty="0">
                <a:latin typeface="Times New Roman"/>
              </a:rPr>
              <a:t>ición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adicion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l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XX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favor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-4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</a:t>
            </a:r>
            <a:r>
              <a:rPr lang="en-US" sz="1200" b="1" i="0" spc="-4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afectadas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expediente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6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regulación</a:t>
            </a:r>
            <a:r>
              <a:rPr lang="en-US" sz="1200" b="1" i="0" spc="6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</a:t>
            </a:r>
            <a:r>
              <a:rPr lang="en-US" sz="1200" b="1" i="0" spc="6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6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empleo,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tendrán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derecho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3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incremento</a:t>
            </a:r>
            <a:r>
              <a:rPr lang="en-US" sz="1200" b="1" i="0" spc="30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crédito</a:t>
            </a:r>
            <a:r>
              <a:rPr lang="en-US" sz="1200" b="1" i="0" spc="-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para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financiación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acciones </a:t>
            </a:r>
          </a:p>
          <a:p>
            <a:pPr marL="0">
              <a:lnSpc>
                <a:spcPts val="1380"/>
              </a:lnSpc>
              <a:tabLst>
                <a:tab pos="331927" algn="l"/>
                <a:tab pos="621334" algn="l"/>
                <a:tab pos="1258061" algn="l"/>
                <a:tab pos="1589989" algn="l"/>
                <a:tab pos="1888540" algn="l"/>
              </a:tabLst>
            </a:pPr>
            <a:r>
              <a:rPr lang="en-US" sz="1200" b="1" i="0" spc="0" baseline="0" dirty="0">
                <a:latin typeface="Times New Roman"/>
              </a:rPr>
              <a:t>en 	el 	ámbito 	de 	la 	formación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programada,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11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1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términos</a:t>
            </a:r>
            <a:r>
              <a:rPr lang="en-US" sz="1200" b="1" i="0" spc="12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previstos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-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artículo</a:t>
            </a:r>
            <a:r>
              <a:rPr lang="en-US" sz="1200" b="1" i="0" spc="-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9.7</a:t>
            </a:r>
            <a:r>
              <a:rPr lang="en-US" sz="1200" b="1" i="0" spc="-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Ley</a:t>
            </a:r>
            <a:r>
              <a:rPr lang="en-US" sz="1200" b="1" i="0" spc="-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30/2015,</a:t>
            </a:r>
            <a:r>
              <a:rPr lang="en-US" sz="1200" b="1" i="0" spc="-2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2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9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septiembre,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regula</a:t>
            </a:r>
            <a:r>
              <a:rPr lang="en-US" sz="1200" b="1" i="0" spc="15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Sistema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Fo</a:t>
            </a:r>
            <a:r>
              <a:rPr lang="en-US" sz="1200" b="1" i="0" spc="-19" baseline="0" dirty="0">
                <a:latin typeface="Times New Roman"/>
              </a:rPr>
              <a:t>r</a:t>
            </a:r>
            <a:r>
              <a:rPr lang="en-US" sz="1200" b="1" i="0" spc="0" baseline="0" dirty="0">
                <a:latin typeface="Times New Roman"/>
              </a:rPr>
              <a:t>mación</a:t>
            </a:r>
            <a:r>
              <a:rPr lang="en-US" sz="1200" b="1" i="0" spc="-2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Profesional para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el empleo en el ámbito </a:t>
            </a:r>
            <a:r>
              <a:rPr lang="en-US" sz="1200" b="1" i="0" spc="-11" baseline="0" dirty="0">
                <a:latin typeface="Times New Roman"/>
              </a:rPr>
              <a:t>l</a:t>
            </a:r>
            <a:r>
              <a:rPr lang="en-US" sz="1200" b="1" i="0" spc="0" baseline="0" dirty="0">
                <a:latin typeface="Times New Roman"/>
              </a:rPr>
              <a:t>aboral.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44" name="Rectangle 5144"/>
          <p:cNvSpPr/>
          <p:nvPr/>
        </p:nvSpPr>
        <p:spPr>
          <a:xfrm>
            <a:off x="3848989" y="807010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145" name="Rectangle 5145"/>
          <p:cNvSpPr/>
          <p:nvPr/>
        </p:nvSpPr>
        <p:spPr>
          <a:xfrm>
            <a:off x="3848989" y="8245744"/>
            <a:ext cx="2595448" cy="142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6547" algn="l"/>
                <a:tab pos="653338" algn="l"/>
                <a:tab pos="1445361" algn="l"/>
                <a:tab pos="1746808" algn="l"/>
                <a:tab pos="2403348" algn="l"/>
              </a:tabLst>
            </a:pPr>
            <a:r>
              <a:rPr lang="en-US" sz="1200" b="1" i="0" spc="0" baseline="0" dirty="0">
                <a:latin typeface="Times New Roman"/>
              </a:rPr>
              <a:t>e) 	Los 	beneficios 	en 	materia 	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cotización vinculados a los expedientes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regulación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temporal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empleo,</a:t>
            </a:r>
            <a:r>
              <a:rPr lang="en-US" sz="1200" b="1" i="0" spc="20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carácter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voluntario</a:t>
            </a:r>
            <a:r>
              <a:rPr lang="en-US" sz="1200" b="1" i="0" spc="3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</a:t>
            </a:r>
            <a:r>
              <a:rPr lang="en-US" sz="1200" b="1" i="0" spc="-13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ra</a:t>
            </a:r>
            <a:r>
              <a:rPr lang="en-US" sz="1200" b="1" i="0" spc="3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3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empresa,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estarán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condicionados</a:t>
            </a:r>
            <a:r>
              <a:rPr lang="en-US" sz="1200" b="1" i="0" spc="-11" baseline="0" dirty="0">
                <a:latin typeface="Times New Roman"/>
              </a:rPr>
              <a:t>,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asimismo,</a:t>
            </a:r>
            <a:r>
              <a:rPr lang="en-US" sz="1200" b="1" i="0" spc="610" baseline="0" dirty="0">
                <a:latin typeface="Times New Roman"/>
              </a:rPr>
              <a:t> 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mantenimiento</a:t>
            </a:r>
            <a:r>
              <a:rPr lang="en-US" sz="1200" b="1" i="0" spc="5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5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50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empleo</a:t>
            </a:r>
            <a:r>
              <a:rPr lang="en-US" sz="1200" b="1" i="0" spc="5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51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personas trabajadoras afectadas con el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contenido</a:t>
            </a:r>
            <a:r>
              <a:rPr lang="en-US" sz="1200" b="1" i="0" spc="2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2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requisito</a:t>
            </a:r>
            <a:r>
              <a:rPr lang="en-US" sz="1200" b="1" i="0" spc="-15" baseline="0" dirty="0">
                <a:latin typeface="Times New Roman"/>
              </a:rPr>
              <a:t>s</a:t>
            </a:r>
            <a:r>
              <a:rPr lang="en-US" sz="1200" b="1" i="0" spc="27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previstos</a:t>
            </a:r>
            <a:r>
              <a:rPr lang="en-US" sz="1200" b="1" i="0" spc="27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en</a:t>
            </a:r>
            <a:r>
              <a:rPr lang="en-US" sz="1200" b="1" i="0" spc="29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Freeform 5146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7" name="Freeform 5147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8" name="Freeform 5148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9" name="Freeform 5149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0" name="Freeform 5150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1" name="Freeform 5151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2" name="Freeform 5152"/>
          <p:cNvSpPr/>
          <p:nvPr/>
        </p:nvSpPr>
        <p:spPr>
          <a:xfrm>
            <a:off x="1080820" y="911351"/>
            <a:ext cx="12192" cy="1754378"/>
          </a:xfrm>
          <a:custGeom>
            <a:avLst/>
            <a:gdLst/>
            <a:ahLst/>
            <a:cxnLst/>
            <a:rect l="0" t="0" r="0" b="0"/>
            <a:pathLst>
              <a:path w="12192" h="1754378">
                <a:moveTo>
                  <a:pt x="0" y="1754378"/>
                </a:moveTo>
                <a:lnTo>
                  <a:pt x="12192" y="1754378"/>
                </a:lnTo>
                <a:lnTo>
                  <a:pt x="12192" y="0"/>
                </a:lnTo>
                <a:lnTo>
                  <a:pt x="0" y="0"/>
                </a:lnTo>
                <a:lnTo>
                  <a:pt x="0" y="17543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3" name="Freeform 5153"/>
          <p:cNvSpPr/>
          <p:nvPr/>
        </p:nvSpPr>
        <p:spPr>
          <a:xfrm>
            <a:off x="1080820" y="266573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4" name="Freeform 5154"/>
          <p:cNvSpPr/>
          <p:nvPr/>
        </p:nvSpPr>
        <p:spPr>
          <a:xfrm>
            <a:off x="1080820" y="266573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5" name="Freeform 5155"/>
          <p:cNvSpPr/>
          <p:nvPr/>
        </p:nvSpPr>
        <p:spPr>
          <a:xfrm>
            <a:off x="1093012" y="266573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6" name="Freeform 5156"/>
          <p:cNvSpPr/>
          <p:nvPr/>
        </p:nvSpPr>
        <p:spPr>
          <a:xfrm>
            <a:off x="3775583" y="911351"/>
            <a:ext cx="12192" cy="1754378"/>
          </a:xfrm>
          <a:custGeom>
            <a:avLst/>
            <a:gdLst/>
            <a:ahLst/>
            <a:cxnLst/>
            <a:rect l="0" t="0" r="0" b="0"/>
            <a:pathLst>
              <a:path w="12192" h="1754378">
                <a:moveTo>
                  <a:pt x="0" y="1754378"/>
                </a:moveTo>
                <a:lnTo>
                  <a:pt x="12192" y="1754378"/>
                </a:lnTo>
                <a:lnTo>
                  <a:pt x="12192" y="0"/>
                </a:lnTo>
                <a:lnTo>
                  <a:pt x="0" y="0"/>
                </a:lnTo>
                <a:lnTo>
                  <a:pt x="0" y="17543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7" name="Freeform 5157"/>
          <p:cNvSpPr/>
          <p:nvPr/>
        </p:nvSpPr>
        <p:spPr>
          <a:xfrm>
            <a:off x="3775583" y="266573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8" name="Freeform 5158"/>
          <p:cNvSpPr/>
          <p:nvPr/>
        </p:nvSpPr>
        <p:spPr>
          <a:xfrm>
            <a:off x="3787775" y="2665730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9" name="Freeform 5159"/>
          <p:cNvSpPr/>
          <p:nvPr/>
        </p:nvSpPr>
        <p:spPr>
          <a:xfrm>
            <a:off x="6469126" y="911351"/>
            <a:ext cx="12191" cy="1754378"/>
          </a:xfrm>
          <a:custGeom>
            <a:avLst/>
            <a:gdLst/>
            <a:ahLst/>
            <a:cxnLst/>
            <a:rect l="0" t="0" r="0" b="0"/>
            <a:pathLst>
              <a:path w="12191" h="1754378">
                <a:moveTo>
                  <a:pt x="0" y="1754378"/>
                </a:moveTo>
                <a:lnTo>
                  <a:pt x="12191" y="1754378"/>
                </a:lnTo>
                <a:lnTo>
                  <a:pt x="12191" y="0"/>
                </a:lnTo>
                <a:lnTo>
                  <a:pt x="0" y="0"/>
                </a:lnTo>
                <a:lnTo>
                  <a:pt x="0" y="17543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0" name="Freeform 5160"/>
          <p:cNvSpPr/>
          <p:nvPr/>
        </p:nvSpPr>
        <p:spPr>
          <a:xfrm>
            <a:off x="6469126" y="266573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1" name="Freeform 5161"/>
          <p:cNvSpPr/>
          <p:nvPr/>
        </p:nvSpPr>
        <p:spPr>
          <a:xfrm>
            <a:off x="6469126" y="266573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2" name="Freeform 5162"/>
          <p:cNvSpPr/>
          <p:nvPr/>
        </p:nvSpPr>
        <p:spPr>
          <a:xfrm>
            <a:off x="1062532" y="26779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3" name="Freeform 5163"/>
          <p:cNvSpPr/>
          <p:nvPr/>
        </p:nvSpPr>
        <p:spPr>
          <a:xfrm>
            <a:off x="1062532" y="28531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4" name="Freeform 5164"/>
          <p:cNvSpPr/>
          <p:nvPr/>
        </p:nvSpPr>
        <p:spPr>
          <a:xfrm>
            <a:off x="1062532" y="30284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5" name="Freeform 5165"/>
          <p:cNvSpPr/>
          <p:nvPr/>
        </p:nvSpPr>
        <p:spPr>
          <a:xfrm>
            <a:off x="1062532" y="32037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6" name="Freeform 5166"/>
          <p:cNvSpPr/>
          <p:nvPr/>
        </p:nvSpPr>
        <p:spPr>
          <a:xfrm>
            <a:off x="1062532" y="3379037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7" name="Freeform 5167"/>
          <p:cNvSpPr/>
          <p:nvPr/>
        </p:nvSpPr>
        <p:spPr>
          <a:xfrm>
            <a:off x="1062532" y="355460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8" name="Freeform 5168"/>
          <p:cNvSpPr/>
          <p:nvPr/>
        </p:nvSpPr>
        <p:spPr>
          <a:xfrm>
            <a:off x="1062532" y="37298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9" name="Freeform 5169"/>
          <p:cNvSpPr/>
          <p:nvPr/>
        </p:nvSpPr>
        <p:spPr>
          <a:xfrm>
            <a:off x="1062532" y="39051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0" name="Freeform 5170"/>
          <p:cNvSpPr/>
          <p:nvPr/>
        </p:nvSpPr>
        <p:spPr>
          <a:xfrm>
            <a:off x="1062532" y="40803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1" name="Freeform 5171"/>
          <p:cNvSpPr/>
          <p:nvPr/>
        </p:nvSpPr>
        <p:spPr>
          <a:xfrm>
            <a:off x="1062532" y="425564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2" name="Freeform 5172"/>
          <p:cNvSpPr/>
          <p:nvPr/>
        </p:nvSpPr>
        <p:spPr>
          <a:xfrm>
            <a:off x="1062532" y="44309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3" name="Freeform 5173"/>
          <p:cNvSpPr/>
          <p:nvPr/>
        </p:nvSpPr>
        <p:spPr>
          <a:xfrm>
            <a:off x="1062532" y="46061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4" name="Freeform 5174"/>
          <p:cNvSpPr/>
          <p:nvPr/>
        </p:nvSpPr>
        <p:spPr>
          <a:xfrm>
            <a:off x="1062532" y="47814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5" name="Freeform 5175"/>
          <p:cNvSpPr/>
          <p:nvPr/>
        </p:nvSpPr>
        <p:spPr>
          <a:xfrm>
            <a:off x="1062532" y="49566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6" name="Freeform 5176"/>
          <p:cNvSpPr/>
          <p:nvPr/>
        </p:nvSpPr>
        <p:spPr>
          <a:xfrm>
            <a:off x="1062532" y="513194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7" name="Freeform 5177"/>
          <p:cNvSpPr/>
          <p:nvPr/>
        </p:nvSpPr>
        <p:spPr>
          <a:xfrm>
            <a:off x="1062532" y="53072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8" name="Freeform 5178"/>
          <p:cNvSpPr/>
          <p:nvPr/>
        </p:nvSpPr>
        <p:spPr>
          <a:xfrm>
            <a:off x="1062532" y="54824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9" name="Freeform 5179"/>
          <p:cNvSpPr/>
          <p:nvPr/>
        </p:nvSpPr>
        <p:spPr>
          <a:xfrm>
            <a:off x="1062532" y="56577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0" name="Freeform 5180"/>
          <p:cNvSpPr/>
          <p:nvPr/>
        </p:nvSpPr>
        <p:spPr>
          <a:xfrm>
            <a:off x="1062532" y="5832932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1" name="Freeform 5181"/>
          <p:cNvSpPr/>
          <p:nvPr/>
        </p:nvSpPr>
        <p:spPr>
          <a:xfrm>
            <a:off x="1062532" y="600849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2" name="Freeform 5182"/>
          <p:cNvSpPr/>
          <p:nvPr/>
        </p:nvSpPr>
        <p:spPr>
          <a:xfrm>
            <a:off x="1062532" y="61837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3" name="Freeform 5183"/>
          <p:cNvSpPr/>
          <p:nvPr/>
        </p:nvSpPr>
        <p:spPr>
          <a:xfrm>
            <a:off x="1062532" y="63590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4" name="Freeform 5184"/>
          <p:cNvSpPr/>
          <p:nvPr/>
        </p:nvSpPr>
        <p:spPr>
          <a:xfrm>
            <a:off x="1062532" y="65342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5" name="Freeform 5185"/>
          <p:cNvSpPr/>
          <p:nvPr/>
        </p:nvSpPr>
        <p:spPr>
          <a:xfrm>
            <a:off x="1062532" y="67095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6" name="Freeform 5186"/>
          <p:cNvSpPr/>
          <p:nvPr/>
        </p:nvSpPr>
        <p:spPr>
          <a:xfrm>
            <a:off x="1062532" y="688479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7" name="Freeform 5187"/>
          <p:cNvSpPr/>
          <p:nvPr/>
        </p:nvSpPr>
        <p:spPr>
          <a:xfrm>
            <a:off x="1062532" y="70600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8" name="Freeform 5188"/>
          <p:cNvSpPr/>
          <p:nvPr/>
        </p:nvSpPr>
        <p:spPr>
          <a:xfrm>
            <a:off x="1062532" y="72353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9" name="Freeform 5189"/>
          <p:cNvSpPr/>
          <p:nvPr/>
        </p:nvSpPr>
        <p:spPr>
          <a:xfrm>
            <a:off x="1062532" y="741057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0" name="Freeform 5190"/>
          <p:cNvSpPr/>
          <p:nvPr/>
        </p:nvSpPr>
        <p:spPr>
          <a:xfrm>
            <a:off x="1062532" y="75858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1" name="Freeform 5191"/>
          <p:cNvSpPr/>
          <p:nvPr/>
        </p:nvSpPr>
        <p:spPr>
          <a:xfrm>
            <a:off x="1062532" y="77610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2" name="Freeform 5192"/>
          <p:cNvSpPr/>
          <p:nvPr/>
        </p:nvSpPr>
        <p:spPr>
          <a:xfrm>
            <a:off x="1062532" y="79363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3" name="Freeform 5193"/>
          <p:cNvSpPr/>
          <p:nvPr/>
        </p:nvSpPr>
        <p:spPr>
          <a:xfrm>
            <a:off x="1062532" y="811169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4" name="Freeform 5194"/>
          <p:cNvSpPr/>
          <p:nvPr/>
        </p:nvSpPr>
        <p:spPr>
          <a:xfrm>
            <a:off x="1062532" y="82872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5" name="Freeform 5195"/>
          <p:cNvSpPr/>
          <p:nvPr/>
        </p:nvSpPr>
        <p:spPr>
          <a:xfrm>
            <a:off x="1062532" y="84625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6" name="Freeform 5196"/>
          <p:cNvSpPr/>
          <p:nvPr/>
        </p:nvSpPr>
        <p:spPr>
          <a:xfrm>
            <a:off x="1062532" y="86377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7" name="Freeform 5197"/>
          <p:cNvSpPr/>
          <p:nvPr/>
        </p:nvSpPr>
        <p:spPr>
          <a:xfrm>
            <a:off x="1062532" y="88130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8" name="Freeform 5198"/>
          <p:cNvSpPr/>
          <p:nvPr/>
        </p:nvSpPr>
        <p:spPr>
          <a:xfrm>
            <a:off x="1062532" y="898829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9" name="Freeform 5199"/>
          <p:cNvSpPr/>
          <p:nvPr/>
        </p:nvSpPr>
        <p:spPr>
          <a:xfrm>
            <a:off x="1062532" y="9163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0" name="Freeform 5200"/>
          <p:cNvSpPr/>
          <p:nvPr/>
        </p:nvSpPr>
        <p:spPr>
          <a:xfrm>
            <a:off x="1062532" y="933876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1" name="Freeform 5201"/>
          <p:cNvSpPr/>
          <p:nvPr/>
        </p:nvSpPr>
        <p:spPr>
          <a:xfrm>
            <a:off x="1062532" y="95140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2" name="Rectangle 520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82 </a:t>
            </a:r>
          </a:p>
        </p:txBody>
      </p:sp>
      <p:sp>
        <p:nvSpPr>
          <p:cNvPr id="5203" name="Rectangle 520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204" name="Rectangle 5204"/>
          <p:cNvSpPr/>
          <p:nvPr/>
        </p:nvSpPr>
        <p:spPr>
          <a:xfrm>
            <a:off x="3848989" y="885078"/>
            <a:ext cx="2593390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apartado 11 de la disp</a:t>
            </a:r>
            <a:r>
              <a:rPr lang="en-US" sz="1200" b="1" i="0" spc="-13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sición adicion</a:t>
            </a:r>
            <a:r>
              <a:rPr lang="en-US" sz="1200" b="1" i="0" spc="-12" baseline="0" dirty="0">
                <a:latin typeface="Times New Roman"/>
              </a:rPr>
              <a:t>a</a:t>
            </a:r>
            <a:r>
              <a:rPr lang="en-US" sz="1200" b="1" i="0" spc="0" baseline="0" dirty="0">
                <a:latin typeface="Times New Roman"/>
              </a:rPr>
              <a:t>l </a:t>
            </a:r>
          </a:p>
          <a:p>
            <a:pPr marL="0">
              <a:lnSpc>
                <a:spcPts val="1382"/>
              </a:lnSpc>
            </a:pPr>
            <a:r>
              <a:rPr lang="en-US" sz="1200" b="1" i="0" spc="0" baseline="0" dirty="0">
                <a:latin typeface="Times New Roman"/>
              </a:rPr>
              <a:t>trigésima novena de la Ley General de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la Seguridad</a:t>
            </a:r>
            <a:r>
              <a:rPr lang="en-US" sz="1200" b="1" i="0" spc="-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Social.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205" name="Rectangle 5205"/>
          <p:cNvSpPr/>
          <p:nvPr/>
        </p:nvSpPr>
        <p:spPr>
          <a:xfrm>
            <a:off x="3848989" y="14111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206" name="Rectangle 5206"/>
          <p:cNvSpPr/>
          <p:nvPr/>
        </p:nvSpPr>
        <p:spPr>
          <a:xfrm>
            <a:off x="3848989" y="1586372"/>
            <a:ext cx="2595752" cy="903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f)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prestación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percibir</a:t>
            </a:r>
            <a:r>
              <a:rPr lang="en-US" sz="1200" b="1" i="0" spc="47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47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personas</a:t>
            </a:r>
            <a:r>
              <a:rPr lang="en-US" sz="1200" b="1" i="0" spc="10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1" i="0" spc="11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regirá</a:t>
            </a:r>
            <a:r>
              <a:rPr lang="en-US" sz="1200" b="1" i="0" spc="10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por</a:t>
            </a:r>
            <a:r>
              <a:rPr lang="en-US" sz="1200" b="1" i="0" spc="1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establecido en el artículo 267 de la Ley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General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25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Seguridad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Social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y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normas de desarrollo.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207" name="Rectangle 5207"/>
          <p:cNvSpPr/>
          <p:nvPr/>
        </p:nvSpPr>
        <p:spPr>
          <a:xfrm>
            <a:off x="3848989" y="24626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208" name="Rectangle 5208"/>
          <p:cNvSpPr/>
          <p:nvPr/>
        </p:nvSpPr>
        <p:spPr>
          <a:xfrm>
            <a:off x="1080820" y="265012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5209" name="Rectangle 5209"/>
          <p:cNvSpPr/>
          <p:nvPr/>
        </p:nvSpPr>
        <p:spPr>
          <a:xfrm>
            <a:off x="1080820" y="282538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10" name="Rectangle 5210"/>
          <p:cNvSpPr/>
          <p:nvPr/>
        </p:nvSpPr>
        <p:spPr>
          <a:xfrm>
            <a:off x="1080820" y="3000644"/>
            <a:ext cx="5437301" cy="1254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10.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destacados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novedoso Mecanismo RED, el nuevo art. 47 bis de la LET en el que se encuentra, ya lo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adelanto,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particularidad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ERTES,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intervención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autoridad laboral competente como última instancia cuando no haya acuerdo entre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consultas;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q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mismo,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palabra,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decisión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final,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</a:t>
            </a:r>
            <a:r>
              <a:rPr lang="en-US" sz="1200" b="0" i="0" spc="2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manos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dictará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resolución “estimando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 desestimando la solicitud empresarial”.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11" name="Rectangle 5211"/>
          <p:cNvSpPr/>
          <p:nvPr/>
        </p:nvSpPr>
        <p:spPr>
          <a:xfrm>
            <a:off x="1080820" y="4227845"/>
            <a:ext cx="5437606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Estamos hablando de 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 de flexibilidad interna aún no existente, ya que para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primero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procederse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Consejo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Ministros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teniendo dos modalidades según la problemática sea de carácter general o bien solo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 sectorial, si bien la norma permite en este segundo supuesto que la crisis pueda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afectar a uno o varios sectores. </a:t>
            </a:r>
          </a:p>
        </p:txBody>
      </p:sp>
      <p:sp>
        <p:nvSpPr>
          <p:cNvPr id="5212" name="Rectangle 5212"/>
          <p:cNvSpPr/>
          <p:nvPr/>
        </p:nvSpPr>
        <p:spPr>
          <a:xfrm>
            <a:off x="1080820" y="527940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13" name="Rectangle 5213"/>
          <p:cNvSpPr/>
          <p:nvPr/>
        </p:nvSpPr>
        <p:spPr>
          <a:xfrm>
            <a:off x="1080820" y="5454665"/>
            <a:ext cx="5436997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modalidad</a:t>
            </a:r>
            <a:r>
              <a:rPr lang="en-US" sz="1200" b="0" i="0" spc="3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denominada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“cíclica”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pondrá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marcha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“cuando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aprecie</a:t>
            </a:r>
            <a:r>
              <a:rPr lang="en-US" sz="1200" b="0" i="0" spc="3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coyuntura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macroeconómica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aconseje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instrumentos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adicionales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estabilización,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máxima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año”,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“cuando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aprecien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permanentes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recualificación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procesos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transición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trabajadoras,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máxima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inicial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prórrogas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seis meses cada una”.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14" name="Rectangle 5214"/>
          <p:cNvSpPr/>
          <p:nvPr/>
        </p:nvSpPr>
        <p:spPr>
          <a:xfrm>
            <a:off x="1080820" y="6681739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15" name="Rectangle 5215"/>
          <p:cNvSpPr/>
          <p:nvPr/>
        </p:nvSpPr>
        <p:spPr>
          <a:xfrm>
            <a:off x="1080820" y="6856999"/>
            <a:ext cx="5438597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mecanismo se activará a propuesta de quienes ostenten la titularidad del 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SM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 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TES,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conjuntamente,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informe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Delegada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Asuntos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Económicos,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atribuyendo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organizaciones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sindicales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 de solicitar la convocatoria de la comisión tripartita cuando crean que debe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ponerse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marcha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 sectorial (o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diversos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sectores).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relevancia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otorga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papel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atribuido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agentes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sociales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comprueba una vez en este precepto, ya que estas deberán ser informadas previamente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elevación de la propuesta de activación al Consejo de Ministros. </a:t>
            </a:r>
          </a:p>
        </p:txBody>
      </p:sp>
      <p:sp>
        <p:nvSpPr>
          <p:cNvPr id="5216" name="Rectangle 5216"/>
          <p:cNvSpPr/>
          <p:nvPr/>
        </p:nvSpPr>
        <p:spPr>
          <a:xfrm>
            <a:off x="1080820" y="8259460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17" name="Rectangle 5217"/>
          <p:cNvSpPr/>
          <p:nvPr/>
        </p:nvSpPr>
        <p:spPr>
          <a:xfrm>
            <a:off x="1080820" y="8434720"/>
            <a:ext cx="5436818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organizaciones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sindicales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representativas a nivel estatal podrán solicitar a los Ministerios referidos la convocatoria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tripartita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RED.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Comisión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reunirse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quince días desde dicha solicitud y analizará la existencia de los cambios referidos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apartado 1.b), así como la necesidad, en su caso, de elevar una solicitud de activación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Mecanismo RED sectorial al Consejo de Ministros. </a:t>
            </a:r>
          </a:p>
        </p:txBody>
      </p:sp>
      <p:sp>
        <p:nvSpPr>
          <p:cNvPr id="5218" name="Rectangle 5218"/>
          <p:cNvSpPr/>
          <p:nvPr/>
        </p:nvSpPr>
        <p:spPr>
          <a:xfrm>
            <a:off x="1080820" y="9486229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9" name="Freeform 5219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0" name="Freeform 5220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1" name="Freeform 5221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" name="Freeform 5222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3" name="Freeform 5223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4" name="Freeform 5224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5" name="Freeform 5225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6" name="Freeform 5226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7" name="Freeform 5227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8" name="Freeform 5228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9" name="Freeform 5229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0" name="Freeform 5230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1" name="Freeform 5231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2" name="Freeform 5232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3" name="Freeform 5233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4" name="Freeform 5234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5" name="Freeform 5235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6" name="Freeform 5236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7" name="Freeform 5237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8" name="Freeform 5238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9" name="Freeform 5239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0" name="Freeform 5240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1" name="Freeform 5241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2" name="Freeform 5242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3" name="Freeform 5243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4" name="Freeform 5244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5" name="Freeform 5245">
            <a:hlinkClick r:id="rId2"/>
          </p:cNvPr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6" name="Freeform 5246">
            <a:hlinkClick r:id="rId2"/>
          </p:cNvPr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7" name="Freeform 5247">
            <a:hlinkClick r:id="rId2"/>
          </p:cNvPr>
          <p:cNvSpPr/>
          <p:nvPr/>
        </p:nvSpPr>
        <p:spPr>
          <a:xfrm>
            <a:off x="4988940" y="5790310"/>
            <a:ext cx="1492250" cy="7620"/>
          </a:xfrm>
          <a:custGeom>
            <a:avLst/>
            <a:gdLst/>
            <a:ahLst/>
            <a:cxnLst/>
            <a:rect l="0" t="0" r="0" b="0"/>
            <a:pathLst>
              <a:path w="1492250" h="7620">
                <a:moveTo>
                  <a:pt x="0" y="7620"/>
                </a:moveTo>
                <a:lnTo>
                  <a:pt x="1492250" y="7620"/>
                </a:lnTo>
                <a:lnTo>
                  <a:pt x="149225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8" name="Freeform 5248">
            <a:hlinkClick r:id="rId2"/>
          </p:cNvPr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9" name="Freeform 5249">
            <a:hlinkClick r:id="rId2"/>
          </p:cNvPr>
          <p:cNvSpPr/>
          <p:nvPr/>
        </p:nvSpPr>
        <p:spPr>
          <a:xfrm>
            <a:off x="1080820" y="5965825"/>
            <a:ext cx="5400421" cy="7619"/>
          </a:xfrm>
          <a:custGeom>
            <a:avLst/>
            <a:gdLst/>
            <a:ahLst/>
            <a:cxnLst/>
            <a:rect l="0" t="0" r="0" b="0"/>
            <a:pathLst>
              <a:path w="5400421" h="7619">
                <a:moveTo>
                  <a:pt x="0" y="7619"/>
                </a:moveTo>
                <a:lnTo>
                  <a:pt x="5400421" y="7619"/>
                </a:lnTo>
                <a:lnTo>
                  <a:pt x="540042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0" name="Freeform 5250">
            <a:hlinkClick r:id="rId2"/>
          </p:cNvPr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1" name="Freeform 5251">
            <a:hlinkClick r:id="rId2"/>
          </p:cNvPr>
          <p:cNvSpPr/>
          <p:nvPr/>
        </p:nvSpPr>
        <p:spPr>
          <a:xfrm>
            <a:off x="1080820" y="6141085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2" name="Freeform 5252">
            <a:hlinkClick r:id="rId2"/>
          </p:cNvPr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3" name="Freeform 5253">
            <a:hlinkClick r:id="rId2"/>
          </p:cNvPr>
          <p:cNvSpPr/>
          <p:nvPr/>
        </p:nvSpPr>
        <p:spPr>
          <a:xfrm>
            <a:off x="1080820" y="6316344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4" name="Freeform 5254">
            <a:hlinkClick r:id="rId2"/>
          </p:cNvPr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5" name="Freeform 5255">
            <a:hlinkClick r:id="rId2"/>
          </p:cNvPr>
          <p:cNvSpPr/>
          <p:nvPr/>
        </p:nvSpPr>
        <p:spPr>
          <a:xfrm>
            <a:off x="1080820" y="6491604"/>
            <a:ext cx="1807718" cy="7620"/>
          </a:xfrm>
          <a:custGeom>
            <a:avLst/>
            <a:gdLst/>
            <a:ahLst/>
            <a:cxnLst/>
            <a:rect l="0" t="0" r="0" b="0"/>
            <a:pathLst>
              <a:path w="1807718" h="7620">
                <a:moveTo>
                  <a:pt x="0" y="7620"/>
                </a:moveTo>
                <a:lnTo>
                  <a:pt x="1807718" y="7620"/>
                </a:lnTo>
                <a:lnTo>
                  <a:pt x="180771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6" name="Freeform 5256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7" name="Freeform 5257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8" name="Freeform 5258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9" name="Freeform 5259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0" name="Freeform 5260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1" name="Freeform 5261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2" name="Freeform 5262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3" name="Freeform 5263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4" name="Freeform 5264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5" name="Freeform 5265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6" name="Freeform 5266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7" name="Freeform 5267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8" name="Freeform 5268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9" name="Freeform 5269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0" name="Freeform 5270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1" name="Freeform 5271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2" name="Freeform 5272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3" name="Freeform 5273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4" name="Rectangle 527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83 </a:t>
            </a:r>
          </a:p>
        </p:txBody>
      </p:sp>
      <p:sp>
        <p:nvSpPr>
          <p:cNvPr id="5275" name="Rectangle 527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276" name="Rectangle 5276"/>
          <p:cNvSpPr/>
          <p:nvPr/>
        </p:nvSpPr>
        <p:spPr>
          <a:xfrm>
            <a:off x="1080820" y="871361"/>
            <a:ext cx="5436590" cy="2130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tramitación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solicitudes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suspensiones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en líneas generales semejante a la de los ERTES. Las particularidades propias de esta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modalidad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son</a:t>
            </a:r>
            <a:r>
              <a:rPr lang="en-US" sz="1200" b="0" i="0" spc="2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siguientes:</a:t>
            </a:r>
            <a:r>
              <a:rPr lang="en-US" sz="1200" b="0" i="0" spc="2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presentación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“plan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recualificación”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afectadas cuando se trate de la modalidad sectorial; el plazo de siete días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ITSS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emita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preceptivo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informe,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notificación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siete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autoridad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emita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9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resolución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consultas,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considerándose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silencio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positivo,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clausula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demuestra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claramente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propuesta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deberá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encajar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“dentro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límites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legal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reglamentariamente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establecidos”, algo que debe ponerse en relación con la autorización que se conceda a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petición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falta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remito a lo expuesto con anterioridad. </a:t>
            </a:r>
          </a:p>
        </p:txBody>
      </p:sp>
      <p:sp>
        <p:nvSpPr>
          <p:cNvPr id="5277" name="Rectangle 5277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78" name="Rectangle 5278"/>
          <p:cNvSpPr/>
          <p:nvPr/>
        </p:nvSpPr>
        <p:spPr>
          <a:xfrm>
            <a:off x="1080820" y="3149996"/>
            <a:ext cx="5436844" cy="553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Lógico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añadir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autorización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concederá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demostrar, con la documentación aportada, que la situación cíclica o sectorial concurre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su caso. </a:t>
            </a:r>
          </a:p>
        </p:txBody>
      </p:sp>
      <p:sp>
        <p:nvSpPr>
          <p:cNvPr id="5279" name="Rectangle 5279"/>
          <p:cNvSpPr/>
          <p:nvPr/>
        </p:nvSpPr>
        <p:spPr>
          <a:xfrm>
            <a:off x="1080820" y="36761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80" name="Rectangle 5280"/>
          <p:cNvSpPr/>
          <p:nvPr/>
        </p:nvSpPr>
        <p:spPr>
          <a:xfrm>
            <a:off x="1080820" y="3851417"/>
            <a:ext cx="5438140" cy="2656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11.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estrecha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 con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empleo,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reguladores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acceso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preferente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las acciones formativas. Se refuerza el papel de la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TSS en el control de la vigilanci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cumplimiento por parte empresarial de esta precepto, insistiendo, como ya ha hecho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normas, en 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tendrá acceso,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he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anterioridad,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datos</a:t>
            </a:r>
            <a:r>
              <a:rPr lang="en-US" sz="1200" b="0" i="0" spc="3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incorporados</a:t>
            </a:r>
            <a:r>
              <a:rPr lang="en-US" sz="1200" b="0" i="0" spc="3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“mediante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procedimientos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automatizados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aplicaciones</a:t>
            </a:r>
            <a:r>
              <a:rPr lang="en-US" sz="1200" b="0" i="0" spc="3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permitan</a:t>
            </a:r>
            <a:r>
              <a:rPr lang="en-US" sz="1200" b="0" i="0" spc="4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conocer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extremos</a:t>
            </a:r>
            <a:r>
              <a:rPr lang="en-US" sz="1200" b="0" i="0" spc="4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relativos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Mecanismos,</a:t>
            </a:r>
            <a:r>
              <a:rPr lang="en-US" sz="1200" b="0" i="0" spc="4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 especiales en materia de cotización a la Seguridad Social para las empresas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prestaciones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correspondientes,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actuaciones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control”.</a:t>
            </a:r>
            <a:r>
              <a:rPr lang="en-US" sz="1200" b="0" i="0" spc="36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3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este</a:t>
            </a:r>
            <a:r>
              <a:rPr lang="en-US" sz="1200" b="0" i="0" spc="36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punto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</a:t>
            </a:r>
            <a:r>
              <a:rPr lang="en-US" sz="1200" b="0" i="0" spc="3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remitir</a:t>
            </a:r>
            <a:r>
              <a:rPr lang="en-US" sz="1200" b="0" i="0" spc="36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3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entrada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  <a:hlinkClick r:id="rId2"/>
              </a:rPr>
              <a:t>“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Procedimientos</a:t>
            </a:r>
            <a:r>
              <a:rPr lang="en-US" sz="1200" b="0" i="0" spc="37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para</a:t>
            </a:r>
            <a:r>
              <a:rPr lang="en-US" sz="1200" b="0" i="0" spc="37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imposición</a:t>
            </a:r>
            <a:r>
              <a:rPr lang="en-US" sz="1200" b="0" i="0" spc="45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sancionespor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infracciones</a:t>
            </a:r>
            <a:r>
              <a:rPr lang="en-US" sz="1200" b="0" i="0" spc="45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orden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social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para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los</a:t>
            </a:r>
            <a:r>
              <a:rPr lang="en-US" sz="1200" b="0" i="0" spc="45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expedientes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liquidatorios de cuotasa la SS. Llegan (a partir del 1.1.2022) las actas automatizadas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14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2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TSS.Nota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introductoria</a:t>
            </a:r>
            <a:r>
              <a:rPr lang="en-US" sz="1200" b="0" i="0" spc="14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texto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comparado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</a:t>
            </a:r>
            <a:r>
              <a:rPr lang="en-US" sz="1200" b="0" i="0" spc="14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RD</a:t>
            </a:r>
            <a:r>
              <a:rPr lang="en-US" sz="1200" b="0" i="0" spc="14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928/1988</a:t>
            </a:r>
            <a:r>
              <a:rPr lang="en-US" sz="1200" b="0" i="0" spc="14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1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2"/>
              </a:rPr>
              <a:t>4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mayo</a:t>
            </a:r>
            <a:r>
              <a:rPr lang="en-US" sz="1200" b="0" i="0" spc="14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</a:t>
            </a:r>
            <a:r>
              <a:rPr lang="en-US" sz="1200" b="0" i="0" spc="14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</a:t>
            </a:r>
            <a:r>
              <a:rPr lang="en-US" sz="1200" b="0" i="0" spc="-17" baseline="0" dirty="0">
                <a:solidFill>
                  <a:srgbClr val="0B5394"/>
                </a:solidFill>
                <a:latin typeface="Times New Roman"/>
                <a:hlinkClick r:id="rId2"/>
              </a:rPr>
              <a:t>e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RD688/2021 de 3 de agosto”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</a:p>
        </p:txBody>
      </p:sp>
      <p:sp>
        <p:nvSpPr>
          <p:cNvPr id="5281" name="Rectangle 5281"/>
          <p:cNvSpPr/>
          <p:nvPr/>
        </p:nvSpPr>
        <p:spPr>
          <a:xfrm>
            <a:off x="1080820" y="64805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82" name="Rectangle 5282"/>
          <p:cNvSpPr/>
          <p:nvPr/>
        </p:nvSpPr>
        <p:spPr>
          <a:xfrm>
            <a:off x="1080820" y="6655831"/>
            <a:ext cx="5436895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remite,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financiación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concreción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fecha para hacerlo, a la creación futura de un Fondo sin personalidad jurídica, adscrito 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TES, denominado “Fondo Red de sostenibili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 del empleo”, que será el encargado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financiar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todas</a:t>
            </a:r>
            <a:r>
              <a:rPr lang="en-US" sz="1200" b="0" i="0" spc="3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acciones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apoyo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3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empresas,</a:t>
            </a:r>
            <a:r>
              <a:rPr lang="en-US" sz="1200" b="0" i="0" spc="3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decir,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“atender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1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futuras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financiación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derivadas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cíclica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 RED en materia de prestaciones y exenciones a las empresas del pago de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cotizaciones a la Seguridad Social, incluidos los costes asociados a la formación” si bien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dónde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provendrá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financiación,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otros previendo que pueda existir la disponibilidad económica. </a:t>
            </a:r>
          </a:p>
        </p:txBody>
      </p:sp>
      <p:sp>
        <p:nvSpPr>
          <p:cNvPr id="5283" name="Rectangle 5283"/>
          <p:cNvSpPr/>
          <p:nvPr/>
        </p:nvSpPr>
        <p:spPr>
          <a:xfrm>
            <a:off x="1080820" y="82335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84" name="Rectangle 5284"/>
          <p:cNvSpPr/>
          <p:nvPr/>
        </p:nvSpPr>
        <p:spPr>
          <a:xfrm>
            <a:off x="1080820" y="8408812"/>
            <a:ext cx="5437352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segundo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supuesto,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referencia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excedentes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ingresos</a:t>
            </a:r>
            <a:r>
              <a:rPr lang="en-US" sz="1200" b="0" i="0" spc="1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financian</a:t>
            </a:r>
            <a:r>
              <a:rPr lang="en-US" sz="1200" b="0" i="0" spc="1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prestaciones por desempleo en su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nivel contributivo y asistencial, y los “rendimientos d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cualquier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naturaleza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genere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Fondo”;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primero,</a:t>
            </a:r>
            <a:r>
              <a:rPr lang="en-US" sz="1200" b="0" i="0" spc="2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encajan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aportaciones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consignadas en los Presupuestos Generales del Estado y las aportaciones procedentes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instrumentos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financiac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“orientados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cumplimiento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objetivo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fines del Fondo”.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285" name="Rectangle 5285"/>
          <p:cNvSpPr/>
          <p:nvPr/>
        </p:nvSpPr>
        <p:spPr>
          <a:xfrm>
            <a:off x="1080820" y="946032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6" name="Freeform 528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7" name="Freeform 528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8" name="Freeform 528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9" name="Freeform 528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0" name="Freeform 529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1" name="Freeform 529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2" name="Freeform 529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3" name="Freeform 529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4" name="Freeform 529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5" name="Freeform 529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6" name="Freeform 529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7" name="Freeform 529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8" name="Freeform 529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9" name="Freeform 529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0" name="Freeform 530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1" name="Freeform 530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2" name="Freeform 530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3" name="Freeform 530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4" name="Freeform 530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5" name="Freeform 530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6" name="Freeform 530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7" name="Freeform 530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8" name="Freeform 530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9" name="Freeform 530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0" name="Freeform 531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1" name="Freeform 531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2" name="Freeform 531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3" name="Freeform 531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4" name="Freeform 531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5" name="Freeform 531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6" name="Freeform 531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7" name="Freeform 531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8" name="Freeform 531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9" name="Freeform 531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0" name="Freeform 532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1" name="Freeform 532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2" name="Freeform 532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3" name="Freeform 532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4" name="Freeform 532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5" name="Freeform 532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6" name="Freeform 532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7" name="Freeform 532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8" name="Freeform 532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9" name="Freeform 532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0" name="Freeform 533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1" name="Freeform 533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2" name="Freeform 533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3" name="Freeform 533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4" name="Rectangle 533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84 </a:t>
            </a:r>
          </a:p>
        </p:txBody>
      </p:sp>
      <p:sp>
        <p:nvSpPr>
          <p:cNvPr id="5335" name="Rectangle 533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336" name="Rectangle 5336"/>
          <p:cNvSpPr/>
          <p:nvPr/>
        </p:nvSpPr>
        <p:spPr>
          <a:xfrm>
            <a:off x="1080820" y="871361"/>
            <a:ext cx="5436996" cy="1254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12.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acciones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formativas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(véase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 adicional vigésimo sexta de la LET, se realza la importancia de que atiendan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las necesidades reales de las empresas y que  presten especial atención a las cada vez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6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necesarias</a:t>
            </a:r>
            <a:r>
              <a:rPr lang="en-US" sz="1200" b="0" i="0" spc="6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competencias</a:t>
            </a:r>
            <a:r>
              <a:rPr lang="en-US" sz="1200" b="0" i="0" spc="6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digitales</a:t>
            </a:r>
            <a:r>
              <a:rPr lang="en-US" sz="1200" b="0" i="0" spc="6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6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6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6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6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polivalente</a:t>
            </a:r>
            <a:r>
              <a:rPr lang="en-US" sz="1200" b="0" i="0" spc="6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6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 trabajadoras, aun cuando, obsérvese bien la perspectiva general con la que 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orienta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reforma,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“no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tengan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relación</a:t>
            </a:r>
            <a:r>
              <a:rPr lang="en-US" sz="1200" b="0" i="0" spc="3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directa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actividad</a:t>
            </a:r>
            <a:r>
              <a:rPr lang="en-US" sz="1200" b="0" i="0" spc="3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desarrollada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37" name="Rectangle 5337"/>
          <p:cNvSpPr/>
          <p:nvPr/>
        </p:nvSpPr>
        <p:spPr>
          <a:xfrm>
            <a:off x="1080820" y="20984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38" name="Rectangle 5338"/>
          <p:cNvSpPr/>
          <p:nvPr/>
        </p:nvSpPr>
        <p:spPr>
          <a:xfrm>
            <a:off x="1080820" y="2273696"/>
            <a:ext cx="5438597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preocupación por el correcto desarrollo de la actividad formativa se manifiesta en 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doble plano: en primer lugar, que se desarrolle durante la aplicación de la reducción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suspensión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contrato,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compatible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conciliación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vida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familiar,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personal.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cuantía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425,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400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320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euros según que se trate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empresas de 1 a 9 trabajadores, de 10 a 49 y de 50 o</a:t>
            </a:r>
            <a:r>
              <a:rPr lang="en-US" sz="1200" b="0" i="0" spc="1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respectivamente,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previéndose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financiación 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cargo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aportación extraordinaria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presupuesto del SEPE. </a:t>
            </a:r>
          </a:p>
        </p:txBody>
      </p:sp>
      <p:sp>
        <p:nvSpPr>
          <p:cNvPr id="5339" name="Rectangle 5339"/>
          <p:cNvSpPr/>
          <p:nvPr/>
        </p:nvSpPr>
        <p:spPr>
          <a:xfrm>
            <a:off x="1080820" y="350089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40" name="Rectangle 5340"/>
          <p:cNvSpPr/>
          <p:nvPr/>
        </p:nvSpPr>
        <p:spPr>
          <a:xfrm>
            <a:off x="1080820" y="3676157"/>
            <a:ext cx="5437301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13.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hacer</a:t>
            </a:r>
            <a:r>
              <a:rPr lang="en-US" sz="1200" b="0" i="0" spc="19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beneficiarse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empresas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exenciones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 Seguridad Social por contingencias comunes y conceptos de recaudación conjunta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siempre y cuando se realicen las acciones formativas referenciadas con anterioridad, sin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mantiene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consideración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apliquen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“efectivamente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cotizados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todos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efectos”,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son,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según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estipula la nueva disposición adicional trigésima novena de la LGSS, las siguientes: </a:t>
            </a:r>
          </a:p>
        </p:txBody>
      </p:sp>
      <p:sp>
        <p:nvSpPr>
          <p:cNvPr id="5341" name="Rectangle 5341"/>
          <p:cNvSpPr/>
          <p:nvPr/>
        </p:nvSpPr>
        <p:spPr>
          <a:xfrm>
            <a:off x="1080820" y="49029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42" name="Rectangle 5342"/>
          <p:cNvSpPr/>
          <p:nvPr/>
        </p:nvSpPr>
        <p:spPr>
          <a:xfrm>
            <a:off x="1080820" y="5078237"/>
            <a:ext cx="5436438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ciento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ERTES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económicas,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técnicas,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 a los que se refieren los arts. 47.1 y 47.4 LET </a:t>
            </a:r>
          </a:p>
        </p:txBody>
      </p:sp>
      <p:sp>
        <p:nvSpPr>
          <p:cNvPr id="5343" name="Rectangle 5343"/>
          <p:cNvSpPr/>
          <p:nvPr/>
        </p:nvSpPr>
        <p:spPr>
          <a:xfrm>
            <a:off x="1080820" y="542875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44" name="Rectangle 5344"/>
          <p:cNvSpPr/>
          <p:nvPr/>
        </p:nvSpPr>
        <p:spPr>
          <a:xfrm>
            <a:off x="1080820" y="5604017"/>
            <a:ext cx="5434126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 El 90 por ciento a los ERTES por causa de fuerza mayor temporal a los que se refiere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art. 47.5 LET. </a:t>
            </a:r>
          </a:p>
        </p:txBody>
      </p:sp>
      <p:sp>
        <p:nvSpPr>
          <p:cNvPr id="5345" name="Rectangle 5345"/>
          <p:cNvSpPr/>
          <p:nvPr/>
        </p:nvSpPr>
        <p:spPr>
          <a:xfrm>
            <a:off x="1080820" y="59547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46" name="Rectangle 5346"/>
          <p:cNvSpPr/>
          <p:nvPr/>
        </p:nvSpPr>
        <p:spPr>
          <a:xfrm>
            <a:off x="1080820" y="6130051"/>
            <a:ext cx="5437454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 El 90 por ciento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los ERTES por causa de</a:t>
            </a:r>
            <a:r>
              <a:rPr lang="en-US" sz="1200" b="0" i="0" spc="1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fuerza mayor temporal determinada 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impedimentos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limitaciones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normalizada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 el art. 47.6 LET. </a:t>
            </a:r>
          </a:p>
        </p:txBody>
      </p:sp>
      <p:sp>
        <p:nvSpPr>
          <p:cNvPr id="5347" name="Rectangle 5347"/>
          <p:cNvSpPr/>
          <p:nvPr/>
        </p:nvSpPr>
        <p:spPr>
          <a:xfrm>
            <a:off x="1080820" y="66558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48" name="Rectangle 5348"/>
          <p:cNvSpPr/>
          <p:nvPr/>
        </p:nvSpPr>
        <p:spPr>
          <a:xfrm>
            <a:off x="1080820" y="6831091"/>
            <a:ext cx="5438292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 En los ERTES a los que resulte de aplicación el Mecanismo RED de Flexibilidad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Estabilización del Empleo en su modalidad cíclica, a los que se refiere al art.  47 bis.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 LET. </a:t>
            </a:r>
          </a:p>
        </p:txBody>
      </p:sp>
      <p:sp>
        <p:nvSpPr>
          <p:cNvPr id="5349" name="Rectangle 5349"/>
          <p:cNvSpPr/>
          <p:nvPr/>
        </p:nvSpPr>
        <p:spPr>
          <a:xfrm>
            <a:off x="1080820" y="73568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50" name="Rectangle 5350"/>
          <p:cNvSpPr/>
          <p:nvPr/>
        </p:nvSpPr>
        <p:spPr>
          <a:xfrm>
            <a:off x="1080820" y="7532131"/>
            <a:ext cx="5433974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1.º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60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ciento,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fecha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produzca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activación,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Consejo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Ministros,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cuarto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</a:t>
            </a:r>
            <a:r>
              <a:rPr lang="en-US" sz="1200" b="0" i="0" spc="19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fecha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activación. </a:t>
            </a:r>
          </a:p>
        </p:txBody>
      </p:sp>
      <p:sp>
        <p:nvSpPr>
          <p:cNvPr id="5351" name="Rectangle 5351"/>
          <p:cNvSpPr/>
          <p:nvPr/>
        </p:nvSpPr>
        <p:spPr>
          <a:xfrm>
            <a:off x="1080820" y="805791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52" name="Rectangle 5352"/>
          <p:cNvSpPr/>
          <p:nvPr/>
        </p:nvSpPr>
        <p:spPr>
          <a:xfrm>
            <a:off x="1080820" y="8233552"/>
            <a:ext cx="5436260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2.º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ciento,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cuatro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inmediatamente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siguientes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terminación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plazo al que se refiere el párrafo 1.º anterior. </a:t>
            </a:r>
          </a:p>
        </p:txBody>
      </p:sp>
      <p:sp>
        <p:nvSpPr>
          <p:cNvPr id="5353" name="Rectangle 5353"/>
          <p:cNvSpPr/>
          <p:nvPr/>
        </p:nvSpPr>
        <p:spPr>
          <a:xfrm>
            <a:off x="1080820" y="858407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354" name="Rectangle 5354"/>
          <p:cNvSpPr/>
          <p:nvPr/>
        </p:nvSpPr>
        <p:spPr>
          <a:xfrm>
            <a:off x="1080820" y="8759332"/>
            <a:ext cx="5436260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3.º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ciento,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cuatro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inmediatamente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siguientes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terminación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plazo al que se refiere el párrafo 2.º anterior. </a:t>
            </a:r>
          </a:p>
        </p:txBody>
      </p:sp>
      <p:sp>
        <p:nvSpPr>
          <p:cNvPr id="5355" name="Rectangle 5355"/>
          <p:cNvSpPr/>
          <p:nvPr/>
        </p:nvSpPr>
        <p:spPr>
          <a:xfrm>
            <a:off x="1080820" y="910985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Freeform 535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7" name="Freeform 535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8" name="Freeform 535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9" name="Freeform 535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0" name="Freeform 536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1" name="Freeform 536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2" name="Freeform 536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3" name="Freeform 536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4" name="Freeform 536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5" name="Freeform 536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6" name="Freeform 536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7" name="Freeform 536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8" name="Freeform 536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9" name="Freeform 536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0" name="Freeform 537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1" name="Freeform 537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2" name="Freeform 537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3" name="Freeform 537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4" name="Freeform 537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5" name="Freeform 537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6" name="Freeform 537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7" name="Freeform 537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8" name="Freeform 537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9" name="Freeform 537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0" name="Freeform 538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1" name="Freeform 538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2" name="Freeform 538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3" name="Freeform 538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4" name="Freeform 538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5" name="Freeform 538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6" name="Freeform 538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7" name="Freeform 538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8" name="Freeform 538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9" name="Freeform 538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0" name="Freeform 539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1" name="Freeform 539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2" name="Freeform 539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3" name="Freeform 539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4" name="Freeform 539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5" name="Freeform 539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6" name="Freeform 539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7" name="Freeform 539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8" name="Freeform 539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9" name="Freeform 5399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0" name="Freeform 5400"/>
          <p:cNvSpPr/>
          <p:nvPr/>
        </p:nvSpPr>
        <p:spPr>
          <a:xfrm>
            <a:off x="1062532" y="8787129"/>
            <a:ext cx="5436997" cy="530352"/>
          </a:xfrm>
          <a:custGeom>
            <a:avLst/>
            <a:gdLst/>
            <a:ahLst/>
            <a:cxnLst/>
            <a:rect l="0" t="0" r="0" b="0"/>
            <a:pathLst>
              <a:path w="5436997" h="530352">
                <a:moveTo>
                  <a:pt x="0" y="530352"/>
                </a:moveTo>
                <a:lnTo>
                  <a:pt x="5436997" y="530352"/>
                </a:lnTo>
                <a:lnTo>
                  <a:pt x="5436997" y="0"/>
                </a:lnTo>
                <a:lnTo>
                  <a:pt x="0" y="0"/>
                </a:lnTo>
                <a:lnTo>
                  <a:pt x="0" y="530352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1" name="Freeform 5401">
            <a:hlinkClick r:id="rId2"/>
          </p:cNvPr>
          <p:cNvSpPr/>
          <p:nvPr/>
        </p:nvSpPr>
        <p:spPr>
          <a:xfrm>
            <a:off x="1062532" y="93174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2" name="Freeform 5402">
            <a:hlinkClick r:id="rId2"/>
          </p:cNvPr>
          <p:cNvSpPr/>
          <p:nvPr/>
        </p:nvSpPr>
        <p:spPr>
          <a:xfrm>
            <a:off x="1062532" y="949269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3" name="Freeform 5403">
            <a:hlinkClick r:id="rId2"/>
          </p:cNvPr>
          <p:cNvSpPr/>
          <p:nvPr/>
        </p:nvSpPr>
        <p:spPr>
          <a:xfrm>
            <a:off x="2042414" y="9651187"/>
            <a:ext cx="2989199" cy="7620"/>
          </a:xfrm>
          <a:custGeom>
            <a:avLst/>
            <a:gdLst/>
            <a:ahLst/>
            <a:cxnLst/>
            <a:rect l="0" t="0" r="0" b="0"/>
            <a:pathLst>
              <a:path w="2989199" h="7620">
                <a:moveTo>
                  <a:pt x="0" y="7620"/>
                </a:moveTo>
                <a:lnTo>
                  <a:pt x="2989199" y="7620"/>
                </a:lnTo>
                <a:lnTo>
                  <a:pt x="298919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4" name="Rectangle 540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85 </a:t>
            </a:r>
          </a:p>
        </p:txBody>
      </p:sp>
      <p:sp>
        <p:nvSpPr>
          <p:cNvPr id="5405" name="Rectangle 540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406" name="Rectangle 5406"/>
          <p:cNvSpPr/>
          <p:nvPr/>
        </p:nvSpPr>
        <p:spPr>
          <a:xfrm>
            <a:off x="1080820" y="871361"/>
            <a:ext cx="5436565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e) El 40 por ciento a los ERTES a los que resulte de aplicación el Mecanismo RED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Estabilización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modalidad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sectorial,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 47.bis.1.b) LET".   </a:t>
            </a:r>
          </a:p>
        </p:txBody>
      </p:sp>
      <p:sp>
        <p:nvSpPr>
          <p:cNvPr id="5407" name="Rectangle 5407"/>
          <p:cNvSpPr/>
          <p:nvPr/>
        </p:nvSpPr>
        <p:spPr>
          <a:xfrm>
            <a:off x="1080820" y="139739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408" name="Rectangle 5408"/>
          <p:cNvSpPr/>
          <p:nvPr/>
        </p:nvSpPr>
        <p:spPr>
          <a:xfrm>
            <a:off x="1080820" y="1572656"/>
            <a:ext cx="5435650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aspectos</a:t>
            </a:r>
            <a:r>
              <a:rPr lang="en-US" sz="1200" b="0" i="0" spc="3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relevantes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conviene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reseñar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adicionalmente: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quedará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obligadas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reintegrar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cantidades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exenta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materia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acredite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las personas trabajadoras las acciones formativas y que por parte de estas no se han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realizado;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término,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4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incumplimiento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empresarial se deberá reintegrar “el importe de las cotizaciones de cuyo pago resultaron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exoneradas en relación a la persona trabajadora respecto de la cual se haya incumplido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este requisito, con el recargo y los intereses de demora correspondientes.”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409" name="Rectangle 5409"/>
          <p:cNvSpPr/>
          <p:nvPr/>
        </p:nvSpPr>
        <p:spPr>
          <a:xfrm>
            <a:off x="1080820" y="297473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410" name="Rectangle 5410"/>
          <p:cNvSpPr/>
          <p:nvPr/>
        </p:nvSpPr>
        <p:spPr>
          <a:xfrm>
            <a:off x="1080820" y="3149996"/>
            <a:ext cx="5437352" cy="19554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línea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dictada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etapa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pandemia,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“no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consider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ará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incumplido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compromiso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extinga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5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despido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disciplinario</a:t>
            </a:r>
            <a:r>
              <a:rPr lang="en-US" sz="1200" b="0" i="0" spc="5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declarado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5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procedente,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dimisión,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muerte,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jubilación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incapacidad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permanente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total,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absoluta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gran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invalidez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trabajadora.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Tampoco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incumplido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llamamiento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contrato fijo-discontinuo, cuando este no suponga un despido sino una interrupción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mismo”,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particular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caso</a:t>
            </a:r>
            <a:r>
              <a:rPr lang="en-US" sz="1200" b="0" i="0" spc="1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temporales,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entenderá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incumplido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requisito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formalizado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15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Estatuto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extinga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causa,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realizarse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inmediata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411" name="Rectangle 5411"/>
          <p:cNvSpPr/>
          <p:nvPr/>
        </p:nvSpPr>
        <p:spPr>
          <a:xfrm>
            <a:off x="1080820" y="507823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412" name="Rectangle 5412"/>
          <p:cNvSpPr/>
          <p:nvPr/>
        </p:nvSpPr>
        <p:spPr>
          <a:xfrm>
            <a:off x="1080820" y="5253497"/>
            <a:ext cx="5435803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desempleo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(nueva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cuadragésima)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reseñar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requiere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acreditar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mínimo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 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Social, y que se extiende, además de las personas trabajadoras a las que se refiere el art.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.1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LET,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tengan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condición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socias</a:t>
            </a:r>
            <a:r>
              <a:rPr lang="en-US" sz="1200" b="0" i="0" spc="29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trabajadoras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cooperativas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asociado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sociedades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incluidas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 de la Seguridad Social o en algunos de los regímenes especiales que protejan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ngencia de desempleo”, siendo su cuantía la del 70 por ciento de la b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 reguladora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vigencia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considerándose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consumido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periodo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 a efectos de futuros accesos a la protección por desempleo. </a:t>
            </a:r>
          </a:p>
        </p:txBody>
      </p:sp>
      <p:sp>
        <p:nvSpPr>
          <p:cNvPr id="5413" name="Rectangle 5413"/>
          <p:cNvSpPr/>
          <p:nvPr/>
        </p:nvSpPr>
        <p:spPr>
          <a:xfrm>
            <a:off x="1080820" y="683109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414" name="Rectangle 5414"/>
          <p:cNvSpPr/>
          <p:nvPr/>
        </p:nvSpPr>
        <p:spPr>
          <a:xfrm>
            <a:off x="1080820" y="7006351"/>
            <a:ext cx="5435752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13.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Concluyo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podía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aportaciones de la doctrina laboralista, como la de los profesores Wilfredo Sanguinetti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Magdalena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Nogueira,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Alberto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Pastor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José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Ramón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Morales,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seguro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conocimiento.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toca,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sentarse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calma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leer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aportaciones y extraer las tesis e ideas más importantes de las mismas. </a:t>
            </a:r>
          </a:p>
        </p:txBody>
      </p:sp>
      <p:sp>
        <p:nvSpPr>
          <p:cNvPr id="5415" name="Rectangle 5415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416" name="Rectangle 5416"/>
          <p:cNvSpPr/>
          <p:nvPr/>
        </p:nvSpPr>
        <p:spPr>
          <a:xfrm>
            <a:off x="1080820" y="8057911"/>
            <a:ext cx="5434584" cy="378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Mientras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abordar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cuestiones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pendientes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 buena lectura.   </a:t>
            </a:r>
          </a:p>
        </p:txBody>
      </p:sp>
      <p:sp>
        <p:nvSpPr>
          <p:cNvPr id="5417" name="Rectangle 5417"/>
          <p:cNvSpPr/>
          <p:nvPr/>
        </p:nvSpPr>
        <p:spPr>
          <a:xfrm>
            <a:off x="1080820" y="840881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418" name="Rectangle 5418"/>
          <p:cNvSpPr/>
          <p:nvPr/>
        </p:nvSpPr>
        <p:spPr>
          <a:xfrm>
            <a:off x="1080820" y="8584072"/>
            <a:ext cx="145727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VII. Subcontratación. </a:t>
            </a:r>
          </a:p>
        </p:txBody>
      </p:sp>
      <p:sp>
        <p:nvSpPr>
          <p:cNvPr id="5419" name="Rectangle 5419"/>
          <p:cNvSpPr/>
          <p:nvPr/>
        </p:nvSpPr>
        <p:spPr>
          <a:xfrm>
            <a:off x="1080820" y="8937640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5420" name="Rectangle 5420"/>
          <p:cNvSpPr/>
          <p:nvPr/>
        </p:nvSpPr>
        <p:spPr>
          <a:xfrm>
            <a:off x="1080820" y="9289633"/>
            <a:ext cx="5437759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1.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atención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séptima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estudio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Real</a:t>
            </a:r>
            <a:r>
              <a:rPr lang="en-US" sz="1200" b="0" i="0" spc="21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Decreto-Ley</a:t>
            </a:r>
            <a:r>
              <a:rPr lang="en-US" sz="1200" b="0" i="0" spc="21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32/2021</a:t>
            </a:r>
            <a:r>
              <a:rPr lang="en-US" sz="1200" b="0" i="0" spc="21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21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28</a:t>
            </a:r>
            <a:r>
              <a:rPr lang="en-US" sz="1200" b="0" i="0" spc="21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21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diciembre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modificaciones,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1" name="Freeform 5421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2" name="Freeform 5422"/>
          <p:cNvSpPr/>
          <p:nvPr/>
        </p:nvSpPr>
        <p:spPr>
          <a:xfrm>
            <a:off x="1082420" y="1074369"/>
            <a:ext cx="5436997" cy="353873"/>
          </a:xfrm>
          <a:custGeom>
            <a:avLst/>
            <a:gdLst/>
            <a:ahLst/>
            <a:cxnLst/>
            <a:rect l="0" t="0" r="0" b="0"/>
            <a:pathLst>
              <a:path w="5436997" h="353873">
                <a:moveTo>
                  <a:pt x="0" y="353873"/>
                </a:moveTo>
                <a:lnTo>
                  <a:pt x="5436997" y="353873"/>
                </a:lnTo>
                <a:lnTo>
                  <a:pt x="5436997" y="0"/>
                </a:lnTo>
                <a:lnTo>
                  <a:pt x="0" y="0"/>
                </a:lnTo>
                <a:lnTo>
                  <a:pt x="0" y="353873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3" name="Freeform 5423"/>
          <p:cNvSpPr/>
          <p:nvPr/>
        </p:nvSpPr>
        <p:spPr>
          <a:xfrm>
            <a:off x="1062532" y="14282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4" name="Freeform 5424"/>
          <p:cNvSpPr/>
          <p:nvPr/>
        </p:nvSpPr>
        <p:spPr>
          <a:xfrm>
            <a:off x="1062532" y="16035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5" name="Freeform 5425">
            <a:hlinkClick r:id="rId2"/>
          </p:cNvPr>
          <p:cNvSpPr/>
          <p:nvPr/>
        </p:nvSpPr>
        <p:spPr>
          <a:xfrm>
            <a:off x="1062532" y="17787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6" name="Freeform 5426">
            <a:hlinkClick r:id="rId2"/>
          </p:cNvPr>
          <p:cNvSpPr/>
          <p:nvPr/>
        </p:nvSpPr>
        <p:spPr>
          <a:xfrm>
            <a:off x="1062532" y="19540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7" name="Freeform 5427">
            <a:hlinkClick r:id="rId2"/>
          </p:cNvPr>
          <p:cNvSpPr/>
          <p:nvPr/>
        </p:nvSpPr>
        <p:spPr>
          <a:xfrm>
            <a:off x="1338325" y="2112518"/>
            <a:ext cx="1742186" cy="7620"/>
          </a:xfrm>
          <a:custGeom>
            <a:avLst/>
            <a:gdLst/>
            <a:ahLst/>
            <a:cxnLst/>
            <a:rect l="0" t="0" r="0" b="0"/>
            <a:pathLst>
              <a:path w="1742186" h="7620">
                <a:moveTo>
                  <a:pt x="0" y="7620"/>
                </a:moveTo>
                <a:lnTo>
                  <a:pt x="1742186" y="7620"/>
                </a:lnTo>
                <a:lnTo>
                  <a:pt x="174218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8" name="Freeform 5428"/>
          <p:cNvSpPr/>
          <p:nvPr/>
        </p:nvSpPr>
        <p:spPr>
          <a:xfrm>
            <a:off x="1062532" y="21292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9" name="Freeform 5429"/>
          <p:cNvSpPr/>
          <p:nvPr/>
        </p:nvSpPr>
        <p:spPr>
          <a:xfrm>
            <a:off x="1062532" y="23045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0" name="Freeform 5430"/>
          <p:cNvSpPr/>
          <p:nvPr/>
        </p:nvSpPr>
        <p:spPr>
          <a:xfrm>
            <a:off x="1062532" y="24798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1" name="Freeform 5431"/>
          <p:cNvSpPr/>
          <p:nvPr/>
        </p:nvSpPr>
        <p:spPr>
          <a:xfrm>
            <a:off x="1062532" y="2655061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2" name="Freeform 5432"/>
          <p:cNvSpPr/>
          <p:nvPr/>
        </p:nvSpPr>
        <p:spPr>
          <a:xfrm>
            <a:off x="1062532" y="300863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3" name="Freeform 5433"/>
          <p:cNvSpPr/>
          <p:nvPr/>
        </p:nvSpPr>
        <p:spPr>
          <a:xfrm>
            <a:off x="1062532" y="31838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4" name="Freeform 5434"/>
          <p:cNvSpPr/>
          <p:nvPr/>
        </p:nvSpPr>
        <p:spPr>
          <a:xfrm>
            <a:off x="1062532" y="33591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5" name="Freeform 5435"/>
          <p:cNvSpPr/>
          <p:nvPr/>
        </p:nvSpPr>
        <p:spPr>
          <a:xfrm>
            <a:off x="1062532" y="3534486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6" name="Freeform 5436"/>
          <p:cNvSpPr/>
          <p:nvPr/>
        </p:nvSpPr>
        <p:spPr>
          <a:xfrm>
            <a:off x="1062532" y="37100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7" name="Freeform 5437"/>
          <p:cNvSpPr/>
          <p:nvPr/>
        </p:nvSpPr>
        <p:spPr>
          <a:xfrm>
            <a:off x="1062532" y="38853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8" name="Freeform 5438"/>
          <p:cNvSpPr/>
          <p:nvPr/>
        </p:nvSpPr>
        <p:spPr>
          <a:xfrm>
            <a:off x="1062532" y="40605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9" name="Freeform 5439"/>
          <p:cNvSpPr/>
          <p:nvPr/>
        </p:nvSpPr>
        <p:spPr>
          <a:xfrm>
            <a:off x="1062532" y="4235830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0" name="Freeform 5440"/>
          <p:cNvSpPr/>
          <p:nvPr/>
        </p:nvSpPr>
        <p:spPr>
          <a:xfrm>
            <a:off x="1062532" y="45878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1" name="Freeform 5441"/>
          <p:cNvSpPr/>
          <p:nvPr/>
        </p:nvSpPr>
        <p:spPr>
          <a:xfrm>
            <a:off x="1062532" y="47631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2" name="Freeform 5442"/>
          <p:cNvSpPr/>
          <p:nvPr/>
        </p:nvSpPr>
        <p:spPr>
          <a:xfrm>
            <a:off x="1062532" y="49383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3" name="Freeform 5443"/>
          <p:cNvSpPr/>
          <p:nvPr/>
        </p:nvSpPr>
        <p:spPr>
          <a:xfrm>
            <a:off x="1062532" y="51136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4" name="Freeform 5444"/>
          <p:cNvSpPr/>
          <p:nvPr/>
        </p:nvSpPr>
        <p:spPr>
          <a:xfrm>
            <a:off x="1062532" y="52889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5" name="Freeform 5445"/>
          <p:cNvSpPr/>
          <p:nvPr/>
        </p:nvSpPr>
        <p:spPr>
          <a:xfrm>
            <a:off x="1062532" y="54641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6" name="Freeform 5446"/>
          <p:cNvSpPr/>
          <p:nvPr/>
        </p:nvSpPr>
        <p:spPr>
          <a:xfrm>
            <a:off x="1062532" y="56394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7" name="Freeform 5447"/>
          <p:cNvSpPr/>
          <p:nvPr/>
        </p:nvSpPr>
        <p:spPr>
          <a:xfrm>
            <a:off x="1062532" y="581464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8" name="Freeform 5448"/>
          <p:cNvSpPr/>
          <p:nvPr/>
        </p:nvSpPr>
        <p:spPr>
          <a:xfrm>
            <a:off x="1062532" y="59902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9" name="Freeform 5449"/>
          <p:cNvSpPr/>
          <p:nvPr/>
        </p:nvSpPr>
        <p:spPr>
          <a:xfrm>
            <a:off x="1062532" y="61654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0" name="Freeform 5450"/>
          <p:cNvSpPr/>
          <p:nvPr/>
        </p:nvSpPr>
        <p:spPr>
          <a:xfrm>
            <a:off x="1062532" y="63407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1" name="Freeform 5451"/>
          <p:cNvSpPr/>
          <p:nvPr/>
        </p:nvSpPr>
        <p:spPr>
          <a:xfrm>
            <a:off x="1062532" y="65159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2" name="Freeform 5452"/>
          <p:cNvSpPr/>
          <p:nvPr/>
        </p:nvSpPr>
        <p:spPr>
          <a:xfrm>
            <a:off x="1062532" y="6691249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3" name="Freeform 5453"/>
          <p:cNvSpPr/>
          <p:nvPr/>
        </p:nvSpPr>
        <p:spPr>
          <a:xfrm>
            <a:off x="1062532" y="70448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4" name="Freeform 5454"/>
          <p:cNvSpPr/>
          <p:nvPr/>
        </p:nvSpPr>
        <p:spPr>
          <a:xfrm>
            <a:off x="1062532" y="72200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5" name="Freeform 5455"/>
          <p:cNvSpPr/>
          <p:nvPr/>
        </p:nvSpPr>
        <p:spPr>
          <a:xfrm>
            <a:off x="1062532" y="73953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6" name="Freeform 5456"/>
          <p:cNvSpPr/>
          <p:nvPr/>
        </p:nvSpPr>
        <p:spPr>
          <a:xfrm>
            <a:off x="1062532" y="75705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7" name="Freeform 5457"/>
          <p:cNvSpPr/>
          <p:nvPr/>
        </p:nvSpPr>
        <p:spPr>
          <a:xfrm>
            <a:off x="1062532" y="7745857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8" name="Freeform 5458"/>
          <p:cNvSpPr/>
          <p:nvPr/>
        </p:nvSpPr>
        <p:spPr>
          <a:xfrm>
            <a:off x="1062532" y="8097977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9" name="Freeform 5459"/>
          <p:cNvSpPr/>
          <p:nvPr/>
        </p:nvSpPr>
        <p:spPr>
          <a:xfrm>
            <a:off x="1062532" y="82735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0" name="Freeform 5460"/>
          <p:cNvSpPr/>
          <p:nvPr/>
        </p:nvSpPr>
        <p:spPr>
          <a:xfrm>
            <a:off x="1062532" y="844880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1" name="Freeform 5461">
            <a:hlinkClick r:id="rId3"/>
          </p:cNvPr>
          <p:cNvSpPr/>
          <p:nvPr/>
        </p:nvSpPr>
        <p:spPr>
          <a:xfrm>
            <a:off x="1062532" y="86240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2" name="Freeform 5462">
            <a:hlinkClick r:id="rId3"/>
          </p:cNvPr>
          <p:cNvSpPr/>
          <p:nvPr/>
        </p:nvSpPr>
        <p:spPr>
          <a:xfrm>
            <a:off x="1062532" y="87993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3" name="Freeform 5463">
            <a:hlinkClick r:id="rId3"/>
          </p:cNvPr>
          <p:cNvSpPr/>
          <p:nvPr/>
        </p:nvSpPr>
        <p:spPr>
          <a:xfrm>
            <a:off x="2992247" y="8957817"/>
            <a:ext cx="3489071" cy="7621"/>
          </a:xfrm>
          <a:custGeom>
            <a:avLst/>
            <a:gdLst/>
            <a:ahLst/>
            <a:cxnLst/>
            <a:rect l="0" t="0" r="0" b="0"/>
            <a:pathLst>
              <a:path w="3489071" h="7621">
                <a:moveTo>
                  <a:pt x="0" y="7621"/>
                </a:moveTo>
                <a:lnTo>
                  <a:pt x="3489071" y="7621"/>
                </a:lnTo>
                <a:lnTo>
                  <a:pt x="3489071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4" name="Freeform 5464">
            <a:hlinkClick r:id="rId4"/>
          </p:cNvPr>
          <p:cNvSpPr/>
          <p:nvPr/>
        </p:nvSpPr>
        <p:spPr>
          <a:xfrm>
            <a:off x="1062532" y="897458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5" name="Freeform 5465">
            <a:hlinkClick r:id="rId3"/>
          </p:cNvPr>
          <p:cNvSpPr/>
          <p:nvPr/>
        </p:nvSpPr>
        <p:spPr>
          <a:xfrm>
            <a:off x="1080820" y="9133077"/>
            <a:ext cx="615696" cy="7620"/>
          </a:xfrm>
          <a:custGeom>
            <a:avLst/>
            <a:gdLst/>
            <a:ahLst/>
            <a:cxnLst/>
            <a:rect l="0" t="0" r="0" b="0"/>
            <a:pathLst>
              <a:path w="615696" h="7620">
                <a:moveTo>
                  <a:pt x="0" y="7620"/>
                </a:moveTo>
                <a:lnTo>
                  <a:pt x="615696" y="7620"/>
                </a:lnTo>
                <a:lnTo>
                  <a:pt x="61569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6" name="Freeform 5466">
            <a:hlinkClick r:id="rId4"/>
          </p:cNvPr>
          <p:cNvSpPr/>
          <p:nvPr/>
        </p:nvSpPr>
        <p:spPr>
          <a:xfrm>
            <a:off x="1062532" y="91498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7" name="Freeform 5467">
            <a:hlinkClick r:id="rId4"/>
          </p:cNvPr>
          <p:cNvSpPr/>
          <p:nvPr/>
        </p:nvSpPr>
        <p:spPr>
          <a:xfrm>
            <a:off x="4022725" y="9308338"/>
            <a:ext cx="2458466" cy="7620"/>
          </a:xfrm>
          <a:custGeom>
            <a:avLst/>
            <a:gdLst/>
            <a:ahLst/>
            <a:cxnLst/>
            <a:rect l="0" t="0" r="0" b="0"/>
            <a:pathLst>
              <a:path w="2458466" h="7620">
                <a:moveTo>
                  <a:pt x="0" y="7620"/>
                </a:moveTo>
                <a:lnTo>
                  <a:pt x="2458466" y="7620"/>
                </a:lnTo>
                <a:lnTo>
                  <a:pt x="245846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8" name="Freeform 5468">
            <a:hlinkClick r:id="rId4"/>
          </p:cNvPr>
          <p:cNvSpPr/>
          <p:nvPr/>
        </p:nvSpPr>
        <p:spPr>
          <a:xfrm>
            <a:off x="1062532" y="93250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9" name="Freeform 5469">
            <a:hlinkClick r:id="rId4"/>
          </p:cNvPr>
          <p:cNvSpPr/>
          <p:nvPr/>
        </p:nvSpPr>
        <p:spPr>
          <a:xfrm>
            <a:off x="1080820" y="9483547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0" name="Freeform 5470">
            <a:hlinkClick r:id="rId4"/>
          </p:cNvPr>
          <p:cNvSpPr/>
          <p:nvPr/>
        </p:nvSpPr>
        <p:spPr>
          <a:xfrm>
            <a:off x="1062532" y="950031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1" name="Freeform 5471">
            <a:hlinkClick r:id="rId4"/>
          </p:cNvPr>
          <p:cNvSpPr/>
          <p:nvPr/>
        </p:nvSpPr>
        <p:spPr>
          <a:xfrm>
            <a:off x="1080820" y="9658807"/>
            <a:ext cx="1031748" cy="7620"/>
          </a:xfrm>
          <a:custGeom>
            <a:avLst/>
            <a:gdLst/>
            <a:ahLst/>
            <a:cxnLst/>
            <a:rect l="0" t="0" r="0" b="0"/>
            <a:pathLst>
              <a:path w="1031748" h="7620">
                <a:moveTo>
                  <a:pt x="0" y="7620"/>
                </a:moveTo>
                <a:lnTo>
                  <a:pt x="1031748" y="7620"/>
                </a:lnTo>
                <a:lnTo>
                  <a:pt x="103174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2" name="Rectangle 547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86 </a:t>
            </a:r>
          </a:p>
        </p:txBody>
      </p:sp>
      <p:sp>
        <p:nvSpPr>
          <p:cNvPr id="5473" name="Rectangle 547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474" name="Rectangle 5474"/>
          <p:cNvSpPr/>
          <p:nvPr/>
        </p:nvSpPr>
        <p:spPr>
          <a:xfrm>
            <a:off x="1080820" y="871361"/>
            <a:ext cx="5436870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plural porque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 más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parecer, de la política normativa de contratación y subcontratación empresariales. </a:t>
            </a:r>
          </a:p>
        </p:txBody>
      </p:sp>
      <p:sp>
        <p:nvSpPr>
          <p:cNvPr id="5475" name="Rectangle 5475"/>
          <p:cNvSpPr/>
          <p:nvPr/>
        </p:nvSpPr>
        <p:spPr>
          <a:xfrm>
            <a:off x="1080820" y="1400444"/>
            <a:ext cx="5516638" cy="14414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adelanto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 6 del art. 42 de la Ley del Estatuto de los trabajadores, a la par que se exceptúa </a:t>
            </a:r>
          </a:p>
          <a:p>
            <a:pPr marL="0">
              <a:lnSpc>
                <a:spcPts val="1379"/>
              </a:lnSpc>
              <a:tabLst>
                <a:tab pos="281787" algn="l"/>
                <a:tab pos="555955" algn="l"/>
                <a:tab pos="1538477" algn="l"/>
                <a:tab pos="2115921" algn="l"/>
                <a:tab pos="2380945" algn="l"/>
                <a:tab pos="2790621" algn="l"/>
                <a:tab pos="3072409" algn="l"/>
                <a:tab pos="3759580" algn="l"/>
                <a:tab pos="3974312" algn="l"/>
                <a:tab pos="4874691" algn="l"/>
              </a:tabLst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	su 	cumplimient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	cuando 	se 	trate 	de 	contratas 	y 	subcontratas 	suscritas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 err="1" smtClean="0">
                <a:solidFill>
                  <a:srgbClr val="0B5394"/>
                </a:solidFill>
                <a:latin typeface="Times New Roman"/>
                <a:hlinkClick r:id="rId2"/>
              </a:rPr>
              <a:t>centros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 err="1" smtClean="0">
                <a:solidFill>
                  <a:srgbClr val="0B5394"/>
                </a:solidFill>
                <a:latin typeface="Times New Roman"/>
                <a:hlinkClick r:id="rId2"/>
              </a:rPr>
              <a:t>especiales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 empleo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(disposición adicional vigésimo séptima incorporada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36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LET),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son</a:t>
            </a:r>
            <a:r>
              <a:rPr lang="en-US" sz="1200" b="0" i="0" spc="3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“empresas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cuyo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objetivo</a:t>
            </a:r>
            <a:r>
              <a:rPr lang="en-US" sz="1200" b="0" i="0" spc="3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principal</a:t>
            </a:r>
            <a:r>
              <a:rPr lang="en-US" sz="1200" b="0" i="0" spc="3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3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proporcionar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discapacidad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remunerado,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adecuado a sus características personales y que facilite la integración laboral de éstos 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mercado ordinario de trabajo”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5476" name="Rectangle 5476"/>
          <p:cNvSpPr/>
          <p:nvPr/>
        </p:nvSpPr>
        <p:spPr>
          <a:xfrm>
            <a:off x="1080820" y="2980832"/>
            <a:ext cx="5437911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bien,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hecho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tratarse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reducida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disposiciones</a:t>
            </a:r>
            <a:r>
              <a:rPr lang="en-US" sz="1200" b="0" i="0" spc="4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afectadas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supone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modo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</a:t>
            </a:r>
            <a:r>
              <a:rPr lang="en-US" sz="1200" b="0" i="0" spc="4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minusvaloración</a:t>
            </a:r>
            <a:r>
              <a:rPr lang="en-US" sz="1200" b="0" i="0" spc="4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importancia,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explicaré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continuación,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lejos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tesis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inicialmente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defendidas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partidos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líticos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apoyan como por las organizaciones sindicales presentes en la mesa del diálogo social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además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desajuste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expone en una parte de la Exposición de Motivos y la redacción del modificado art.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42. </a:t>
            </a:r>
          </a:p>
        </p:txBody>
      </p:sp>
      <p:sp>
        <p:nvSpPr>
          <p:cNvPr id="5477" name="Rectangle 5477"/>
          <p:cNvSpPr/>
          <p:nvPr/>
        </p:nvSpPr>
        <p:spPr>
          <a:xfrm>
            <a:off x="1080820" y="4560077"/>
            <a:ext cx="5438597" cy="2305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cambios,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supresiones,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retoques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(añadan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término que consideren más adecuado sobre la reforma) que se han introducido en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</a:t>
            </a:r>
            <a:r>
              <a:rPr lang="en-US" sz="1200" b="0" i="0" spc="3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9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RDL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32/2021,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procederé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examen</a:t>
            </a:r>
            <a:r>
              <a:rPr lang="en-US" sz="1200" b="0" i="0" spc="3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4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3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posteriormente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articulado,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breve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exposición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propuestas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fueron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presentadas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legislatura, así como de cuál era la tesis expuesta en el acuerdo de gobierno PSOE-UP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suscrito el 30 de diciembre de 2019 y de algunos documentos que fueron puestos sobre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diálogo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tripartito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subcontratación,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olvidar</a:t>
            </a:r>
            <a:r>
              <a:rPr lang="en-US" sz="1200" b="0" i="0" spc="1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Audiencia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Nacional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Tribunal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Supremo</a:t>
            </a:r>
            <a:r>
              <a:rPr lang="en-US" sz="1200" b="0" i="0" spc="5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5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</a:t>
            </a:r>
            <a:r>
              <a:rPr lang="en-US" sz="1200" b="0" i="0" spc="5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5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5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2012,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aceptaron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política</a:t>
            </a:r>
            <a:r>
              <a:rPr lang="en-US" sz="1200" b="0" i="0" spc="5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externalización empresarial, si bien con votos discrepantes en el alto tribunal que ponían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manifiesto, alto y claro, como esas políticas implicaban una clara discriminación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razón de sexo. </a:t>
            </a:r>
          </a:p>
        </p:txBody>
      </p:sp>
      <p:sp>
        <p:nvSpPr>
          <p:cNvPr id="5478" name="Rectangle 5478"/>
          <p:cNvSpPr/>
          <p:nvPr/>
        </p:nvSpPr>
        <p:spPr>
          <a:xfrm>
            <a:off x="1080820" y="7017019"/>
            <a:ext cx="5436260" cy="90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2.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expuse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3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dedicado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trata</a:t>
            </a:r>
            <a:r>
              <a:rPr lang="en-US" sz="1200" b="0" i="0" spc="3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valoraciones propias sobre los cambios acaecidos, pero ello no obsta en modo alguno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pasan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días,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vayan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publicando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artículos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indudable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precisión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aquellos,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 duda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leer y tomar en consideración. </a:t>
            </a:r>
          </a:p>
        </p:txBody>
      </p:sp>
      <p:sp>
        <p:nvSpPr>
          <p:cNvPr id="5479" name="Rectangle 5479"/>
          <p:cNvSpPr/>
          <p:nvPr/>
        </p:nvSpPr>
        <p:spPr>
          <a:xfrm>
            <a:off x="1080820" y="8070103"/>
            <a:ext cx="5437149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consiguiente,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remitir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lectoras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lectores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interesadas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esos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artículos: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lugar,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bien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referido aún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directamente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texto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acuerdo,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muy amplio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riguroso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profesor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Miguel Rodríguez-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Piñero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Royo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editor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 del número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4/2021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Revista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“Trabajo, Persona,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Derecho,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Mercado”, que lleva por título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“Un ca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mbio de paradigma en laregulación laboral de 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contratas”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; en segundo término, a la aportación del profesor Laurentino J. Dueñas,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ya plenamente consolidado blog de net21.or,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“Negociación colectiva + diálogo social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–</a:t>
            </a:r>
            <a:r>
              <a:rPr lang="en-US" sz="1200" b="0" i="0" spc="324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acuerdo</a:t>
            </a:r>
            <a:r>
              <a:rPr lang="en-US" sz="1200" b="0" i="0" spc="319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de</a:t>
            </a:r>
            <a:r>
              <a:rPr lang="en-US" sz="1200" b="0" i="0" spc="32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gobernanza:</a:t>
            </a:r>
            <a:r>
              <a:rPr lang="en-US" sz="1200" b="0" i="0" spc="325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lareforma</a:t>
            </a:r>
            <a:r>
              <a:rPr lang="en-US" sz="1200" b="0" i="0" spc="323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laboral</a:t>
            </a:r>
            <a:r>
              <a:rPr lang="en-US" sz="1200" b="0" i="0" spc="325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2021</a:t>
            </a:r>
            <a:r>
              <a:rPr lang="en-US" sz="1200" b="0" i="0" spc="32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de</a:t>
            </a:r>
            <a:r>
              <a:rPr lang="en-US" sz="1200" b="0" i="0" spc="32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la</a:t>
            </a:r>
            <a:r>
              <a:rPr lang="en-US" sz="1200" b="0" i="0" spc="320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devaluación</a:t>
            </a:r>
            <a:r>
              <a:rPr lang="en-US" sz="1200" b="0" i="0" spc="325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salarial</a:t>
            </a:r>
            <a:r>
              <a:rPr lang="en-US" sz="1200" b="0" i="0" spc="32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de</a:t>
            </a:r>
            <a:r>
              <a:rPr lang="en-US" sz="1200" b="0" i="0" spc="32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subcontratación”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, sin olvidar en el mismo blog la aportación más lejana en el tiempo,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0" name="Freeform 548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1" name="Freeform 5481">
            <a:hlinkClick r:id="rId2"/>
          </p:cNvPr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2" name="Freeform 5482">
            <a:hlinkClick r:id="rId2"/>
          </p:cNvPr>
          <p:cNvSpPr/>
          <p:nvPr/>
        </p:nvSpPr>
        <p:spPr>
          <a:xfrm>
            <a:off x="1147876" y="1233170"/>
            <a:ext cx="2963291" cy="7620"/>
          </a:xfrm>
          <a:custGeom>
            <a:avLst/>
            <a:gdLst/>
            <a:ahLst/>
            <a:cxnLst/>
            <a:rect l="0" t="0" r="0" b="0"/>
            <a:pathLst>
              <a:path w="2963291" h="7620">
                <a:moveTo>
                  <a:pt x="0" y="7620"/>
                </a:moveTo>
                <a:lnTo>
                  <a:pt x="2963291" y="7620"/>
                </a:lnTo>
                <a:lnTo>
                  <a:pt x="296329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3" name="Freeform 5483">
            <a:hlinkClick r:id="rId2"/>
          </p:cNvPr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4" name="Freeform 5484">
            <a:hlinkClick r:id="rId3"/>
          </p:cNvPr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5" name="Freeform 5485">
            <a:hlinkClick r:id="rId3"/>
          </p:cNvPr>
          <p:cNvSpPr/>
          <p:nvPr/>
        </p:nvSpPr>
        <p:spPr>
          <a:xfrm>
            <a:off x="2562479" y="1583690"/>
            <a:ext cx="3748151" cy="7620"/>
          </a:xfrm>
          <a:custGeom>
            <a:avLst/>
            <a:gdLst/>
            <a:ahLst/>
            <a:cxnLst/>
            <a:rect l="0" t="0" r="0" b="0"/>
            <a:pathLst>
              <a:path w="3748151" h="7620">
                <a:moveTo>
                  <a:pt x="0" y="7620"/>
                </a:moveTo>
                <a:lnTo>
                  <a:pt x="3748151" y="7620"/>
                </a:lnTo>
                <a:lnTo>
                  <a:pt x="374815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6" name="Freeform 5486">
            <a:hlinkClick r:id="rId3"/>
          </p:cNvPr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7" name="Freeform 5487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8" name="Freeform 5488">
            <a:hlinkClick r:id="rId4"/>
          </p:cNvPr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9" name="Freeform 5489">
            <a:hlinkClick r:id="rId4"/>
          </p:cNvPr>
          <p:cNvSpPr/>
          <p:nvPr/>
        </p:nvSpPr>
        <p:spPr>
          <a:xfrm>
            <a:off x="3393059" y="2109470"/>
            <a:ext cx="3088259" cy="7620"/>
          </a:xfrm>
          <a:custGeom>
            <a:avLst/>
            <a:gdLst/>
            <a:ahLst/>
            <a:cxnLst/>
            <a:rect l="0" t="0" r="0" b="0"/>
            <a:pathLst>
              <a:path w="3088259" h="7620">
                <a:moveTo>
                  <a:pt x="0" y="7620"/>
                </a:moveTo>
                <a:lnTo>
                  <a:pt x="3088259" y="7620"/>
                </a:lnTo>
                <a:lnTo>
                  <a:pt x="308825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0" name="Freeform 5490">
            <a:hlinkClick r:id="rId4"/>
          </p:cNvPr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1" name="Freeform 5491">
            <a:hlinkClick r:id="rId4"/>
          </p:cNvPr>
          <p:cNvSpPr/>
          <p:nvPr/>
        </p:nvSpPr>
        <p:spPr>
          <a:xfrm>
            <a:off x="1080820" y="2284730"/>
            <a:ext cx="5164201" cy="7620"/>
          </a:xfrm>
          <a:custGeom>
            <a:avLst/>
            <a:gdLst/>
            <a:ahLst/>
            <a:cxnLst/>
            <a:rect l="0" t="0" r="0" b="0"/>
            <a:pathLst>
              <a:path w="5164201" h="7620">
                <a:moveTo>
                  <a:pt x="0" y="7620"/>
                </a:moveTo>
                <a:lnTo>
                  <a:pt x="5164201" y="7620"/>
                </a:lnTo>
                <a:lnTo>
                  <a:pt x="516420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2" name="Freeform 5492">
            <a:hlinkClick r:id="rId4"/>
          </p:cNvPr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3" name="Freeform 5493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4" name="Freeform 5494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5" name="Freeform 5495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6" name="Freeform 5496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7" name="Freeform 5497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8" name="Freeform 5498">
            <a:hlinkClick r:id="rId5"/>
          </p:cNvPr>
          <p:cNvSpPr/>
          <p:nvPr/>
        </p:nvSpPr>
        <p:spPr>
          <a:xfrm>
            <a:off x="1062532" y="3353129"/>
            <a:ext cx="5436997" cy="353873"/>
          </a:xfrm>
          <a:custGeom>
            <a:avLst/>
            <a:gdLst/>
            <a:ahLst/>
            <a:cxnLst/>
            <a:rect l="0" t="0" r="0" b="0"/>
            <a:pathLst>
              <a:path w="5436997" h="353873">
                <a:moveTo>
                  <a:pt x="0" y="353873"/>
                </a:moveTo>
                <a:lnTo>
                  <a:pt x="5436997" y="353873"/>
                </a:lnTo>
                <a:lnTo>
                  <a:pt x="5436997" y="0"/>
                </a:lnTo>
                <a:lnTo>
                  <a:pt x="0" y="0"/>
                </a:lnTo>
                <a:lnTo>
                  <a:pt x="0" y="353873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9" name="Freeform 5499">
            <a:hlinkClick r:id="rId5"/>
          </p:cNvPr>
          <p:cNvSpPr/>
          <p:nvPr/>
        </p:nvSpPr>
        <p:spPr>
          <a:xfrm>
            <a:off x="1585213" y="3511549"/>
            <a:ext cx="4097402" cy="7620"/>
          </a:xfrm>
          <a:custGeom>
            <a:avLst/>
            <a:gdLst/>
            <a:ahLst/>
            <a:cxnLst/>
            <a:rect l="0" t="0" r="0" b="0"/>
            <a:pathLst>
              <a:path w="4097402" h="7620">
                <a:moveTo>
                  <a:pt x="0" y="7620"/>
                </a:moveTo>
                <a:lnTo>
                  <a:pt x="4097402" y="7620"/>
                </a:lnTo>
                <a:lnTo>
                  <a:pt x="40974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0" name="Freeform 5500"/>
          <p:cNvSpPr/>
          <p:nvPr/>
        </p:nvSpPr>
        <p:spPr>
          <a:xfrm>
            <a:off x="1062532" y="370700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1" name="Freeform 5501">
            <a:hlinkClick r:id="rId6"/>
          </p:cNvPr>
          <p:cNvSpPr/>
          <p:nvPr/>
        </p:nvSpPr>
        <p:spPr>
          <a:xfrm>
            <a:off x="1062532" y="38822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2" name="Freeform 5502">
            <a:hlinkClick r:id="rId7"/>
          </p:cNvPr>
          <p:cNvSpPr/>
          <p:nvPr/>
        </p:nvSpPr>
        <p:spPr>
          <a:xfrm>
            <a:off x="1062532" y="40575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3" name="Freeform 5503">
            <a:hlinkClick r:id="rId6"/>
          </p:cNvPr>
          <p:cNvSpPr/>
          <p:nvPr/>
        </p:nvSpPr>
        <p:spPr>
          <a:xfrm>
            <a:off x="1388617" y="4216019"/>
            <a:ext cx="897941" cy="7619"/>
          </a:xfrm>
          <a:custGeom>
            <a:avLst/>
            <a:gdLst/>
            <a:ahLst/>
            <a:cxnLst/>
            <a:rect l="0" t="0" r="0" b="0"/>
            <a:pathLst>
              <a:path w="897941" h="7619">
                <a:moveTo>
                  <a:pt x="0" y="7619"/>
                </a:moveTo>
                <a:lnTo>
                  <a:pt x="897941" y="7619"/>
                </a:lnTo>
                <a:lnTo>
                  <a:pt x="897941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4" name="Freeform 5504">
            <a:hlinkClick r:id="rId7"/>
          </p:cNvPr>
          <p:cNvSpPr/>
          <p:nvPr/>
        </p:nvSpPr>
        <p:spPr>
          <a:xfrm>
            <a:off x="1062532" y="42327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5" name="Freeform 5505">
            <a:hlinkClick r:id="rId7"/>
          </p:cNvPr>
          <p:cNvSpPr/>
          <p:nvPr/>
        </p:nvSpPr>
        <p:spPr>
          <a:xfrm>
            <a:off x="5074284" y="4391279"/>
            <a:ext cx="398069" cy="7620"/>
          </a:xfrm>
          <a:custGeom>
            <a:avLst/>
            <a:gdLst/>
            <a:ahLst/>
            <a:cxnLst/>
            <a:rect l="0" t="0" r="0" b="0"/>
            <a:pathLst>
              <a:path w="398069" h="7620">
                <a:moveTo>
                  <a:pt x="0" y="7620"/>
                </a:moveTo>
                <a:lnTo>
                  <a:pt x="398069" y="7620"/>
                </a:lnTo>
                <a:lnTo>
                  <a:pt x="39806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6" name="Freeform 5506"/>
          <p:cNvSpPr/>
          <p:nvPr/>
        </p:nvSpPr>
        <p:spPr>
          <a:xfrm>
            <a:off x="1062532" y="440804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7" name="Freeform 5507"/>
          <p:cNvSpPr/>
          <p:nvPr/>
        </p:nvSpPr>
        <p:spPr>
          <a:xfrm>
            <a:off x="1062532" y="45833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8" name="Freeform 5508"/>
          <p:cNvSpPr/>
          <p:nvPr/>
        </p:nvSpPr>
        <p:spPr>
          <a:xfrm>
            <a:off x="1062532" y="47585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9" name="Freeform 5509"/>
          <p:cNvSpPr/>
          <p:nvPr/>
        </p:nvSpPr>
        <p:spPr>
          <a:xfrm>
            <a:off x="1062532" y="49338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0" name="Freeform 5510"/>
          <p:cNvSpPr/>
          <p:nvPr/>
        </p:nvSpPr>
        <p:spPr>
          <a:xfrm>
            <a:off x="1062532" y="5109082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1" name="Freeform 5511"/>
          <p:cNvSpPr/>
          <p:nvPr/>
        </p:nvSpPr>
        <p:spPr>
          <a:xfrm>
            <a:off x="1062532" y="54626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2" name="Freeform 5512"/>
          <p:cNvSpPr/>
          <p:nvPr/>
        </p:nvSpPr>
        <p:spPr>
          <a:xfrm>
            <a:off x="1062532" y="5637911"/>
            <a:ext cx="5436997" cy="173736"/>
          </a:xfrm>
          <a:custGeom>
            <a:avLst/>
            <a:gdLst/>
            <a:ahLst/>
            <a:cxnLst/>
            <a:rect l="0" t="0" r="0" b="0"/>
            <a:pathLst>
              <a:path w="5436997" h="173736">
                <a:moveTo>
                  <a:pt x="0" y="173736"/>
                </a:moveTo>
                <a:lnTo>
                  <a:pt x="5436997" y="173736"/>
                </a:lnTo>
                <a:lnTo>
                  <a:pt x="543699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3" name="Freeform 5513"/>
          <p:cNvSpPr/>
          <p:nvPr/>
        </p:nvSpPr>
        <p:spPr>
          <a:xfrm>
            <a:off x="1062532" y="5811596"/>
            <a:ext cx="5436997" cy="353872"/>
          </a:xfrm>
          <a:custGeom>
            <a:avLst/>
            <a:gdLst/>
            <a:ahLst/>
            <a:cxnLst/>
            <a:rect l="0" t="0" r="0" b="0"/>
            <a:pathLst>
              <a:path w="5436997" h="353872">
                <a:moveTo>
                  <a:pt x="0" y="353872"/>
                </a:moveTo>
                <a:lnTo>
                  <a:pt x="5436997" y="353872"/>
                </a:lnTo>
                <a:lnTo>
                  <a:pt x="5436997" y="0"/>
                </a:lnTo>
                <a:lnTo>
                  <a:pt x="0" y="0"/>
                </a:lnTo>
                <a:lnTo>
                  <a:pt x="0" y="353872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4" name="Freeform 5514">
            <a:hlinkClick r:id="rId8"/>
          </p:cNvPr>
          <p:cNvSpPr/>
          <p:nvPr/>
        </p:nvSpPr>
        <p:spPr>
          <a:xfrm>
            <a:off x="1062532" y="61654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5" name="Freeform 5515">
            <a:hlinkClick r:id="rId8"/>
          </p:cNvPr>
          <p:cNvSpPr/>
          <p:nvPr/>
        </p:nvSpPr>
        <p:spPr>
          <a:xfrm>
            <a:off x="1062532" y="63407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6" name="Freeform 5516">
            <a:hlinkClick r:id="rId8"/>
          </p:cNvPr>
          <p:cNvSpPr/>
          <p:nvPr/>
        </p:nvSpPr>
        <p:spPr>
          <a:xfrm>
            <a:off x="1955545" y="6499225"/>
            <a:ext cx="3335147" cy="7619"/>
          </a:xfrm>
          <a:custGeom>
            <a:avLst/>
            <a:gdLst/>
            <a:ahLst/>
            <a:cxnLst/>
            <a:rect l="0" t="0" r="0" b="0"/>
            <a:pathLst>
              <a:path w="3335147" h="7619">
                <a:moveTo>
                  <a:pt x="0" y="7619"/>
                </a:moveTo>
                <a:lnTo>
                  <a:pt x="3335147" y="7619"/>
                </a:lnTo>
                <a:lnTo>
                  <a:pt x="3335147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7" name="Freeform 5517"/>
          <p:cNvSpPr/>
          <p:nvPr/>
        </p:nvSpPr>
        <p:spPr>
          <a:xfrm>
            <a:off x="1062532" y="65159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8" name="Freeform 5518"/>
          <p:cNvSpPr/>
          <p:nvPr/>
        </p:nvSpPr>
        <p:spPr>
          <a:xfrm>
            <a:off x="1062532" y="6691249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9" name="Freeform 5519"/>
          <p:cNvSpPr/>
          <p:nvPr/>
        </p:nvSpPr>
        <p:spPr>
          <a:xfrm>
            <a:off x="1062532" y="70448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0" name="Freeform 5520"/>
          <p:cNvSpPr/>
          <p:nvPr/>
        </p:nvSpPr>
        <p:spPr>
          <a:xfrm>
            <a:off x="1062532" y="72200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1" name="Freeform 5521"/>
          <p:cNvSpPr/>
          <p:nvPr/>
        </p:nvSpPr>
        <p:spPr>
          <a:xfrm>
            <a:off x="1062532" y="73953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2" name="Freeform 5522"/>
          <p:cNvSpPr/>
          <p:nvPr/>
        </p:nvSpPr>
        <p:spPr>
          <a:xfrm>
            <a:off x="1062532" y="75705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3" name="Freeform 5523"/>
          <p:cNvSpPr/>
          <p:nvPr/>
        </p:nvSpPr>
        <p:spPr>
          <a:xfrm>
            <a:off x="1062532" y="77458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4" name="Freeform 5524"/>
          <p:cNvSpPr/>
          <p:nvPr/>
        </p:nvSpPr>
        <p:spPr>
          <a:xfrm>
            <a:off x="1062532" y="79211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5" name="Freeform 5525"/>
          <p:cNvSpPr/>
          <p:nvPr/>
        </p:nvSpPr>
        <p:spPr>
          <a:xfrm>
            <a:off x="1062532" y="809645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6" name="Freeform 5526"/>
          <p:cNvSpPr/>
          <p:nvPr/>
        </p:nvSpPr>
        <p:spPr>
          <a:xfrm>
            <a:off x="1062532" y="82720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7" name="Freeform 5527"/>
          <p:cNvSpPr/>
          <p:nvPr/>
        </p:nvSpPr>
        <p:spPr>
          <a:xfrm>
            <a:off x="1062532" y="84472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8" name="Freeform 5528"/>
          <p:cNvSpPr/>
          <p:nvPr/>
        </p:nvSpPr>
        <p:spPr>
          <a:xfrm>
            <a:off x="1062532" y="86225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9" name="Freeform 5529"/>
          <p:cNvSpPr/>
          <p:nvPr/>
        </p:nvSpPr>
        <p:spPr>
          <a:xfrm>
            <a:off x="1062532" y="8797798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0" name="Freeform 5530"/>
          <p:cNvSpPr/>
          <p:nvPr/>
        </p:nvSpPr>
        <p:spPr>
          <a:xfrm>
            <a:off x="1062532" y="91498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1" name="Freeform 5531"/>
          <p:cNvSpPr/>
          <p:nvPr/>
        </p:nvSpPr>
        <p:spPr>
          <a:xfrm>
            <a:off x="1062532" y="93250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2" name="Rectangle 5532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87 </a:t>
            </a:r>
          </a:p>
        </p:txBody>
      </p:sp>
      <p:sp>
        <p:nvSpPr>
          <p:cNvPr id="5533" name="Rectangle 5533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534" name="Rectangle 5534"/>
          <p:cNvSpPr/>
          <p:nvPr/>
        </p:nvSpPr>
        <p:spPr>
          <a:xfrm>
            <a:off x="1080820" y="871361"/>
            <a:ext cx="5438597" cy="2656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conserva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plenamente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interés,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María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Carmen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López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Aniorte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  <a:hlinkClick r:id="rId2"/>
              </a:rPr>
              <a:t>“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Hacia</a:t>
            </a:r>
            <a:r>
              <a:rPr lang="en-US" sz="1200" b="0" i="0" spc="-4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</a:t>
            </a:r>
            <a:r>
              <a:rPr lang="en-US" sz="1200" b="0" i="0" spc="-51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dignificación</a:t>
            </a:r>
            <a:r>
              <a:rPr lang="en-US" sz="1200" b="0" i="0" spc="-46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del</a:t>
            </a:r>
            <a:r>
              <a:rPr lang="en-US" sz="1200" b="0" i="0" spc="-46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trabajo</a:t>
            </a:r>
            <a:r>
              <a:rPr lang="en-US" sz="1200" b="0" i="0" spc="-46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externalizado”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;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igualmente,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breve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reflexión del profesor,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actualmente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magistrado 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Tribunal Supremo, </a:t>
            </a:r>
          </a:p>
          <a:p>
            <a:pPr marL="0">
              <a:lnSpc>
                <a:spcPts val="1380"/>
              </a:lnSpc>
            </a:pP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gnacio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García-Perrote,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“La</a:t>
            </a:r>
            <a:r>
              <a:rPr lang="en-US" sz="1200" b="0" i="0" spc="106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reforma</a:t>
            </a:r>
            <a:r>
              <a:rPr lang="en-US" sz="1200" b="0" i="0" spc="106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del</a:t>
            </a:r>
            <a:r>
              <a:rPr lang="en-US" sz="1200" b="0" i="0" spc="109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artículo</a:t>
            </a:r>
            <a:r>
              <a:rPr lang="en-US" sz="1200" b="0" i="0" spc="109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42</a:t>
            </a:r>
            <a:r>
              <a:rPr lang="en-US" sz="1200" b="0" i="0" spc="106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del</a:t>
            </a:r>
            <a:r>
              <a:rPr lang="en-US" sz="1200" b="0" i="0" spc="109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Estatuto</a:t>
            </a:r>
            <a:r>
              <a:rPr lang="en-US" sz="1200" b="0" i="0" spc="109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delos</a:t>
            </a:r>
            <a:r>
              <a:rPr lang="en-US" sz="1200" b="0" i="0" spc="110" baseline="0" dirty="0">
                <a:solidFill>
                  <a:srgbClr val="0B5394"/>
                </a:solidFill>
                <a:latin typeface="TimesNewRomanPSMT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trabajadores”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;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pueden comprender no me olvido, no puedo olvidarme en absoluto, de la brillante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aportación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profesor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gnasi</a:t>
            </a:r>
            <a:r>
              <a:rPr lang="en-US" sz="1200" b="0" i="0" spc="2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Beltrán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Heredia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2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blog,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í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culo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“Nueva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2021(RDL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32/201):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-16" baseline="0" dirty="0">
                <a:solidFill>
                  <a:srgbClr val="0B5394"/>
                </a:solidFill>
                <a:latin typeface="Times New Roman"/>
                <a:hlinkClick r:id="rId4"/>
              </a:rPr>
              <a:t>I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mpacto</a:t>
            </a:r>
            <a:r>
              <a:rPr lang="en-US" sz="1200" b="0" i="0" spc="205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en</a:t>
            </a:r>
            <a:r>
              <a:rPr lang="en-US" sz="1200" b="0" i="0" spc="20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contratas</a:t>
            </a:r>
            <a:r>
              <a:rPr lang="en-US" sz="1200" b="0" i="0" spc="201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y</a:t>
            </a:r>
            <a:r>
              <a:rPr lang="en-US" sz="1200" b="0" i="0" spc="20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subcontratas</a:t>
            </a:r>
            <a:r>
              <a:rPr lang="en-US" sz="1200" b="0" i="0" spc="204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y</a:t>
            </a:r>
            <a:r>
              <a:rPr lang="en-US" sz="1200" b="0" i="0" spc="20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el </a:t>
            </a:r>
            <a:r>
              <a:rPr lang="en-US" sz="1200" b="0" i="1" spc="0" baseline="0" dirty="0">
                <a:solidFill>
                  <a:srgbClr val="0B5394"/>
                </a:solidFill>
                <a:latin typeface="Times New Roman"/>
                <a:hlinkClick r:id="rId4"/>
              </a:rPr>
              <a:t>trabajo </a:t>
            </a:r>
          </a:p>
          <a:p>
            <a:pPr marL="0">
              <a:lnSpc>
                <a:spcPts val="1379"/>
              </a:lnSpc>
            </a:pPr>
            <a:r>
              <a:rPr lang="en-US" sz="1200" b="0" i="1" spc="0" baseline="0" dirty="0">
                <a:solidFill>
                  <a:srgbClr val="0B5394"/>
                </a:solidFill>
                <a:latin typeface="Times New Roman"/>
                <a:hlinkClick r:id="rId4"/>
              </a:rPr>
              <a:t>externalizado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4"/>
              </a:rPr>
              <a:t>(primeras valoraciones sobre los nuevos arts. 42.6, 84.2, 15 y 16 ET)”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 ;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desde luego ya cabe  referirse a la excelente idea que ha tenido la Junta 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irectiva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Asociación Española de Derecho del Trabajo y de la Seguridad Social, presidida por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profesora María Emilia Casas, de encargar a miembros de la Asociación la publicación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breves</a:t>
            </a:r>
            <a:r>
              <a:rPr lang="en-US" sz="1200" b="0" i="0" spc="1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(briefs)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distintos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ellos en donde el profesor Miguel Basterra, miembro de la sección juvenil, realiza una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interesante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reflexión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temática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concretamente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titulado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5"/>
              </a:rPr>
              <a:t>“Primeras aproximaciones a la reforma laboral del RDL 32/2021”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 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535" name="Rectangle 5535"/>
          <p:cNvSpPr/>
          <p:nvPr/>
        </p:nvSpPr>
        <p:spPr>
          <a:xfrm>
            <a:off x="1080820" y="3679205"/>
            <a:ext cx="5437987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 importancia real en la vida laboral de esta temática, cabe referirse a cómo se han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agentes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presente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diálogo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6"/>
              </a:rPr>
              <a:t>CCOO y UGT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6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 relevante la modificación ya que “supone un golpe a fenómenos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precarizadores</a:t>
            </a:r>
            <a:r>
              <a:rPr lang="en-US" sz="1200" b="0" i="0" spc="40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39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39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empresas</a:t>
            </a:r>
            <a:r>
              <a:rPr lang="en-US" sz="1200" b="0" i="0" spc="3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multiservicios”.</a:t>
            </a:r>
            <a:r>
              <a:rPr lang="en-US" sz="1200" b="0" i="0" spc="39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Desde</a:t>
            </a:r>
            <a:r>
              <a:rPr lang="en-US" sz="1200" b="0" i="0" spc="39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7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7"/>
              </a:rPr>
              <a:t>CEOE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7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en</a:t>
            </a:r>
            <a:r>
              <a:rPr lang="en-US" sz="1200" b="0" i="0" spc="3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3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oración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acuerdo,</a:t>
            </a:r>
            <a:r>
              <a:rPr lang="en-US" sz="1200" b="0" i="0" spc="18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afirmó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mantiene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vigente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actual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modelo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colaboración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empresarial,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clave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asegurar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pymes y autónomos, fij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ndo, como hasta ahora, que el convenio colectivo de aplicación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3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contratistas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subcontratistas</a:t>
            </a:r>
            <a:r>
              <a:rPr lang="en-US" sz="1200" b="0" i="0" spc="3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desarrollada”..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536" name="Rectangle 5536"/>
          <p:cNvSpPr/>
          <p:nvPr/>
        </p:nvSpPr>
        <p:spPr>
          <a:xfrm>
            <a:off x="1080820" y="5434853"/>
            <a:ext cx="5437987" cy="5516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2.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Recordemos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primer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lugar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algunos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“momentos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históricos”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(no)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42 de la LET, que lleva por título (inalterado por la reforma) “Subcontrat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ación de obras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servicios”.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537" name="Rectangle 5537"/>
          <p:cNvSpPr/>
          <p:nvPr/>
        </p:nvSpPr>
        <p:spPr>
          <a:xfrm>
            <a:off x="1080820" y="6137671"/>
            <a:ext cx="5438292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XI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legislatura,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Partido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Popular,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presentó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grup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socialista una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8"/>
              </a:rPr>
              <a:t>proposición de ley de modificación del art. 42.1 LET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8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garantizar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igualdad</a:t>
            </a:r>
            <a:r>
              <a:rPr lang="en-US" sz="1200" b="0" i="0" spc="4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4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45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condiciones</a:t>
            </a:r>
            <a:r>
              <a:rPr lang="en-US" sz="1200" b="0" i="0" spc="45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laborales</a:t>
            </a:r>
            <a:r>
              <a:rPr lang="en-US" sz="1200" b="0" i="0" spc="45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4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</a:t>
            </a:r>
            <a:r>
              <a:rPr lang="en-US" sz="1200" b="0" i="0" spc="45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subcontratados”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,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finalmente caducó, y que proponía añadir estos dos nuevos párrafos en el art. 42.1 LET: </a:t>
            </a:r>
          </a:p>
        </p:txBody>
      </p:sp>
      <p:sp>
        <p:nvSpPr>
          <p:cNvPr id="5538" name="Rectangle 5538"/>
          <p:cNvSpPr/>
          <p:nvPr/>
        </p:nvSpPr>
        <p:spPr>
          <a:xfrm>
            <a:off x="1080820" y="7017019"/>
            <a:ext cx="5437200" cy="1955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«Se entenderá que el objeto de contratación o subcontratación supone la realización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correspondientes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 se corresponda con todas o alguna de las actividades principales o nucleares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suponga,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subcontratista,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aportación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mano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funciones</a:t>
            </a:r>
            <a:r>
              <a:rPr lang="en-US" sz="1200" b="0" i="0" spc="3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profesionales</a:t>
            </a:r>
            <a:r>
              <a:rPr lang="en-US" sz="1200" b="0" i="0" spc="3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tienen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3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3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</a:t>
            </a:r>
            <a:r>
              <a:rPr lang="en-US" sz="1200" b="0" i="0" spc="4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principales</a:t>
            </a:r>
            <a:r>
              <a:rPr lang="en-US" sz="1200" b="0" i="0" spc="5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nucleares.</a:t>
            </a:r>
            <a:r>
              <a:rPr lang="en-US" sz="1200" b="0" i="0" spc="49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estos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casos,</a:t>
            </a:r>
            <a:r>
              <a:rPr lang="en-US" sz="1200" b="0" i="0" spc="4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4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5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contratistas</a:t>
            </a:r>
            <a:r>
              <a:rPr lang="en-US" sz="1200" b="0" i="0" spc="4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subcontratistas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deberán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garantizar</a:t>
            </a:r>
            <a:r>
              <a:rPr lang="en-US" sz="1200" b="0" i="0" spc="4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4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afectados</a:t>
            </a:r>
            <a:r>
              <a:rPr lang="en-US" sz="1200" b="0" i="0" spc="4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4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</a:t>
            </a:r>
            <a:r>
              <a:rPr lang="en-US" sz="1200" b="0" i="0" spc="4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subcontrata,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durante</a:t>
            </a:r>
            <a:r>
              <a:rPr lang="en-US" sz="1200" b="0" i="0" spc="3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presten</a:t>
            </a:r>
            <a:r>
              <a:rPr lang="en-US" sz="1200" b="0" i="0" spc="3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3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adscritos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misma,</a:t>
            </a:r>
            <a:r>
              <a:rPr lang="en-US" sz="1200" b="0" i="0" spc="3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esenciales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previstas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tendrían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contratados directamente por dicho empresario principal. </a:t>
            </a:r>
          </a:p>
        </p:txBody>
      </p:sp>
      <p:sp>
        <p:nvSpPr>
          <p:cNvPr id="5539" name="Rectangle 5539"/>
          <p:cNvSpPr/>
          <p:nvPr/>
        </p:nvSpPr>
        <p:spPr>
          <a:xfrm>
            <a:off x="1080820" y="9122044"/>
            <a:ext cx="5437301" cy="377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estos efectos se consideran condiciones laborales y de empleo esenciales las referidas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remuneración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cuantía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salarial,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contratación,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tiempo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" name="Freeform 554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1" name="Freeform 5541">
            <a:hlinkClick r:id="rId2"/>
          </p:cNvPr>
          <p:cNvSpPr/>
          <p:nvPr/>
        </p:nvSpPr>
        <p:spPr>
          <a:xfrm>
            <a:off x="1062532" y="1074368"/>
            <a:ext cx="5436997" cy="353873"/>
          </a:xfrm>
          <a:custGeom>
            <a:avLst/>
            <a:gdLst/>
            <a:ahLst/>
            <a:cxnLst/>
            <a:rect l="0" t="0" r="0" b="0"/>
            <a:pathLst>
              <a:path w="5436997" h="353873">
                <a:moveTo>
                  <a:pt x="0" y="353873"/>
                </a:moveTo>
                <a:lnTo>
                  <a:pt x="5436997" y="353873"/>
                </a:lnTo>
                <a:lnTo>
                  <a:pt x="5436997" y="0"/>
                </a:lnTo>
                <a:lnTo>
                  <a:pt x="0" y="0"/>
                </a:lnTo>
                <a:lnTo>
                  <a:pt x="0" y="353873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2" name="Freeform 5542">
            <a:hlinkClick r:id="rId2"/>
          </p:cNvPr>
          <p:cNvSpPr/>
          <p:nvPr/>
        </p:nvSpPr>
        <p:spPr>
          <a:xfrm>
            <a:off x="1062532" y="14282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3" name="Freeform 5543">
            <a:hlinkClick r:id="rId2"/>
          </p:cNvPr>
          <p:cNvSpPr/>
          <p:nvPr/>
        </p:nvSpPr>
        <p:spPr>
          <a:xfrm>
            <a:off x="1620266" y="1586737"/>
            <a:ext cx="3350386" cy="7620"/>
          </a:xfrm>
          <a:custGeom>
            <a:avLst/>
            <a:gdLst/>
            <a:ahLst/>
            <a:cxnLst/>
            <a:rect l="0" t="0" r="0" b="0"/>
            <a:pathLst>
              <a:path w="3350386" h="7620">
                <a:moveTo>
                  <a:pt x="0" y="7620"/>
                </a:moveTo>
                <a:lnTo>
                  <a:pt x="3350386" y="7620"/>
                </a:lnTo>
                <a:lnTo>
                  <a:pt x="335038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4" name="Freeform 5544"/>
          <p:cNvSpPr/>
          <p:nvPr/>
        </p:nvSpPr>
        <p:spPr>
          <a:xfrm>
            <a:off x="1062532" y="16035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5" name="Freeform 5545"/>
          <p:cNvSpPr/>
          <p:nvPr/>
        </p:nvSpPr>
        <p:spPr>
          <a:xfrm>
            <a:off x="1062532" y="17787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6" name="Freeform 5546"/>
          <p:cNvSpPr/>
          <p:nvPr/>
        </p:nvSpPr>
        <p:spPr>
          <a:xfrm>
            <a:off x="1062532" y="19540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7" name="Freeform 5547"/>
          <p:cNvSpPr/>
          <p:nvPr/>
        </p:nvSpPr>
        <p:spPr>
          <a:xfrm>
            <a:off x="1062532" y="2129282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8" name="Freeform 5548">
            <a:hlinkClick r:id="rId3"/>
          </p:cNvPr>
          <p:cNvSpPr/>
          <p:nvPr/>
        </p:nvSpPr>
        <p:spPr>
          <a:xfrm>
            <a:off x="1062532" y="24828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9" name="Freeform 5549">
            <a:hlinkClick r:id="rId3"/>
          </p:cNvPr>
          <p:cNvSpPr/>
          <p:nvPr/>
        </p:nvSpPr>
        <p:spPr>
          <a:xfrm>
            <a:off x="1062532" y="26581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0" name="Freeform 5550">
            <a:hlinkClick r:id="rId3"/>
          </p:cNvPr>
          <p:cNvSpPr/>
          <p:nvPr/>
        </p:nvSpPr>
        <p:spPr>
          <a:xfrm>
            <a:off x="2045461" y="2816606"/>
            <a:ext cx="4435729" cy="7620"/>
          </a:xfrm>
          <a:custGeom>
            <a:avLst/>
            <a:gdLst/>
            <a:ahLst/>
            <a:cxnLst/>
            <a:rect l="0" t="0" r="0" b="0"/>
            <a:pathLst>
              <a:path w="4435729" h="7620">
                <a:moveTo>
                  <a:pt x="0" y="7620"/>
                </a:moveTo>
                <a:lnTo>
                  <a:pt x="4435729" y="7620"/>
                </a:lnTo>
                <a:lnTo>
                  <a:pt x="443572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1" name="Freeform 5551">
            <a:hlinkClick r:id="rId3"/>
          </p:cNvPr>
          <p:cNvSpPr/>
          <p:nvPr/>
        </p:nvSpPr>
        <p:spPr>
          <a:xfrm>
            <a:off x="1062532" y="2833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2" name="Freeform 5552">
            <a:hlinkClick r:id="rId3"/>
          </p:cNvPr>
          <p:cNvSpPr/>
          <p:nvPr/>
        </p:nvSpPr>
        <p:spPr>
          <a:xfrm>
            <a:off x="1080820" y="2991865"/>
            <a:ext cx="566928" cy="7621"/>
          </a:xfrm>
          <a:custGeom>
            <a:avLst/>
            <a:gdLst/>
            <a:ahLst/>
            <a:cxnLst/>
            <a:rect l="0" t="0" r="0" b="0"/>
            <a:pathLst>
              <a:path w="566928" h="7621">
                <a:moveTo>
                  <a:pt x="0" y="7621"/>
                </a:moveTo>
                <a:lnTo>
                  <a:pt x="566928" y="7621"/>
                </a:lnTo>
                <a:lnTo>
                  <a:pt x="566928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3" name="Freeform 5553"/>
          <p:cNvSpPr/>
          <p:nvPr/>
        </p:nvSpPr>
        <p:spPr>
          <a:xfrm>
            <a:off x="1062532" y="300863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4" name="Freeform 5554"/>
          <p:cNvSpPr/>
          <p:nvPr/>
        </p:nvSpPr>
        <p:spPr>
          <a:xfrm>
            <a:off x="1062532" y="31838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5" name="Freeform 5555"/>
          <p:cNvSpPr/>
          <p:nvPr/>
        </p:nvSpPr>
        <p:spPr>
          <a:xfrm>
            <a:off x="1062532" y="33591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6" name="Freeform 5556"/>
          <p:cNvSpPr/>
          <p:nvPr/>
        </p:nvSpPr>
        <p:spPr>
          <a:xfrm>
            <a:off x="1062532" y="3534486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7" name="Freeform 5557"/>
          <p:cNvSpPr/>
          <p:nvPr/>
        </p:nvSpPr>
        <p:spPr>
          <a:xfrm>
            <a:off x="1062532" y="37100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8" name="Freeform 5558"/>
          <p:cNvSpPr/>
          <p:nvPr/>
        </p:nvSpPr>
        <p:spPr>
          <a:xfrm>
            <a:off x="1062532" y="38853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9" name="Freeform 5559"/>
          <p:cNvSpPr/>
          <p:nvPr/>
        </p:nvSpPr>
        <p:spPr>
          <a:xfrm>
            <a:off x="1062532" y="40605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0" name="Freeform 5560"/>
          <p:cNvSpPr/>
          <p:nvPr/>
        </p:nvSpPr>
        <p:spPr>
          <a:xfrm>
            <a:off x="1062532" y="42358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1" name="Freeform 5561"/>
          <p:cNvSpPr/>
          <p:nvPr/>
        </p:nvSpPr>
        <p:spPr>
          <a:xfrm>
            <a:off x="1062532" y="44110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2" name="Freeform 5562"/>
          <p:cNvSpPr/>
          <p:nvPr/>
        </p:nvSpPr>
        <p:spPr>
          <a:xfrm>
            <a:off x="1062532" y="45863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3" name="Freeform 5563"/>
          <p:cNvSpPr/>
          <p:nvPr/>
        </p:nvSpPr>
        <p:spPr>
          <a:xfrm>
            <a:off x="1062532" y="47616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4" name="Freeform 5564"/>
          <p:cNvSpPr/>
          <p:nvPr/>
        </p:nvSpPr>
        <p:spPr>
          <a:xfrm>
            <a:off x="1062532" y="49368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5" name="Freeform 5565"/>
          <p:cNvSpPr/>
          <p:nvPr/>
        </p:nvSpPr>
        <p:spPr>
          <a:xfrm>
            <a:off x="1062532" y="51121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6" name="Freeform 5566">
            <a:hlinkClick r:id="rId4"/>
          </p:cNvPr>
          <p:cNvSpPr/>
          <p:nvPr/>
        </p:nvSpPr>
        <p:spPr>
          <a:xfrm>
            <a:off x="1062532" y="5287391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7" name="Freeform 5567">
            <a:hlinkClick r:id="rId4"/>
          </p:cNvPr>
          <p:cNvSpPr/>
          <p:nvPr/>
        </p:nvSpPr>
        <p:spPr>
          <a:xfrm>
            <a:off x="1062532" y="56394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8" name="Freeform 5568">
            <a:hlinkClick r:id="rId4"/>
          </p:cNvPr>
          <p:cNvSpPr/>
          <p:nvPr/>
        </p:nvSpPr>
        <p:spPr>
          <a:xfrm>
            <a:off x="1665985" y="5797931"/>
            <a:ext cx="4815205" cy="7619"/>
          </a:xfrm>
          <a:custGeom>
            <a:avLst/>
            <a:gdLst/>
            <a:ahLst/>
            <a:cxnLst/>
            <a:rect l="0" t="0" r="0" b="0"/>
            <a:pathLst>
              <a:path w="4815205" h="7619">
                <a:moveTo>
                  <a:pt x="0" y="7619"/>
                </a:moveTo>
                <a:lnTo>
                  <a:pt x="4815205" y="7619"/>
                </a:lnTo>
                <a:lnTo>
                  <a:pt x="4815205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9" name="Freeform 5569">
            <a:hlinkClick r:id="rId4"/>
          </p:cNvPr>
          <p:cNvSpPr/>
          <p:nvPr/>
        </p:nvSpPr>
        <p:spPr>
          <a:xfrm>
            <a:off x="1062532" y="581464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0" name="Freeform 5570">
            <a:hlinkClick r:id="rId4"/>
          </p:cNvPr>
          <p:cNvSpPr/>
          <p:nvPr/>
        </p:nvSpPr>
        <p:spPr>
          <a:xfrm>
            <a:off x="1080820" y="5973444"/>
            <a:ext cx="2801747" cy="7620"/>
          </a:xfrm>
          <a:custGeom>
            <a:avLst/>
            <a:gdLst/>
            <a:ahLst/>
            <a:cxnLst/>
            <a:rect l="0" t="0" r="0" b="0"/>
            <a:pathLst>
              <a:path w="2801747" h="7620">
                <a:moveTo>
                  <a:pt x="0" y="7620"/>
                </a:moveTo>
                <a:lnTo>
                  <a:pt x="2801747" y="7620"/>
                </a:lnTo>
                <a:lnTo>
                  <a:pt x="28017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1" name="Freeform 5571"/>
          <p:cNvSpPr/>
          <p:nvPr/>
        </p:nvSpPr>
        <p:spPr>
          <a:xfrm>
            <a:off x="1062532" y="59902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2" name="Freeform 5572"/>
          <p:cNvSpPr/>
          <p:nvPr/>
        </p:nvSpPr>
        <p:spPr>
          <a:xfrm>
            <a:off x="1062532" y="61654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3" name="Freeform 5573"/>
          <p:cNvSpPr/>
          <p:nvPr/>
        </p:nvSpPr>
        <p:spPr>
          <a:xfrm>
            <a:off x="1062532" y="63407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4" name="Freeform 5574"/>
          <p:cNvSpPr/>
          <p:nvPr/>
        </p:nvSpPr>
        <p:spPr>
          <a:xfrm>
            <a:off x="1062532" y="6515988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5" name="Freeform 5575">
            <a:hlinkClick r:id="rId5"/>
          </p:cNvPr>
          <p:cNvSpPr/>
          <p:nvPr/>
        </p:nvSpPr>
        <p:spPr>
          <a:xfrm>
            <a:off x="1062532" y="6869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6" name="Freeform 5576">
            <a:hlinkClick r:id="rId5"/>
          </p:cNvPr>
          <p:cNvSpPr/>
          <p:nvPr/>
        </p:nvSpPr>
        <p:spPr>
          <a:xfrm>
            <a:off x="1062532" y="70448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7" name="Freeform 5577">
            <a:hlinkClick r:id="rId5"/>
          </p:cNvPr>
          <p:cNvSpPr/>
          <p:nvPr/>
        </p:nvSpPr>
        <p:spPr>
          <a:xfrm>
            <a:off x="6033261" y="7203313"/>
            <a:ext cx="448056" cy="7619"/>
          </a:xfrm>
          <a:custGeom>
            <a:avLst/>
            <a:gdLst/>
            <a:ahLst/>
            <a:cxnLst/>
            <a:rect l="0" t="0" r="0" b="0"/>
            <a:pathLst>
              <a:path w="448056" h="7619">
                <a:moveTo>
                  <a:pt x="0" y="7619"/>
                </a:moveTo>
                <a:lnTo>
                  <a:pt x="448056" y="7619"/>
                </a:lnTo>
                <a:lnTo>
                  <a:pt x="44805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8" name="Freeform 5578">
            <a:hlinkClick r:id="rId5"/>
          </p:cNvPr>
          <p:cNvSpPr/>
          <p:nvPr/>
        </p:nvSpPr>
        <p:spPr>
          <a:xfrm>
            <a:off x="1062532" y="72200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9" name="Freeform 5579">
            <a:hlinkClick r:id="rId5"/>
          </p:cNvPr>
          <p:cNvSpPr/>
          <p:nvPr/>
        </p:nvSpPr>
        <p:spPr>
          <a:xfrm>
            <a:off x="1080820" y="7378573"/>
            <a:ext cx="1042416" cy="7620"/>
          </a:xfrm>
          <a:custGeom>
            <a:avLst/>
            <a:gdLst/>
            <a:ahLst/>
            <a:cxnLst/>
            <a:rect l="0" t="0" r="0" b="0"/>
            <a:pathLst>
              <a:path w="1042416" h="7620">
                <a:moveTo>
                  <a:pt x="0" y="7620"/>
                </a:moveTo>
                <a:lnTo>
                  <a:pt x="1042416" y="7620"/>
                </a:lnTo>
                <a:lnTo>
                  <a:pt x="104241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0" name="Freeform 5580"/>
          <p:cNvSpPr/>
          <p:nvPr/>
        </p:nvSpPr>
        <p:spPr>
          <a:xfrm>
            <a:off x="1062532" y="73953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1" name="Freeform 5581"/>
          <p:cNvSpPr/>
          <p:nvPr/>
        </p:nvSpPr>
        <p:spPr>
          <a:xfrm>
            <a:off x="1062532" y="75705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2" name="Freeform 5582"/>
          <p:cNvSpPr/>
          <p:nvPr/>
        </p:nvSpPr>
        <p:spPr>
          <a:xfrm>
            <a:off x="1062532" y="77458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3" name="Freeform 5583"/>
          <p:cNvSpPr/>
          <p:nvPr/>
        </p:nvSpPr>
        <p:spPr>
          <a:xfrm>
            <a:off x="1062532" y="79211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4" name="Freeform 5584"/>
          <p:cNvSpPr/>
          <p:nvPr/>
        </p:nvSpPr>
        <p:spPr>
          <a:xfrm>
            <a:off x="1062532" y="809645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5" name="Freeform 5585"/>
          <p:cNvSpPr/>
          <p:nvPr/>
        </p:nvSpPr>
        <p:spPr>
          <a:xfrm>
            <a:off x="1062532" y="82720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6" name="Freeform 5586"/>
          <p:cNvSpPr/>
          <p:nvPr/>
        </p:nvSpPr>
        <p:spPr>
          <a:xfrm>
            <a:off x="1062532" y="84472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7" name="Freeform 5587"/>
          <p:cNvSpPr/>
          <p:nvPr/>
        </p:nvSpPr>
        <p:spPr>
          <a:xfrm>
            <a:off x="1062532" y="86225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8" name="Freeform 5588"/>
          <p:cNvSpPr/>
          <p:nvPr/>
        </p:nvSpPr>
        <p:spPr>
          <a:xfrm>
            <a:off x="1062532" y="87977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9" name="Freeform 5589"/>
          <p:cNvSpPr/>
          <p:nvPr/>
        </p:nvSpPr>
        <p:spPr>
          <a:xfrm>
            <a:off x="1062532" y="89730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0" name="Freeform 5590"/>
          <p:cNvSpPr/>
          <p:nvPr/>
        </p:nvSpPr>
        <p:spPr>
          <a:xfrm>
            <a:off x="1062532" y="91483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1" name="Freeform 5591"/>
          <p:cNvSpPr/>
          <p:nvPr/>
        </p:nvSpPr>
        <p:spPr>
          <a:xfrm>
            <a:off x="1062532" y="93235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2" name="Freeform 5592"/>
          <p:cNvSpPr/>
          <p:nvPr/>
        </p:nvSpPr>
        <p:spPr>
          <a:xfrm>
            <a:off x="1062532" y="949878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3" name="Rectangle 5593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88 </a:t>
            </a:r>
          </a:p>
        </p:txBody>
      </p:sp>
      <p:sp>
        <p:nvSpPr>
          <p:cNvPr id="5594" name="Rectangle 5594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595" name="Rectangle 5595"/>
          <p:cNvSpPr/>
          <p:nvPr/>
        </p:nvSpPr>
        <p:spPr>
          <a:xfrm>
            <a:off x="1080820" y="871361"/>
            <a:ext cx="5436412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descanso,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igualdad,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protección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maternidad,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lactancia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paternidad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riesgos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596" name="Rectangle 5596"/>
          <p:cNvSpPr/>
          <p:nvPr/>
        </p:nvSpPr>
        <p:spPr>
          <a:xfrm>
            <a:off x="1080820" y="1400444"/>
            <a:ext cx="5548378" cy="9028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 err="1" smtClean="0">
                <a:solidFill>
                  <a:srgbClr val="0B5394"/>
                </a:solidFill>
                <a:latin typeface="Times New Roman"/>
                <a:hlinkClick r:id="rId2"/>
              </a:rPr>
              <a:t>acuerdo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2"/>
              </a:rPr>
              <a:t> de</a:t>
            </a:r>
            <a:r>
              <a:rPr lang="en-US" sz="1200" b="0" i="0" spc="-25" baseline="0" dirty="0" smtClean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gobierno</a:t>
            </a:r>
            <a:r>
              <a:rPr lang="en-US" sz="1200" b="0" i="0" spc="-2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suscrito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el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30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diciembre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de2019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bloque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dedicado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consolidación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crecimiento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calidad,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incluía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modificación del art. 42.1 LET sobre contratación y subcontratación laboral, “a efectos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limitar la subcontratación a servicios especializados ajenos a la actividad principal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empresa”.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597" name="Rectangle 5597"/>
          <p:cNvSpPr/>
          <p:nvPr/>
        </p:nvSpPr>
        <p:spPr>
          <a:xfrm>
            <a:off x="1080820" y="2455052"/>
            <a:ext cx="5438140" cy="30069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C)  El 11 de marzo de 2021 se aprobó por la Comisión de Trabajo y de Economía Social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proposición</a:t>
            </a:r>
            <a:r>
              <a:rPr lang="en-US" sz="1200" b="0" i="0" spc="337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no</a:t>
            </a:r>
            <a:r>
              <a:rPr lang="en-US" sz="1200" b="0" i="0" spc="33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</a:t>
            </a:r>
            <a:r>
              <a:rPr lang="en-US" sz="1200" b="0" i="0" spc="33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ley</a:t>
            </a:r>
            <a:r>
              <a:rPr lang="en-US" sz="1200" b="0" i="0" spc="33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presentada</a:t>
            </a:r>
            <a:r>
              <a:rPr lang="en-US" sz="1200" b="0" i="0" spc="334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por</a:t>
            </a:r>
            <a:r>
              <a:rPr lang="en-US" sz="1200" b="0" i="0" spc="343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el</a:t>
            </a:r>
            <a:r>
              <a:rPr lang="en-US" sz="1200" b="0" i="0" spc="337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mismo</a:t>
            </a:r>
            <a:r>
              <a:rPr lang="en-US" sz="1200" b="0" i="0" spc="338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grupoparlamentario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socialista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diciembre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2020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regular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condiciones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salariales</a:t>
            </a:r>
            <a:r>
              <a:rPr lang="en-US" sz="1200" b="0" i="0" spc="26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 subcontratados”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, con una transacción con ERC para que se regulara antes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junio,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p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lazo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sabido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cumplió,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instaba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“adoptar</a:t>
            </a:r>
            <a:r>
              <a:rPr lang="en-US" sz="1200" b="0" i="0" spc="19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normativas</a:t>
            </a:r>
            <a:r>
              <a:rPr lang="en-US" sz="1200" b="0" i="0" spc="20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permitan</a:t>
            </a:r>
            <a:r>
              <a:rPr lang="en-US" sz="1200" b="0" i="0" spc="20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asegurar</a:t>
            </a:r>
            <a:r>
              <a:rPr lang="en-US" sz="1200" b="0" i="0" spc="19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20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comprendidos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dentro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 actividad del empresario principal tengan las mismas condiciones que tendrían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contratados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directamente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éste,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acordadas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contratación”.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texto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aprobado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20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votos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favor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15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contra.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proposición se justificaba en la necesidad de “adoptar medidas que permitan la igualdad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inequidad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resto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4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4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4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impide</a:t>
            </a:r>
            <a:r>
              <a:rPr lang="en-US" sz="1200" b="0" i="0" spc="4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4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4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ocupadas</a:t>
            </a:r>
            <a:r>
              <a:rPr lang="en-US" sz="1200" b="0" i="0" spc="4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 de la actividad principal de una empresa se vean beneficiadas, entre otras,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2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puestas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marcha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paliar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perniciosos</a:t>
            </a:r>
            <a:r>
              <a:rPr lang="en-US" sz="1200" b="0" i="0" spc="2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crisis,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situándolas en una perspectiva de peor derecho”.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598" name="Rectangle 5598"/>
          <p:cNvSpPr/>
          <p:nvPr/>
        </p:nvSpPr>
        <p:spPr>
          <a:xfrm>
            <a:off x="1080820" y="5611637"/>
            <a:ext cx="5437682" cy="1079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D)  En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proposición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no</a:t>
            </a:r>
            <a:r>
              <a:rPr lang="en-US" sz="1200" b="0" i="0" spc="-36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de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ley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presentada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por</a:t>
            </a:r>
            <a:r>
              <a:rPr lang="en-US" sz="1200" b="0" i="0" spc="-5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elGrupo</a:t>
            </a:r>
            <a:r>
              <a:rPr lang="en-US" sz="1200" b="0" i="0" spc="-5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Parlamentario</a:t>
            </a:r>
            <a:r>
              <a:rPr lang="en-US" sz="1200" b="0" i="0" spc="-50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Confederal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Unidas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Podemos-En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Comú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Podem-Galicia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en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Común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  <a:hlinkClick r:id="rId4"/>
              </a:rPr>
              <a:t>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“sobre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impulsar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marco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Planes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recuperación,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transformación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resiliencia”</a:t>
            </a:r>
            <a:r>
              <a:rPr lang="en-US" sz="1200" b="0" i="0" spc="2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aprobada,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modificaciones, el 21 de septiembre del pasado año, se pidió al Congreso que instara 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Gobierno a “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modificación del régimen de subcontratación laboral, para evitar que sea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 mecanismo de precariedad y discriminación.”.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599" name="Rectangle 5599"/>
          <p:cNvSpPr/>
          <p:nvPr/>
        </p:nvSpPr>
        <p:spPr>
          <a:xfrm>
            <a:off x="1080820" y="6841759"/>
            <a:ext cx="5438597" cy="2831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E) Uno de los documentos que estuvo presente en la mesa del diálogo social tripartito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 de octubre, durante el proceso negociador, fue objeto de mi atención en una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entrada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anterior</a:t>
            </a:r>
            <a:r>
              <a:rPr lang="en-US" sz="1200" b="0" i="0" spc="141" baseline="0" dirty="0">
                <a:solidFill>
                  <a:srgbClr val="0B5394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del</a:t>
            </a:r>
            <a:r>
              <a:rPr lang="en-US" sz="1200" b="0" i="0" spc="145" baseline="0" dirty="0">
                <a:solidFill>
                  <a:srgbClr val="0B5394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5"/>
              </a:rPr>
              <a:t>blog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5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.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Sobre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42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manifesté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estos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términos: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 trascendencia es la regulación del art. 42 LET, dedicado a la subcontratación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obras</a:t>
            </a:r>
            <a:r>
              <a:rPr lang="en-US" sz="1200" b="0" i="0" spc="14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servicios,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incluye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mención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expresa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qué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considerarse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partes del ciclo productivo de la empresa principal, en concreto “aquellas operaciones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constituyen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 real o potencial, excluyendo solo aquellas actividades que estén desconectadas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dicho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objeto”,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novedad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relevante,</a:t>
            </a:r>
            <a:r>
              <a:rPr lang="en-US" sz="1200" b="0" i="0" spc="2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sintonía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propuestas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presentadas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dos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grupos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parlamentarios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sustentan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actual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gobierno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 proposiciones presentada en sede parlamentaria, es que  el convenio colectivo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contratistas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subcontratistas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“será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ejecutada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principal o a una distinta, con independencia de la forma jurídica o el objeto social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empresa contratista o subcontratista”, si bien se deja la puerta abierta a q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ue cuando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 contratista o subcontratista cuente con un convenio propio, “podrá aplicar este,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0" name="Freeform 560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1" name="Freeform 560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2" name="Freeform 5602"/>
          <p:cNvSpPr/>
          <p:nvPr/>
        </p:nvSpPr>
        <p:spPr>
          <a:xfrm>
            <a:off x="1062532" y="1249934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3" name="Freeform 5603"/>
          <p:cNvSpPr/>
          <p:nvPr/>
        </p:nvSpPr>
        <p:spPr>
          <a:xfrm>
            <a:off x="1062532" y="16035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4" name="Freeform 5604"/>
          <p:cNvSpPr/>
          <p:nvPr/>
        </p:nvSpPr>
        <p:spPr>
          <a:xfrm>
            <a:off x="1062532" y="17787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5" name="Freeform 5605"/>
          <p:cNvSpPr/>
          <p:nvPr/>
        </p:nvSpPr>
        <p:spPr>
          <a:xfrm>
            <a:off x="1062532" y="19540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6" name="Freeform 5606">
            <a:hlinkClick r:id="rId2"/>
          </p:cNvPr>
          <p:cNvSpPr/>
          <p:nvPr/>
        </p:nvSpPr>
        <p:spPr>
          <a:xfrm>
            <a:off x="1062532" y="2129282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7" name="Freeform 5607">
            <a:hlinkClick r:id="rId2"/>
          </p:cNvPr>
          <p:cNvSpPr/>
          <p:nvPr/>
        </p:nvSpPr>
        <p:spPr>
          <a:xfrm>
            <a:off x="1062532" y="24828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8" name="Freeform 5608">
            <a:hlinkClick r:id="rId2"/>
          </p:cNvPr>
          <p:cNvSpPr/>
          <p:nvPr/>
        </p:nvSpPr>
        <p:spPr>
          <a:xfrm>
            <a:off x="1278889" y="2641345"/>
            <a:ext cx="5202302" cy="7620"/>
          </a:xfrm>
          <a:custGeom>
            <a:avLst/>
            <a:gdLst/>
            <a:ahLst/>
            <a:cxnLst/>
            <a:rect l="0" t="0" r="0" b="0"/>
            <a:pathLst>
              <a:path w="5202302" h="7620">
                <a:moveTo>
                  <a:pt x="0" y="7620"/>
                </a:moveTo>
                <a:lnTo>
                  <a:pt x="5202302" y="7620"/>
                </a:lnTo>
                <a:lnTo>
                  <a:pt x="520230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9" name="Freeform 5609">
            <a:hlinkClick r:id="rId2"/>
          </p:cNvPr>
          <p:cNvSpPr/>
          <p:nvPr/>
        </p:nvSpPr>
        <p:spPr>
          <a:xfrm>
            <a:off x="1062532" y="26581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0" name="Freeform 5610">
            <a:hlinkClick r:id="rId2"/>
          </p:cNvPr>
          <p:cNvSpPr/>
          <p:nvPr/>
        </p:nvSpPr>
        <p:spPr>
          <a:xfrm>
            <a:off x="1080820" y="2816606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1" name="Freeform 5611">
            <a:hlinkClick r:id="rId2"/>
          </p:cNvPr>
          <p:cNvSpPr/>
          <p:nvPr/>
        </p:nvSpPr>
        <p:spPr>
          <a:xfrm>
            <a:off x="1062532" y="2833370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2" name="Freeform 5612">
            <a:hlinkClick r:id="rId2"/>
          </p:cNvPr>
          <p:cNvSpPr/>
          <p:nvPr/>
        </p:nvSpPr>
        <p:spPr>
          <a:xfrm>
            <a:off x="1080820" y="2991865"/>
            <a:ext cx="1836674" cy="7621"/>
          </a:xfrm>
          <a:custGeom>
            <a:avLst/>
            <a:gdLst/>
            <a:ahLst/>
            <a:cxnLst/>
            <a:rect l="0" t="0" r="0" b="0"/>
            <a:pathLst>
              <a:path w="1836674" h="7621">
                <a:moveTo>
                  <a:pt x="0" y="7621"/>
                </a:moveTo>
                <a:lnTo>
                  <a:pt x="1836674" y="7621"/>
                </a:lnTo>
                <a:lnTo>
                  <a:pt x="1836674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3" name="Freeform 5613">
            <a:hlinkClick r:id="rId2"/>
          </p:cNvPr>
          <p:cNvSpPr/>
          <p:nvPr/>
        </p:nvSpPr>
        <p:spPr>
          <a:xfrm>
            <a:off x="1062532" y="31854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4" name="Freeform 5614"/>
          <p:cNvSpPr/>
          <p:nvPr/>
        </p:nvSpPr>
        <p:spPr>
          <a:xfrm>
            <a:off x="1062532" y="33606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5" name="Freeform 5615"/>
          <p:cNvSpPr/>
          <p:nvPr/>
        </p:nvSpPr>
        <p:spPr>
          <a:xfrm>
            <a:off x="1062532" y="3536010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6" name="Freeform 5616"/>
          <p:cNvSpPr/>
          <p:nvPr/>
        </p:nvSpPr>
        <p:spPr>
          <a:xfrm>
            <a:off x="1062532" y="37115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7" name="Freeform 5617"/>
          <p:cNvSpPr/>
          <p:nvPr/>
        </p:nvSpPr>
        <p:spPr>
          <a:xfrm>
            <a:off x="1062532" y="38868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8" name="Freeform 5618"/>
          <p:cNvSpPr/>
          <p:nvPr/>
        </p:nvSpPr>
        <p:spPr>
          <a:xfrm>
            <a:off x="1062532" y="40620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9" name="Freeform 5619"/>
          <p:cNvSpPr/>
          <p:nvPr/>
        </p:nvSpPr>
        <p:spPr>
          <a:xfrm>
            <a:off x="1062532" y="42373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0" name="Freeform 5620"/>
          <p:cNvSpPr/>
          <p:nvPr/>
        </p:nvSpPr>
        <p:spPr>
          <a:xfrm>
            <a:off x="1062532" y="44126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1" name="Freeform 5621"/>
          <p:cNvSpPr/>
          <p:nvPr/>
        </p:nvSpPr>
        <p:spPr>
          <a:xfrm>
            <a:off x="1062532" y="45878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2" name="Freeform 5622"/>
          <p:cNvSpPr/>
          <p:nvPr/>
        </p:nvSpPr>
        <p:spPr>
          <a:xfrm>
            <a:off x="1062532" y="47631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3" name="Freeform 5623"/>
          <p:cNvSpPr/>
          <p:nvPr/>
        </p:nvSpPr>
        <p:spPr>
          <a:xfrm>
            <a:off x="1062532" y="49383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4" name="Freeform 5624"/>
          <p:cNvSpPr/>
          <p:nvPr/>
        </p:nvSpPr>
        <p:spPr>
          <a:xfrm>
            <a:off x="1062532" y="51136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5" name="Freeform 5625"/>
          <p:cNvSpPr/>
          <p:nvPr/>
        </p:nvSpPr>
        <p:spPr>
          <a:xfrm>
            <a:off x="1062532" y="5288914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6" name="Freeform 5626"/>
          <p:cNvSpPr/>
          <p:nvPr/>
        </p:nvSpPr>
        <p:spPr>
          <a:xfrm>
            <a:off x="1062532" y="56424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7" name="Freeform 5627"/>
          <p:cNvSpPr/>
          <p:nvPr/>
        </p:nvSpPr>
        <p:spPr>
          <a:xfrm>
            <a:off x="1062532" y="5817692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8" name="Freeform 5628"/>
          <p:cNvSpPr/>
          <p:nvPr/>
        </p:nvSpPr>
        <p:spPr>
          <a:xfrm>
            <a:off x="1062532" y="59932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9" name="Freeform 5629"/>
          <p:cNvSpPr/>
          <p:nvPr/>
        </p:nvSpPr>
        <p:spPr>
          <a:xfrm>
            <a:off x="1062532" y="61685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0" name="Freeform 5630"/>
          <p:cNvSpPr/>
          <p:nvPr/>
        </p:nvSpPr>
        <p:spPr>
          <a:xfrm>
            <a:off x="1062532" y="63437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1" name="Freeform 5631"/>
          <p:cNvSpPr/>
          <p:nvPr/>
        </p:nvSpPr>
        <p:spPr>
          <a:xfrm>
            <a:off x="1062532" y="65190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2" name="Freeform 5632"/>
          <p:cNvSpPr/>
          <p:nvPr/>
        </p:nvSpPr>
        <p:spPr>
          <a:xfrm>
            <a:off x="1062532" y="669429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3" name="Freeform 5633"/>
          <p:cNvSpPr/>
          <p:nvPr/>
        </p:nvSpPr>
        <p:spPr>
          <a:xfrm>
            <a:off x="1062532" y="6869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4" name="Freeform 5634"/>
          <p:cNvSpPr/>
          <p:nvPr/>
        </p:nvSpPr>
        <p:spPr>
          <a:xfrm>
            <a:off x="1062532" y="70448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5" name="Freeform 5635"/>
          <p:cNvSpPr/>
          <p:nvPr/>
        </p:nvSpPr>
        <p:spPr>
          <a:xfrm>
            <a:off x="1062532" y="72200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6" name="Freeform 5636"/>
          <p:cNvSpPr/>
          <p:nvPr/>
        </p:nvSpPr>
        <p:spPr>
          <a:xfrm>
            <a:off x="1062532" y="73953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7" name="Freeform 5637"/>
          <p:cNvSpPr/>
          <p:nvPr/>
        </p:nvSpPr>
        <p:spPr>
          <a:xfrm>
            <a:off x="1062532" y="75705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8" name="Freeform 5638"/>
          <p:cNvSpPr/>
          <p:nvPr/>
        </p:nvSpPr>
        <p:spPr>
          <a:xfrm>
            <a:off x="1062532" y="77458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9" name="Freeform 5639"/>
          <p:cNvSpPr/>
          <p:nvPr/>
        </p:nvSpPr>
        <p:spPr>
          <a:xfrm>
            <a:off x="1062532" y="79211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0" name="Freeform 5640"/>
          <p:cNvSpPr/>
          <p:nvPr/>
        </p:nvSpPr>
        <p:spPr>
          <a:xfrm>
            <a:off x="1062532" y="809645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1" name="Freeform 5641"/>
          <p:cNvSpPr/>
          <p:nvPr/>
        </p:nvSpPr>
        <p:spPr>
          <a:xfrm>
            <a:off x="1062532" y="82720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2" name="Freeform 5642"/>
          <p:cNvSpPr/>
          <p:nvPr/>
        </p:nvSpPr>
        <p:spPr>
          <a:xfrm>
            <a:off x="1062532" y="84472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3" name="Freeform 5643"/>
          <p:cNvSpPr/>
          <p:nvPr/>
        </p:nvSpPr>
        <p:spPr>
          <a:xfrm>
            <a:off x="1062532" y="8622538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4" name="Freeform 5644"/>
          <p:cNvSpPr/>
          <p:nvPr/>
        </p:nvSpPr>
        <p:spPr>
          <a:xfrm>
            <a:off x="1062532" y="897458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5" name="Freeform 5645"/>
          <p:cNvSpPr/>
          <p:nvPr/>
        </p:nvSpPr>
        <p:spPr>
          <a:xfrm>
            <a:off x="1062532" y="91498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6" name="Freeform 5646"/>
          <p:cNvSpPr/>
          <p:nvPr/>
        </p:nvSpPr>
        <p:spPr>
          <a:xfrm>
            <a:off x="1062532" y="93250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7" name="Freeform 5647"/>
          <p:cNvSpPr/>
          <p:nvPr/>
        </p:nvSpPr>
        <p:spPr>
          <a:xfrm>
            <a:off x="1062532" y="950031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8" name="Rectangle 5648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89 </a:t>
            </a:r>
          </a:p>
        </p:txBody>
      </p:sp>
      <p:sp>
        <p:nvSpPr>
          <p:cNvPr id="5649" name="Rectangle 5649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650" name="Rectangle 5650"/>
          <p:cNvSpPr/>
          <p:nvPr/>
        </p:nvSpPr>
        <p:spPr>
          <a:xfrm>
            <a:off x="1080820" y="871361"/>
            <a:ext cx="5437911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siempre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convencional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garantice,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mínimo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mismos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ejecutada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subcontrata,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virtud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una apreciación conjunta de los conceptos comparables entre sí”.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651" name="Rectangle 5651"/>
          <p:cNvSpPr/>
          <p:nvPr/>
        </p:nvSpPr>
        <p:spPr>
          <a:xfrm>
            <a:off x="1080820" y="1575704"/>
            <a:ext cx="5438749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lejanas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tiempo,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conservan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 si las analizamos con la vista puesta en la recientísima reforma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laboral,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 y el TS aceptaron la política de externalización de actividades productivas. Traigo 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colación a continuación algunos fragmentos de mis comentarios a dos de ellas. </a:t>
            </a:r>
          </a:p>
        </p:txBody>
      </p:sp>
      <p:sp>
        <p:nvSpPr>
          <p:cNvPr id="5652" name="Rectangle 5652"/>
          <p:cNvSpPr/>
          <p:nvPr/>
        </p:nvSpPr>
        <p:spPr>
          <a:xfrm>
            <a:off x="1080820" y="2455052"/>
            <a:ext cx="5437022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A)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“ERE.</a:t>
            </a:r>
            <a:r>
              <a:rPr lang="en-US" sz="1200" b="0" i="0" spc="37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Laexternalización</a:t>
            </a:r>
            <a:r>
              <a:rPr lang="en-US" sz="1200" b="0" i="0" spc="373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370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actividades</a:t>
            </a:r>
            <a:r>
              <a:rPr lang="en-US" sz="1200" b="0" i="0" spc="37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productivas</a:t>
            </a:r>
            <a:r>
              <a:rPr lang="en-US" sz="1200" b="0" i="0" spc="372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como</a:t>
            </a:r>
            <a:r>
              <a:rPr lang="en-US" sz="1200" b="0" i="0" spc="373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vía</a:t>
            </a:r>
            <a:r>
              <a:rPr lang="en-US" sz="1200" b="0" i="0" spc="36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</a:t>
            </a:r>
            <a:r>
              <a:rPr lang="en-US" sz="1200" b="0" i="0" spc="358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reducción</a:t>
            </a:r>
            <a:r>
              <a:rPr lang="en-US" sz="1200" b="0" i="0" spc="373" baseline="0" dirty="0">
                <a:solidFill>
                  <a:srgbClr val="0B5394"/>
                </a:solidFill>
                <a:latin typeface="TimesNewRomanPSMT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costeseconómicos,</a:t>
            </a:r>
            <a:r>
              <a:rPr lang="en-US" sz="1200" b="0" i="0" spc="-4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su</a:t>
            </a:r>
            <a:r>
              <a:rPr lang="en-US" sz="1200" b="0" i="0" spc="-4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(prudente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matizada)</a:t>
            </a:r>
            <a:r>
              <a:rPr lang="en-US" sz="1200" b="0" i="0" spc="-5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aceptación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por</a:t>
            </a:r>
            <a:r>
              <a:rPr lang="en-US" sz="1200" b="0" i="0" spc="-5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Audiencia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Nacional.Nota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a la sentencia de 15 de julio”.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</a:p>
        </p:txBody>
      </p:sp>
      <p:sp>
        <p:nvSpPr>
          <p:cNvPr id="5653" name="Rectangle 5653"/>
          <p:cNvSpPr/>
          <p:nvPr/>
        </p:nvSpPr>
        <p:spPr>
          <a:xfrm>
            <a:off x="1080820" y="3157616"/>
            <a:ext cx="5436971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 El núcleo duro de la sentenc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ia, y que más elogios y parabienes ha recibido de parte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empresarial, es el fundamento jurídico noveno,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onde la Sala responde a la alegación 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demandante sobre la falta de buena fe por la parte demandada al haber acudido a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externalización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reducir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costes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laborales,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2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conviene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olvidar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fundamento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jurídico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rechazado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hubiera atención por parte empresarial en el período de consultas a las p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opuesta de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 trabajadora, que no fueron atendidas por la empresa por considerarlas insuficiente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costes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necesaria.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pasa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revista,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jurídico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jurisprudencial,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concluyendo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aceptación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subcontratación 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ordenamiento jurídico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español si 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adecúa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legalidad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(art.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LET), por una parte, y si responde, en el supuesto de provocar la extinción de contratos,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garantice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eficacia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únicamente de incrementar los beneficios empresariales (jurisprudencia del TS). </a:t>
            </a:r>
          </a:p>
        </p:txBody>
      </p:sp>
      <p:sp>
        <p:nvSpPr>
          <p:cNvPr id="5654" name="Rectangle 5654"/>
          <p:cNvSpPr/>
          <p:nvPr/>
        </p:nvSpPr>
        <p:spPr>
          <a:xfrm>
            <a:off x="1080820" y="5614685"/>
            <a:ext cx="5438444" cy="3182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Sala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tiene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este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punto,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“corazón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partido”,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sabe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condiciones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laborales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personal externalizado (y así se recoge además de forma expresa en la sentencia) van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ser peores que las que tenían con anterioridad (y decir que serán peores en un sector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donde el coste laboral de la mano de obra en España es de los más bajos en el conjunt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productivos,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según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encuesta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2012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coste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obviamente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2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empeorar</a:t>
            </a:r>
            <a:r>
              <a:rPr lang="en-US" sz="1200" b="0" i="0" spc="2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2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aquellas</a:t>
            </a:r>
            <a:r>
              <a:rPr lang="en-US" sz="1200" b="0" i="0" spc="2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disfrutadas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tampoco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eran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buenas)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recata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está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justificada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</a:t>
            </a:r>
            <a:r>
              <a:rPr lang="en-US" sz="1200" b="0" i="0" spc="1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parecer,</a:t>
            </a:r>
            <a:r>
              <a:rPr lang="en-US" sz="1200" b="0" i="0" spc="1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reducción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costes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implica,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ambién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precarización de las condiciones laborales”, aunque cree, y tiene razón como reflexión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 sobre la importancia de disponer de un empleo, pero no así a mi parecer, sobre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 debe ser la calidad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mismo, que el seguir presente 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mercado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trabajo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</a:t>
            </a:r>
            <a:r>
              <a:rPr lang="en-US" sz="1200" b="0" i="0" spc="4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quedar</a:t>
            </a:r>
            <a:r>
              <a:rPr lang="en-US" sz="1200" b="0" i="0" spc="4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alejado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4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4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tener</a:t>
            </a:r>
            <a:r>
              <a:rPr lang="en-US" sz="1200" b="0" i="0" spc="4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serias</a:t>
            </a:r>
            <a:r>
              <a:rPr lang="en-US" sz="1200" b="0" i="0" spc="4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dificultades</a:t>
            </a:r>
            <a:r>
              <a:rPr lang="en-US" sz="1200" b="0" i="0" spc="4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reincorporación (aunque no estoy seguro de que la tesis de la Sala sobre este punto, más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social que jurídica, cuál es la de que esta salida debería verse como positiva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“por todos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4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implicados”,</a:t>
            </a:r>
            <a:r>
              <a:rPr lang="en-US" sz="1200" b="0" i="0" spc="4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acogida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por</a:t>
            </a:r>
            <a:r>
              <a:rPr lang="en-US" sz="1200" b="0" i="0" spc="4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todas</a:t>
            </a:r>
            <a:r>
              <a:rPr lang="en-US" sz="1200" b="0" i="0" spc="4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4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4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cuya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4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4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externalizado,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hubo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debate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juicio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actuación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estaban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subcontratando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 temporal). </a:t>
            </a:r>
          </a:p>
        </p:txBody>
      </p:sp>
      <p:sp>
        <p:nvSpPr>
          <p:cNvPr id="5655" name="Rectangle 5655"/>
          <p:cNvSpPr/>
          <p:nvPr/>
        </p:nvSpPr>
        <p:spPr>
          <a:xfrm>
            <a:off x="1080820" y="8946784"/>
            <a:ext cx="5436844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caso,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</a:t>
            </a:r>
            <a:r>
              <a:rPr lang="en-US" sz="1200" b="0" i="0" spc="1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dan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1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conformes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 normativo y jurisprudencial vigente, en este caso concreto y nada más, añado yo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rotundidad ahora (y no elevando a los altares  jurídicos la validez de esta tesis 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ERE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medida),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debidamente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probado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Freeform 62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>
            <a:off x="1062532" y="26520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1062532" y="28272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1062532" y="30025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1062532" y="31777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1062532" y="33530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1062532" y="3528389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1062532" y="370395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1062532" y="387921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1062532" y="40544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1062532" y="42297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1062532" y="44049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1062532" y="45802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1062532" y="47555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1062532" y="49307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1062532" y="51060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1062532" y="52812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1062532" y="54565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>
            <a:off x="1062532" y="56318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>
            <a:off x="1062532" y="580702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1062532" y="59825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1062532" y="61578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1062532" y="63331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>
            <a:off x="1062532" y="6508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Freeform 659"/>
          <p:cNvSpPr/>
          <p:nvPr/>
        </p:nvSpPr>
        <p:spPr>
          <a:xfrm>
            <a:off x="1062532" y="66836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>
            <a:off x="1062532" y="68588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/>
          <p:cNvSpPr/>
          <p:nvPr/>
        </p:nvSpPr>
        <p:spPr>
          <a:xfrm>
            <a:off x="1062532" y="70341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>
            <a:off x="1062532" y="72094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>
            <a:off x="1062532" y="73846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>
            <a:off x="1062532" y="75599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>
            <a:off x="1062532" y="77351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>
            <a:off x="1062532" y="79104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1062532" y="8085785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1062532" y="82613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>
            <a:off x="1062532" y="84366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>
            <a:off x="1062532" y="86118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>
            <a:off x="1062532" y="878712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1062532" y="8962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1062532" y="913764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1062532" y="93128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1062532" y="948811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Rectangle 676"/>
          <p:cNvSpPr/>
          <p:nvPr/>
        </p:nvSpPr>
        <p:spPr>
          <a:xfrm>
            <a:off x="6411214" y="9902037"/>
            <a:ext cx="10179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 </a:t>
            </a:r>
          </a:p>
        </p:txBody>
      </p:sp>
      <p:sp>
        <p:nvSpPr>
          <p:cNvPr id="677" name="Rectangle 67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678" name="Rectangle 678"/>
          <p:cNvSpPr/>
          <p:nvPr/>
        </p:nvSpPr>
        <p:spPr>
          <a:xfrm>
            <a:off x="1080820" y="871361"/>
            <a:ext cx="5437987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proceso negociador, a la par que se evita que el convenio de empresa  pueda modificar 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salarios</a:t>
            </a:r>
            <a:r>
              <a:rPr lang="en-US" sz="1200" b="0" i="0" spc="2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pactado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negocial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sectorial;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 de las personas trabajadoras sea consecuencia de un proceso de externalización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servicios a través de la subcontratación; o que los anteriores, renovados ahora, y 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nuevos mecanismos de flexibilidad interna se conviertan en un mecanismo permanente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 “garantice un marco de flexibilidad ante fluctuaciones de la demanda, alternativo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temporalidad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elevada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oscilación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contribuya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económica,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fuerte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apoyo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recualificación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trabajadoras, invirtiendo, así, en el capital humano del país, sobre la base de beneficios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la cotizac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ión a la Seguridad Social”.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 </a:t>
            </a:r>
          </a:p>
        </p:txBody>
      </p:sp>
      <p:sp>
        <p:nvSpPr>
          <p:cNvPr id="679" name="Rectangle 679"/>
          <p:cNvSpPr/>
          <p:nvPr/>
        </p:nvSpPr>
        <p:spPr>
          <a:xfrm>
            <a:off x="1080820" y="262421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80" name="Rectangle 680"/>
          <p:cNvSpPr/>
          <p:nvPr/>
        </p:nvSpPr>
        <p:spPr>
          <a:xfrm>
            <a:off x="1080820" y="2799476"/>
            <a:ext cx="5437987" cy="2130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6. Les decía con anterioridad que la reforma no es solo de diversos preceptos de la LET,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 que la modificación de estos arrastra necesariamente los del algunos de la LGSS, no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1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luego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poco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cotización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respecto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inferior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30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duración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superior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días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fijada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anterior,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implica,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documento de síntesis 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la reforma publicado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 la página web del 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SSM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, “una tasa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penalización de importe fijo (26 euros) por cada contrato inferior a 30 días (salvo 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algunos regímenes especiales y en el contrato de sustitución), explicando de forma muy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didáctica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sustitu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penalización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creciente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frecuencia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contrato: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cortos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estarán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penalizados</a:t>
            </a:r>
            <a:r>
              <a:rPr lang="en-US" sz="1200" b="0" i="0" spc="1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(con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 corto de 10 día la penalización sería de 26 euros; si el mismo tiempo de trabajo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cubriera con dos contratos de duración determinada, de 52 euros). </a:t>
            </a:r>
          </a:p>
        </p:txBody>
      </p:sp>
      <p:sp>
        <p:nvSpPr>
          <p:cNvPr id="681" name="Rectangle 681"/>
          <p:cNvSpPr/>
          <p:nvPr/>
        </p:nvSpPr>
        <p:spPr>
          <a:xfrm>
            <a:off x="1080820" y="4902977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82" name="Rectangle 682"/>
          <p:cNvSpPr/>
          <p:nvPr/>
        </p:nvSpPr>
        <p:spPr>
          <a:xfrm>
            <a:off x="1080820" y="5078237"/>
            <a:ext cx="5436742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luego,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constatado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conversaciones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integrantes de la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nspección de Trabajo y Seguridad Social, la reforma de la L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refiere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individualización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infracción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incremento de la cuantía de la sanción. </a:t>
            </a:r>
          </a:p>
        </p:txBody>
      </p:sp>
      <p:sp>
        <p:nvSpPr>
          <p:cNvPr id="683" name="Rectangle 683"/>
          <p:cNvSpPr/>
          <p:nvPr/>
        </p:nvSpPr>
        <p:spPr>
          <a:xfrm>
            <a:off x="1080820" y="577953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84" name="Rectangle 684"/>
          <p:cNvSpPr/>
          <p:nvPr/>
        </p:nvSpPr>
        <p:spPr>
          <a:xfrm>
            <a:off x="1080820" y="5954791"/>
            <a:ext cx="5438597" cy="1078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fin, aquí quedan estas reflexiones previas e introductorias al examen detenido de 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17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</a:t>
            </a:r>
            <a:r>
              <a:rPr lang="en-US" sz="1200" b="0" i="0" spc="1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reforma,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valoración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globalmente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 de la misma por plantear una visión de largo alcance sobre la regulación de 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 laborales, no siendo casualidad desde luego que el legislador haya titulado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RDL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urgentes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“para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garantía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estabilidad en el empleo y la transformación del mercado de trabajo”.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85" name="Rectangle 685"/>
          <p:cNvSpPr/>
          <p:nvPr/>
        </p:nvSpPr>
        <p:spPr>
          <a:xfrm>
            <a:off x="1080820" y="70063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86" name="Rectangle 686"/>
          <p:cNvSpPr/>
          <p:nvPr/>
        </p:nvSpPr>
        <p:spPr>
          <a:xfrm>
            <a:off x="1080820" y="7181611"/>
            <a:ext cx="5436108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7.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Oiga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Sr.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Rojo,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¿no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olvida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deliberadamente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importantes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omisiones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perspectiva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estabilidad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empleo?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Estoy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seguro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amigos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amigas del mundo jurídico y social laboralista me harían, y me harán, esta pregunta. </a:t>
            </a:r>
          </a:p>
        </p:txBody>
      </p:sp>
      <p:sp>
        <p:nvSpPr>
          <p:cNvPr id="687" name="Rectangle 687"/>
          <p:cNvSpPr/>
          <p:nvPr/>
        </p:nvSpPr>
        <p:spPr>
          <a:xfrm>
            <a:off x="1080820" y="788265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88" name="Rectangle 688"/>
          <p:cNvSpPr/>
          <p:nvPr/>
        </p:nvSpPr>
        <p:spPr>
          <a:xfrm>
            <a:off x="1080820" y="8057911"/>
            <a:ext cx="5438597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Respondo: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efecto, esas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omisiones,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relevante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la relativa a la modif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cación sustancial de condiciones de trabajo y el mantenimient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última palabra a cargo de la parte empresarial, sin haber introducido un mecanismo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negociada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obligara</a:t>
            </a:r>
            <a:r>
              <a:rPr lang="en-US" sz="1200" b="0" i="0" spc="38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la</a:t>
            </a:r>
            <a:r>
              <a:rPr lang="en-US" sz="1200" b="0" i="0" spc="3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adopción</a:t>
            </a:r>
            <a:r>
              <a:rPr lang="en-US" sz="1200" b="0" i="0" spc="3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3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 fuera posible; también, que siga manteniéndose que no se abonen salarios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tramitación si el despido se declara improcedente, lo que limita considerablemente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accionar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aquel;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mantenimiento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prioridad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aplicativa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de empresa en una cuestión de no menor importancia como es la regulación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jornada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aunque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cuestión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6" name="Freeform 5656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7" name="Freeform 5657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8" name="Freeform 5658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9" name="Freeform 5659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0" name="Freeform 5660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1" name="Freeform 5661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2" name="Freeform 5662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3" name="Freeform 5663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4" name="Freeform 5664"/>
          <p:cNvSpPr/>
          <p:nvPr/>
        </p:nvSpPr>
        <p:spPr>
          <a:xfrm>
            <a:off x="1062532" y="23014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5" name="Freeform 5665"/>
          <p:cNvSpPr/>
          <p:nvPr/>
        </p:nvSpPr>
        <p:spPr>
          <a:xfrm>
            <a:off x="1062532" y="24767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6" name="Freeform 5666">
            <a:hlinkClick r:id="rId2"/>
          </p:cNvPr>
          <p:cNvSpPr/>
          <p:nvPr/>
        </p:nvSpPr>
        <p:spPr>
          <a:xfrm>
            <a:off x="1062532" y="2652013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7" name="Freeform 5667">
            <a:hlinkClick r:id="rId2"/>
          </p:cNvPr>
          <p:cNvSpPr/>
          <p:nvPr/>
        </p:nvSpPr>
        <p:spPr>
          <a:xfrm>
            <a:off x="1062532" y="30055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8" name="Freeform 5668">
            <a:hlinkClick r:id="rId2"/>
          </p:cNvPr>
          <p:cNvSpPr/>
          <p:nvPr/>
        </p:nvSpPr>
        <p:spPr>
          <a:xfrm>
            <a:off x="1271269" y="3164077"/>
            <a:ext cx="5209922" cy="7621"/>
          </a:xfrm>
          <a:custGeom>
            <a:avLst/>
            <a:gdLst/>
            <a:ahLst/>
            <a:cxnLst/>
            <a:rect l="0" t="0" r="0" b="0"/>
            <a:pathLst>
              <a:path w="5209922" h="7621">
                <a:moveTo>
                  <a:pt x="0" y="7621"/>
                </a:moveTo>
                <a:lnTo>
                  <a:pt x="5209922" y="7621"/>
                </a:lnTo>
                <a:lnTo>
                  <a:pt x="5209922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9" name="Freeform 5669">
            <a:hlinkClick r:id="rId2"/>
          </p:cNvPr>
          <p:cNvSpPr/>
          <p:nvPr/>
        </p:nvSpPr>
        <p:spPr>
          <a:xfrm>
            <a:off x="1062532" y="31808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0" name="Freeform 5670">
            <a:hlinkClick r:id="rId2"/>
          </p:cNvPr>
          <p:cNvSpPr/>
          <p:nvPr/>
        </p:nvSpPr>
        <p:spPr>
          <a:xfrm>
            <a:off x="1080820" y="3339337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1" name="Freeform 5671">
            <a:hlinkClick r:id="rId2"/>
          </p:cNvPr>
          <p:cNvSpPr/>
          <p:nvPr/>
        </p:nvSpPr>
        <p:spPr>
          <a:xfrm>
            <a:off x="1062532" y="33561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2" name="Freeform 5672">
            <a:hlinkClick r:id="rId2"/>
          </p:cNvPr>
          <p:cNvSpPr/>
          <p:nvPr/>
        </p:nvSpPr>
        <p:spPr>
          <a:xfrm>
            <a:off x="1080820" y="3514597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3" name="Freeform 5673">
            <a:hlinkClick r:id="rId2"/>
          </p:cNvPr>
          <p:cNvSpPr/>
          <p:nvPr/>
        </p:nvSpPr>
        <p:spPr>
          <a:xfrm>
            <a:off x="1062532" y="3531438"/>
            <a:ext cx="5436997" cy="353873"/>
          </a:xfrm>
          <a:custGeom>
            <a:avLst/>
            <a:gdLst/>
            <a:ahLst/>
            <a:cxnLst/>
            <a:rect l="0" t="0" r="0" b="0"/>
            <a:pathLst>
              <a:path w="5436997" h="353873">
                <a:moveTo>
                  <a:pt x="0" y="353873"/>
                </a:moveTo>
                <a:lnTo>
                  <a:pt x="5436997" y="353873"/>
                </a:lnTo>
                <a:lnTo>
                  <a:pt x="5436997" y="0"/>
                </a:lnTo>
                <a:lnTo>
                  <a:pt x="0" y="0"/>
                </a:lnTo>
                <a:lnTo>
                  <a:pt x="0" y="353873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4" name="Freeform 5674">
            <a:hlinkClick r:id="rId2"/>
          </p:cNvPr>
          <p:cNvSpPr/>
          <p:nvPr/>
        </p:nvSpPr>
        <p:spPr>
          <a:xfrm>
            <a:off x="1080820" y="3690238"/>
            <a:ext cx="3161411" cy="7620"/>
          </a:xfrm>
          <a:custGeom>
            <a:avLst/>
            <a:gdLst/>
            <a:ahLst/>
            <a:cxnLst/>
            <a:rect l="0" t="0" r="0" b="0"/>
            <a:pathLst>
              <a:path w="3161411" h="7620">
                <a:moveTo>
                  <a:pt x="0" y="7620"/>
                </a:moveTo>
                <a:lnTo>
                  <a:pt x="3161411" y="7620"/>
                </a:lnTo>
                <a:lnTo>
                  <a:pt x="316141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5" name="Freeform 5675"/>
          <p:cNvSpPr/>
          <p:nvPr/>
        </p:nvSpPr>
        <p:spPr>
          <a:xfrm>
            <a:off x="1062532" y="38853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6" name="Freeform 5676"/>
          <p:cNvSpPr/>
          <p:nvPr/>
        </p:nvSpPr>
        <p:spPr>
          <a:xfrm>
            <a:off x="1062532" y="40605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7" name="Freeform 5677"/>
          <p:cNvSpPr/>
          <p:nvPr/>
        </p:nvSpPr>
        <p:spPr>
          <a:xfrm>
            <a:off x="1062532" y="42358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8" name="Freeform 5678"/>
          <p:cNvSpPr/>
          <p:nvPr/>
        </p:nvSpPr>
        <p:spPr>
          <a:xfrm>
            <a:off x="1062532" y="44110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9" name="Freeform 5679"/>
          <p:cNvSpPr/>
          <p:nvPr/>
        </p:nvSpPr>
        <p:spPr>
          <a:xfrm>
            <a:off x="1062532" y="45863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0" name="Freeform 5680"/>
          <p:cNvSpPr/>
          <p:nvPr/>
        </p:nvSpPr>
        <p:spPr>
          <a:xfrm>
            <a:off x="1062532" y="47616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1" name="Freeform 5681"/>
          <p:cNvSpPr/>
          <p:nvPr/>
        </p:nvSpPr>
        <p:spPr>
          <a:xfrm>
            <a:off x="1062532" y="49368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2" name="Freeform 5682"/>
          <p:cNvSpPr/>
          <p:nvPr/>
        </p:nvSpPr>
        <p:spPr>
          <a:xfrm>
            <a:off x="1062532" y="5112130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3" name="Freeform 5683"/>
          <p:cNvSpPr/>
          <p:nvPr/>
        </p:nvSpPr>
        <p:spPr>
          <a:xfrm>
            <a:off x="1062532" y="54641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4" name="Freeform 5684"/>
          <p:cNvSpPr/>
          <p:nvPr/>
        </p:nvSpPr>
        <p:spPr>
          <a:xfrm>
            <a:off x="1062532" y="56394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5" name="Freeform 5685"/>
          <p:cNvSpPr/>
          <p:nvPr/>
        </p:nvSpPr>
        <p:spPr>
          <a:xfrm>
            <a:off x="1062532" y="581464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6" name="Freeform 5686"/>
          <p:cNvSpPr/>
          <p:nvPr/>
        </p:nvSpPr>
        <p:spPr>
          <a:xfrm>
            <a:off x="1062532" y="5990208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7" name="Freeform 5687"/>
          <p:cNvSpPr/>
          <p:nvPr/>
        </p:nvSpPr>
        <p:spPr>
          <a:xfrm>
            <a:off x="1062532" y="63437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8" name="Freeform 5688"/>
          <p:cNvSpPr/>
          <p:nvPr/>
        </p:nvSpPr>
        <p:spPr>
          <a:xfrm>
            <a:off x="1062532" y="65190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9" name="Freeform 5689"/>
          <p:cNvSpPr/>
          <p:nvPr/>
        </p:nvSpPr>
        <p:spPr>
          <a:xfrm>
            <a:off x="1062532" y="669429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0" name="Freeform 5690"/>
          <p:cNvSpPr/>
          <p:nvPr/>
        </p:nvSpPr>
        <p:spPr>
          <a:xfrm>
            <a:off x="1062532" y="6869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1" name="Freeform 5691"/>
          <p:cNvSpPr/>
          <p:nvPr/>
        </p:nvSpPr>
        <p:spPr>
          <a:xfrm>
            <a:off x="1062532" y="70448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2" name="Freeform 5692"/>
          <p:cNvSpPr/>
          <p:nvPr/>
        </p:nvSpPr>
        <p:spPr>
          <a:xfrm>
            <a:off x="1062532" y="72200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3" name="Freeform 5693"/>
          <p:cNvSpPr/>
          <p:nvPr/>
        </p:nvSpPr>
        <p:spPr>
          <a:xfrm>
            <a:off x="1062532" y="73953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4" name="Freeform 5694"/>
          <p:cNvSpPr/>
          <p:nvPr/>
        </p:nvSpPr>
        <p:spPr>
          <a:xfrm>
            <a:off x="1062532" y="75705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5" name="Freeform 5695"/>
          <p:cNvSpPr/>
          <p:nvPr/>
        </p:nvSpPr>
        <p:spPr>
          <a:xfrm>
            <a:off x="1062532" y="77458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6" name="Freeform 5696"/>
          <p:cNvSpPr/>
          <p:nvPr/>
        </p:nvSpPr>
        <p:spPr>
          <a:xfrm>
            <a:off x="1062532" y="7921193"/>
            <a:ext cx="5436997" cy="352348"/>
          </a:xfrm>
          <a:custGeom>
            <a:avLst/>
            <a:gdLst/>
            <a:ahLst/>
            <a:cxnLst/>
            <a:rect l="0" t="0" r="0" b="0"/>
            <a:pathLst>
              <a:path w="5436997" h="352348">
                <a:moveTo>
                  <a:pt x="0" y="352348"/>
                </a:moveTo>
                <a:lnTo>
                  <a:pt x="5436997" y="352348"/>
                </a:lnTo>
                <a:lnTo>
                  <a:pt x="5436997" y="0"/>
                </a:lnTo>
                <a:lnTo>
                  <a:pt x="0" y="0"/>
                </a:lnTo>
                <a:lnTo>
                  <a:pt x="0" y="35234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7" name="Freeform 5697"/>
          <p:cNvSpPr/>
          <p:nvPr/>
        </p:nvSpPr>
        <p:spPr>
          <a:xfrm>
            <a:off x="1062532" y="82735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8" name="Freeform 5698"/>
          <p:cNvSpPr/>
          <p:nvPr/>
        </p:nvSpPr>
        <p:spPr>
          <a:xfrm>
            <a:off x="1062532" y="844880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9" name="Freeform 5699"/>
          <p:cNvSpPr/>
          <p:nvPr/>
        </p:nvSpPr>
        <p:spPr>
          <a:xfrm>
            <a:off x="1062532" y="86240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0" name="Freeform 5700"/>
          <p:cNvSpPr/>
          <p:nvPr/>
        </p:nvSpPr>
        <p:spPr>
          <a:xfrm>
            <a:off x="1062532" y="87993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1" name="Freeform 5701"/>
          <p:cNvSpPr/>
          <p:nvPr/>
        </p:nvSpPr>
        <p:spPr>
          <a:xfrm>
            <a:off x="1062532" y="897458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2" name="Freeform 5702"/>
          <p:cNvSpPr/>
          <p:nvPr/>
        </p:nvSpPr>
        <p:spPr>
          <a:xfrm>
            <a:off x="1062532" y="91498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3" name="Freeform 5703"/>
          <p:cNvSpPr/>
          <p:nvPr/>
        </p:nvSpPr>
        <p:spPr>
          <a:xfrm>
            <a:off x="1062532" y="9325051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4" name="Rectangle 5704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90 </a:t>
            </a:r>
          </a:p>
        </p:txBody>
      </p:sp>
      <p:sp>
        <p:nvSpPr>
          <p:cNvPr id="5705" name="Rectangle 5705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706" name="Rectangle 5706"/>
          <p:cNvSpPr/>
          <p:nvPr/>
        </p:nvSpPr>
        <p:spPr>
          <a:xfrm>
            <a:off x="1080820" y="871361"/>
            <a:ext cx="5437479" cy="1955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persigue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incremento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beneficios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empresariales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sino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alza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fórmula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supervivencia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pérdidas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crecientes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niveles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endeudamiento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amplísimos, procurando así menguar tanto los costes laborales como los de inversión,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facilitar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capacidad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adaptación 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exigencias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demanda”,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concluyendo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caso enjuiciado “esta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mos, pues, ante un supuesto en el que la subcontratación resulta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 medio útil y racional para apuntalar la viabilidad de la empresa y su competitividad”.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 inclino a pensar, además, que en la decisión final de la Sala ha pesado, y mucho,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hecho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acuerdo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garantiza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recolocación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90%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afectados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 indefinidos, y que ello (nuevamente sobre la importancia del acuerdo durante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período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consultas)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representación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diera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visto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ac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uerdo”.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5707" name="Rectangle 5707"/>
          <p:cNvSpPr/>
          <p:nvPr/>
        </p:nvSpPr>
        <p:spPr>
          <a:xfrm>
            <a:off x="1080820" y="2977784"/>
            <a:ext cx="5550494" cy="723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B)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Las</a:t>
            </a:r>
            <a:r>
              <a:rPr lang="en-US" sz="1200" b="0" i="0" spc="-2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camareras</a:t>
            </a:r>
            <a:r>
              <a:rPr lang="en-US" sz="1200" b="0" i="0" spc="-2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 err="1" smtClean="0">
                <a:solidFill>
                  <a:srgbClr val="0B5394"/>
                </a:solidFill>
                <a:latin typeface="Times New Roman"/>
                <a:hlinkClick r:id="rId2"/>
              </a:rPr>
              <a:t>pisos</a:t>
            </a:r>
            <a:r>
              <a:rPr lang="en-US" sz="1200" b="0" i="0" spc="0" baseline="0" dirty="0" smtClean="0">
                <a:solidFill>
                  <a:srgbClr val="0B5394"/>
                </a:solidFill>
                <a:latin typeface="Times New Roman"/>
                <a:hlinkClick r:id="rId2"/>
              </a:rPr>
              <a:t> de</a:t>
            </a:r>
            <a:r>
              <a:rPr lang="en-US" sz="1200" b="0" i="0" spc="-24" baseline="0" dirty="0" smtClean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hoteles,</a:t>
            </a:r>
            <a:r>
              <a:rPr lang="en-US" sz="1200" b="0" i="0" spc="-2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externalización</a:t>
            </a:r>
            <a:r>
              <a:rPr lang="en-US" sz="1200" b="0" i="0" spc="-2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su</a:t>
            </a:r>
            <a:r>
              <a:rPr lang="en-US" sz="1200" b="0" i="0" spc="-2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actividad</a:t>
            </a:r>
            <a:r>
              <a:rPr lang="en-US" sz="1200" b="0" i="0" spc="-2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y</a:t>
            </a:r>
            <a:r>
              <a:rPr lang="en-US" sz="1200" b="0" i="0" spc="-2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1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consecuencia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un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despidocolectivo</a:t>
            </a:r>
            <a:r>
              <a:rPr lang="en-US" sz="1200" b="0" i="0" spc="20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¿medida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organizativa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o</a:t>
            </a:r>
            <a:r>
              <a:rPr lang="en-US" sz="1200" b="0" i="0" spc="20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económica</a:t>
            </a:r>
            <a:r>
              <a:rPr lang="en-US" sz="1200" b="0" i="0" spc="19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reducción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costes,</a:t>
            </a:r>
            <a:r>
              <a:rPr lang="en-US" sz="1200" b="0" i="0" spc="19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ambascosas</a:t>
            </a:r>
            <a:r>
              <a:rPr lang="en-US" sz="1200" b="0" i="0" spc="-7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vez?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Notas</a:t>
            </a:r>
            <a:r>
              <a:rPr lang="en-US" sz="1200" b="0" i="0" spc="-7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</a:t>
            </a:r>
            <a:r>
              <a:rPr lang="en-US" sz="1200" b="0" i="0" spc="-72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7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sentencia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</a:t>
            </a:r>
            <a:r>
              <a:rPr lang="en-US" sz="1200" b="0" i="0" spc="-7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TS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20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noviembre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73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2015,nuevamente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con votos particulares (radicalmente) discrepantes”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708" name="Rectangle 5708"/>
          <p:cNvSpPr/>
          <p:nvPr/>
        </p:nvSpPr>
        <p:spPr>
          <a:xfrm>
            <a:off x="1080820" y="3857513"/>
            <a:ext cx="5438444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 Sentada doctrina general sobre el carácter económico de toda medida adoptada 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 empresa cuando tramita un PDC, y la estrecha relación y conexión entre todas 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causas recogidas en el art. 51 de la LET, la Sala vuelve al análisis del caso concreto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reitera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sustancialmente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existente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conformidad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externalización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actividad,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límit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jurisprudencia de la Sala ha puesto a la medida empresarial… que ha de ser “racional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términos de eficacia de la organización productiva y no un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imple medio para lograr un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incremento del beneficio empresarial”.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  </a:t>
            </a:r>
          </a:p>
        </p:txBody>
      </p:sp>
      <p:sp>
        <p:nvSpPr>
          <p:cNvPr id="5709" name="Rectangle 5709"/>
          <p:cNvSpPr/>
          <p:nvPr/>
        </p:nvSpPr>
        <p:spPr>
          <a:xfrm>
            <a:off x="1080820" y="5436377"/>
            <a:ext cx="5436412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partir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aquella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debidamente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acreditado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decisión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 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defendía</a:t>
            </a:r>
            <a:r>
              <a:rPr lang="en-US" sz="1200" b="0" i="0" spc="4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4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l,</a:t>
            </a:r>
            <a:r>
              <a:rPr lang="en-US" sz="1200" b="0" i="0" spc="4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tratándose</a:t>
            </a:r>
            <a:r>
              <a:rPr lang="en-US" sz="1200" b="0" i="0" spc="4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4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medida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“organizativa,</a:t>
            </a:r>
            <a:r>
              <a:rPr lang="en-US" sz="1200" b="0" i="0" spc="4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idónea</a:t>
            </a:r>
            <a:r>
              <a:rPr lang="en-US" sz="1200" b="0" i="0" spc="4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proporcionada para solventar el problema y paliar sus efectos”.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710" name="Rectangle 5710"/>
          <p:cNvSpPr/>
          <p:nvPr/>
        </p:nvSpPr>
        <p:spPr>
          <a:xfrm>
            <a:off x="1080820" y="6315979"/>
            <a:ext cx="5437606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primer argumento no deja de ser curioso a mi parecer: “la externalización en cuanto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sistemas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métodos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constituye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causa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encaja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descripción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misma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hace el artículo 5.1.1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 E.T.”.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¿De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verda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cabe pensar que la simple sustitución del personal interno por otro externo para realizar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actividad,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planificación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seguirá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siendo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decidida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variará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sólo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razón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etapa, y con la diferencia importante, esta sí, de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na reducción de costes en virtud tant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contrato mercantil suscrito entre el hotel y la empresa de outsourcing, y los salarios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inferiores a los del personal de aquella que la empresa externa abona a sus trabajadoras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(y quizás a algún trabajador), es una causa organizativa? </a:t>
            </a:r>
          </a:p>
        </p:txBody>
      </p:sp>
      <p:sp>
        <p:nvSpPr>
          <p:cNvPr id="5711" name="Rectangle 5711"/>
          <p:cNvSpPr/>
          <p:nvPr/>
        </p:nvSpPr>
        <p:spPr>
          <a:xfrm>
            <a:off x="1080820" y="8245744"/>
            <a:ext cx="5438063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argumento 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carácter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puro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duro,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demuestra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importancia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construcción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teoría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general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expuesta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concretos,</a:t>
            </a:r>
            <a:r>
              <a:rPr lang="en-US" sz="1200" b="0" i="0" spc="1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incluso</a:t>
            </a:r>
            <a:r>
              <a:rPr lang="en-US" sz="1200" b="0" i="0" spc="15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refleja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forma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expresa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argumentación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Sala: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“era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necesario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tomar</a:t>
            </a:r>
            <a:r>
              <a:rPr lang="en-US" sz="1200" b="0" i="0" spc="30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solucionar</a:t>
            </a:r>
            <a:r>
              <a:rPr lang="en-US" sz="1200" b="0" i="0" spc="31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acreditados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problemas</a:t>
            </a:r>
            <a:r>
              <a:rPr lang="en-US" sz="1200" b="0" i="0" spc="3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(económicos</a:t>
            </a:r>
            <a:r>
              <a:rPr lang="en-US" sz="1200" b="0" i="0" spc="3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organizativos)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ocasionaba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ocupación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hoteles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pérdidas</a:t>
            </a:r>
            <a:r>
              <a:rPr lang="en-US" sz="1200" b="0" i="0" spc="1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facturación de los mismos, lo que suponía un incremento proporcional de los costes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personal, al tener el mismo personal con independencia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 nivel de ocupación”.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2" name="Freeform 5712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3" name="Freeform 5713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4" name="Freeform 5714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5" name="Freeform 5715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6" name="Freeform 5716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7" name="Freeform 5717"/>
          <p:cNvSpPr/>
          <p:nvPr/>
        </p:nvSpPr>
        <p:spPr>
          <a:xfrm>
            <a:off x="1062532" y="17757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8" name="Freeform 5718"/>
          <p:cNvSpPr/>
          <p:nvPr/>
        </p:nvSpPr>
        <p:spPr>
          <a:xfrm>
            <a:off x="1062532" y="19509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9" name="Freeform 5719"/>
          <p:cNvSpPr/>
          <p:nvPr/>
        </p:nvSpPr>
        <p:spPr>
          <a:xfrm>
            <a:off x="1062532" y="21262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0" name="Freeform 5720"/>
          <p:cNvSpPr/>
          <p:nvPr/>
        </p:nvSpPr>
        <p:spPr>
          <a:xfrm>
            <a:off x="1062532" y="2301494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1" name="Freeform 5721"/>
          <p:cNvSpPr/>
          <p:nvPr/>
        </p:nvSpPr>
        <p:spPr>
          <a:xfrm>
            <a:off x="1062532" y="26550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2" name="Freeform 5722"/>
          <p:cNvSpPr/>
          <p:nvPr/>
        </p:nvSpPr>
        <p:spPr>
          <a:xfrm>
            <a:off x="1062532" y="28303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3" name="Freeform 5723"/>
          <p:cNvSpPr/>
          <p:nvPr/>
        </p:nvSpPr>
        <p:spPr>
          <a:xfrm>
            <a:off x="1062532" y="30055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4" name="Freeform 5724"/>
          <p:cNvSpPr/>
          <p:nvPr/>
        </p:nvSpPr>
        <p:spPr>
          <a:xfrm>
            <a:off x="1062532" y="31808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5" name="Freeform 5725"/>
          <p:cNvSpPr/>
          <p:nvPr/>
        </p:nvSpPr>
        <p:spPr>
          <a:xfrm>
            <a:off x="1062532" y="33561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6" name="Freeform 5726"/>
          <p:cNvSpPr/>
          <p:nvPr/>
        </p:nvSpPr>
        <p:spPr>
          <a:xfrm>
            <a:off x="1062532" y="3531437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7" name="Freeform 5727"/>
          <p:cNvSpPr/>
          <p:nvPr/>
        </p:nvSpPr>
        <p:spPr>
          <a:xfrm>
            <a:off x="1062532" y="370700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8" name="Freeform 5728"/>
          <p:cNvSpPr/>
          <p:nvPr/>
        </p:nvSpPr>
        <p:spPr>
          <a:xfrm>
            <a:off x="1062532" y="3882262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9" name="Freeform 5729"/>
          <p:cNvSpPr/>
          <p:nvPr/>
        </p:nvSpPr>
        <p:spPr>
          <a:xfrm>
            <a:off x="1062532" y="42358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0" name="Freeform 5730"/>
          <p:cNvSpPr/>
          <p:nvPr/>
        </p:nvSpPr>
        <p:spPr>
          <a:xfrm>
            <a:off x="1062532" y="44110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1" name="Freeform 5731"/>
          <p:cNvSpPr/>
          <p:nvPr/>
        </p:nvSpPr>
        <p:spPr>
          <a:xfrm>
            <a:off x="1062532" y="45863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2" name="Freeform 5732"/>
          <p:cNvSpPr/>
          <p:nvPr/>
        </p:nvSpPr>
        <p:spPr>
          <a:xfrm>
            <a:off x="1062532" y="47616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3" name="Freeform 5733"/>
          <p:cNvSpPr/>
          <p:nvPr/>
        </p:nvSpPr>
        <p:spPr>
          <a:xfrm>
            <a:off x="1062532" y="49368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4" name="Freeform 5734"/>
          <p:cNvSpPr/>
          <p:nvPr/>
        </p:nvSpPr>
        <p:spPr>
          <a:xfrm>
            <a:off x="1062532" y="51121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5" name="Freeform 5735"/>
          <p:cNvSpPr/>
          <p:nvPr/>
        </p:nvSpPr>
        <p:spPr>
          <a:xfrm>
            <a:off x="1062532" y="5287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6" name="Freeform 5736"/>
          <p:cNvSpPr/>
          <p:nvPr/>
        </p:nvSpPr>
        <p:spPr>
          <a:xfrm>
            <a:off x="1062532" y="54626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7" name="Freeform 5737"/>
          <p:cNvSpPr/>
          <p:nvPr/>
        </p:nvSpPr>
        <p:spPr>
          <a:xfrm>
            <a:off x="1062532" y="5637911"/>
            <a:ext cx="5436997" cy="173736"/>
          </a:xfrm>
          <a:custGeom>
            <a:avLst/>
            <a:gdLst/>
            <a:ahLst/>
            <a:cxnLst/>
            <a:rect l="0" t="0" r="0" b="0"/>
            <a:pathLst>
              <a:path w="5436997" h="173736">
                <a:moveTo>
                  <a:pt x="0" y="173736"/>
                </a:moveTo>
                <a:lnTo>
                  <a:pt x="5436997" y="173736"/>
                </a:lnTo>
                <a:lnTo>
                  <a:pt x="543699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8" name="Freeform 5738"/>
          <p:cNvSpPr/>
          <p:nvPr/>
        </p:nvSpPr>
        <p:spPr>
          <a:xfrm>
            <a:off x="1062532" y="5811596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9" name="Freeform 5739"/>
          <p:cNvSpPr/>
          <p:nvPr/>
        </p:nvSpPr>
        <p:spPr>
          <a:xfrm>
            <a:off x="1062532" y="598716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0" name="Freeform 5740"/>
          <p:cNvSpPr/>
          <p:nvPr/>
        </p:nvSpPr>
        <p:spPr>
          <a:xfrm>
            <a:off x="1062532" y="616242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1" name="Freeform 5741"/>
          <p:cNvSpPr/>
          <p:nvPr/>
        </p:nvSpPr>
        <p:spPr>
          <a:xfrm>
            <a:off x="1062532" y="63376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2" name="Freeform 5742"/>
          <p:cNvSpPr/>
          <p:nvPr/>
        </p:nvSpPr>
        <p:spPr>
          <a:xfrm>
            <a:off x="1062532" y="6512940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3" name="Freeform 5743"/>
          <p:cNvSpPr/>
          <p:nvPr/>
        </p:nvSpPr>
        <p:spPr>
          <a:xfrm>
            <a:off x="1062532" y="68665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4" name="Freeform 5744"/>
          <p:cNvSpPr/>
          <p:nvPr/>
        </p:nvSpPr>
        <p:spPr>
          <a:xfrm>
            <a:off x="1062532" y="70417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5" name="Freeform 5745"/>
          <p:cNvSpPr/>
          <p:nvPr/>
        </p:nvSpPr>
        <p:spPr>
          <a:xfrm>
            <a:off x="1062532" y="72170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6" name="Freeform 5746"/>
          <p:cNvSpPr/>
          <p:nvPr/>
        </p:nvSpPr>
        <p:spPr>
          <a:xfrm>
            <a:off x="1062532" y="73922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7" name="Freeform 5747"/>
          <p:cNvSpPr/>
          <p:nvPr/>
        </p:nvSpPr>
        <p:spPr>
          <a:xfrm>
            <a:off x="1062532" y="75675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8" name="Freeform 5748"/>
          <p:cNvSpPr/>
          <p:nvPr/>
        </p:nvSpPr>
        <p:spPr>
          <a:xfrm>
            <a:off x="1062532" y="77428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9" name="Freeform 5749"/>
          <p:cNvSpPr/>
          <p:nvPr/>
        </p:nvSpPr>
        <p:spPr>
          <a:xfrm>
            <a:off x="1062532" y="79180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0" name="Freeform 5750"/>
          <p:cNvSpPr/>
          <p:nvPr/>
        </p:nvSpPr>
        <p:spPr>
          <a:xfrm>
            <a:off x="1062532" y="8093405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1" name="Freeform 5751"/>
          <p:cNvSpPr/>
          <p:nvPr/>
        </p:nvSpPr>
        <p:spPr>
          <a:xfrm>
            <a:off x="1062532" y="8268970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2" name="Freeform 5752"/>
          <p:cNvSpPr/>
          <p:nvPr/>
        </p:nvSpPr>
        <p:spPr>
          <a:xfrm>
            <a:off x="1062532" y="86225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3" name="Freeform 5753"/>
          <p:cNvSpPr/>
          <p:nvPr/>
        </p:nvSpPr>
        <p:spPr>
          <a:xfrm>
            <a:off x="1062532" y="87977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4" name="Freeform 5754"/>
          <p:cNvSpPr/>
          <p:nvPr/>
        </p:nvSpPr>
        <p:spPr>
          <a:xfrm>
            <a:off x="1062532" y="89730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5" name="Freeform 5755"/>
          <p:cNvSpPr/>
          <p:nvPr/>
        </p:nvSpPr>
        <p:spPr>
          <a:xfrm>
            <a:off x="1062532" y="91483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6" name="Freeform 5756"/>
          <p:cNvSpPr/>
          <p:nvPr/>
        </p:nvSpPr>
        <p:spPr>
          <a:xfrm>
            <a:off x="1062532" y="93235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7" name="Freeform 5757"/>
          <p:cNvSpPr/>
          <p:nvPr/>
        </p:nvSpPr>
        <p:spPr>
          <a:xfrm>
            <a:off x="1062532" y="949878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8" name="Rectangle 5758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91 </a:t>
            </a:r>
          </a:p>
        </p:txBody>
      </p:sp>
      <p:sp>
        <p:nvSpPr>
          <p:cNvPr id="5759" name="Rectangle 5759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760" name="Rectangle 5760"/>
          <p:cNvSpPr/>
          <p:nvPr/>
        </p:nvSpPr>
        <p:spPr>
          <a:xfrm>
            <a:off x="1080820" y="871361"/>
            <a:ext cx="5437454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Analizado desde mi perspectiva personal, cuanto menos plantilla fija tenga una empresa,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servicios,</a:t>
            </a:r>
            <a:r>
              <a:rPr lang="en-US" sz="1200" b="0" i="0" spc="2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ajuste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viable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actividad,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cualquier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vaya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línea,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independencia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provoque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(por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cierto,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cobra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más bajos salarios según todos los convenios aplicables en el sector de hostelería)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extinciones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contractuales,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será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acogida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positivamente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judicial.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sé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con esta medida se mejora la calidad del trabajo y la atención a los clientes, dos ejes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centrales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hotelera,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dirán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algunos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corresponde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entrar a un tribunal. </a:t>
            </a:r>
          </a:p>
        </p:txBody>
      </p:sp>
      <p:sp>
        <p:nvSpPr>
          <p:cNvPr id="5761" name="Rectangle 5761"/>
          <p:cNvSpPr/>
          <p:nvPr/>
        </p:nvSpPr>
        <p:spPr>
          <a:xfrm>
            <a:off x="1080820" y="2627264"/>
            <a:ext cx="5436412" cy="1429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fin,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argumento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favor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versa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idoneidad,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aquí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muestra de forma aún más descarnada como el razonamiento jurídico se asienta sobre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bondad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coste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llevada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camareras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pisos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formaban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plantilla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virtud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sustitución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call”,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decir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llamado,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exactamente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trabajan,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son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necesitadas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pagadas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únicamente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rabajadas (no es el contrato de “cero horas”, pero no dista mucho del mismo desde un</a:t>
            </a:r>
            <a:r>
              <a:rPr lang="en-US" sz="1200" b="0" i="0" spc="-17" baseline="0" dirty="0">
                <a:solidFill>
                  <a:srgbClr val="333333"/>
                </a:solidFill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perspectiva real del mundo del trabajo y no sólo de la estrictamente jurídica). </a:t>
            </a:r>
          </a:p>
        </p:txBody>
      </p:sp>
      <p:sp>
        <p:nvSpPr>
          <p:cNvPr id="5762" name="Rectangle 5762"/>
          <p:cNvSpPr/>
          <p:nvPr/>
        </p:nvSpPr>
        <p:spPr>
          <a:xfrm>
            <a:off x="1080820" y="4208033"/>
            <a:ext cx="5438597" cy="24795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efecto, la Sala afirma con total claridad, y abandonando la tesis del despido colectivo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conflictiva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términos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económicos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(quizás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pensando en ese reconocimiento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expreso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51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LET),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“aunque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cabía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reducir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plantilla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1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motivos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económicos,</a:t>
            </a:r>
            <a:r>
              <a:rPr lang="en-US" sz="1200" b="0" i="0" spc="1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externalización suponía una respuesta más razonable y adecuada a las necesidades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comprometía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limpieza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integridad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cobrar</a:t>
            </a:r>
            <a:r>
              <a:rPr lang="en-US" sz="1200" b="0" i="0" spc="2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habitaciones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limpiadas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empleadas. La solución tomada era más razonable que la de reducir la plantilla porqu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permitía atender el servicio de limpieza sin que los picos ocupacionales que por los más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diversos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motivos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puedan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tener</a:t>
            </a:r>
            <a:r>
              <a:rPr lang="en-US" sz="1200" b="0" i="0" spc="2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hoteles,</a:t>
            </a:r>
            <a:r>
              <a:rPr lang="en-US" sz="1200" b="0" i="0" spc="2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supongan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hotelera que no se ve obligada a realizar contrataciones para atender los periodos o días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mayor ocupación, ni a rescindir contratos en los periodos de baja ocupación, lo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facilita su actividad de gestión y, a la par, le ayuda a ajustar los costes de la limpieza a 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facturación, pues, los costes suben y bajan al mismo ritmo que la facturación”.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5763" name="Rectangle 5763"/>
          <p:cNvSpPr/>
          <p:nvPr/>
        </p:nvSpPr>
        <p:spPr>
          <a:xfrm>
            <a:off x="1080820" y="6838711"/>
            <a:ext cx="5438444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nsisto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vez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más,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funcionamiento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hotelera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vinculado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menor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número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posible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plantilla,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pregunto,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ejemplo,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habitaciones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dejan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limpiar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adecentar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cuando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están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ocupadas,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 si el trabajo “a la carrera”, y casi nunca mejor utilizada esta expresión, que realiza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externo,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plantilla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conocimiento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realidad pura y dura que tienen las trabajadoras entrevistadas en el libro y que 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tenemos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quienes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abordamos</a:t>
            </a:r>
            <a:r>
              <a:rPr lang="en-US" sz="1200" b="0" i="0" spc="1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estudio,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resolución,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 que ahora estoy comentando, es la mejor forma de mejorar la imagen  y la calida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servicio prestado. </a:t>
            </a:r>
          </a:p>
        </p:txBody>
      </p:sp>
      <p:sp>
        <p:nvSpPr>
          <p:cNvPr id="5764" name="Rectangle 5764"/>
          <p:cNvSpPr/>
          <p:nvPr/>
        </p:nvSpPr>
        <p:spPr>
          <a:xfrm>
            <a:off x="1080820" y="8594740"/>
            <a:ext cx="5436870" cy="10786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Obsérvese,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definitiva,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acepta,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dejando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lado</a:t>
            </a:r>
            <a:r>
              <a:rPr lang="en-US" sz="1200" b="0" i="0" spc="2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limitaciones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externalización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defendido</a:t>
            </a:r>
            <a:r>
              <a:rPr lang="en-US" sz="1200" b="0" i="0" spc="3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anteriores,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flexibilidad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posible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materia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contratación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vía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idónea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evitar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problemas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económicos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derivados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“inflación”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plantilla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momentos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baja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ocupación,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plantear</a:t>
            </a:r>
            <a:r>
              <a:rPr lang="en-US" sz="1200" b="0" i="0" spc="33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siquiera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3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</a:t>
            </a:r>
            <a:r>
              <a:rPr lang="en-US" sz="1200" b="0" i="0" spc="3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</a:t>
            </a:r>
            <a:r>
              <a:rPr lang="en-US" sz="1200" b="0" i="0" spc="3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pudieran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adoptarse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amparo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posibilidad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ofrecida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41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" name="Freeform 5765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6" name="Freeform 5766"/>
          <p:cNvSpPr/>
          <p:nvPr/>
        </p:nvSpPr>
        <p:spPr>
          <a:xfrm>
            <a:off x="1062532" y="1074368"/>
            <a:ext cx="5436997" cy="353873"/>
          </a:xfrm>
          <a:custGeom>
            <a:avLst/>
            <a:gdLst/>
            <a:ahLst/>
            <a:cxnLst/>
            <a:rect l="0" t="0" r="0" b="0"/>
            <a:pathLst>
              <a:path w="5436997" h="353873">
                <a:moveTo>
                  <a:pt x="0" y="353873"/>
                </a:moveTo>
                <a:lnTo>
                  <a:pt x="5436997" y="353873"/>
                </a:lnTo>
                <a:lnTo>
                  <a:pt x="5436997" y="0"/>
                </a:lnTo>
                <a:lnTo>
                  <a:pt x="0" y="0"/>
                </a:lnTo>
                <a:lnTo>
                  <a:pt x="0" y="353873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7" name="Freeform 5767"/>
          <p:cNvSpPr/>
          <p:nvPr/>
        </p:nvSpPr>
        <p:spPr>
          <a:xfrm>
            <a:off x="1062532" y="14282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8" name="Freeform 5768"/>
          <p:cNvSpPr/>
          <p:nvPr/>
        </p:nvSpPr>
        <p:spPr>
          <a:xfrm>
            <a:off x="1062532" y="16035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9" name="Freeform 5769"/>
          <p:cNvSpPr/>
          <p:nvPr/>
        </p:nvSpPr>
        <p:spPr>
          <a:xfrm>
            <a:off x="1062532" y="17787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0" name="Freeform 5770"/>
          <p:cNvSpPr/>
          <p:nvPr/>
        </p:nvSpPr>
        <p:spPr>
          <a:xfrm>
            <a:off x="1062532" y="19540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1" name="Freeform 5771"/>
          <p:cNvSpPr/>
          <p:nvPr/>
        </p:nvSpPr>
        <p:spPr>
          <a:xfrm>
            <a:off x="1062532" y="21292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2" name="Freeform 5772"/>
          <p:cNvSpPr/>
          <p:nvPr/>
        </p:nvSpPr>
        <p:spPr>
          <a:xfrm>
            <a:off x="1062532" y="23045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3" name="Freeform 5773"/>
          <p:cNvSpPr/>
          <p:nvPr/>
        </p:nvSpPr>
        <p:spPr>
          <a:xfrm>
            <a:off x="1062532" y="24798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4" name="Freeform 5774"/>
          <p:cNvSpPr/>
          <p:nvPr/>
        </p:nvSpPr>
        <p:spPr>
          <a:xfrm>
            <a:off x="1062532" y="26550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5" name="Freeform 5775"/>
          <p:cNvSpPr/>
          <p:nvPr/>
        </p:nvSpPr>
        <p:spPr>
          <a:xfrm>
            <a:off x="1062532" y="28303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6" name="Freeform 5776"/>
          <p:cNvSpPr/>
          <p:nvPr/>
        </p:nvSpPr>
        <p:spPr>
          <a:xfrm>
            <a:off x="1062532" y="30055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7" name="Freeform 5777"/>
          <p:cNvSpPr/>
          <p:nvPr/>
        </p:nvSpPr>
        <p:spPr>
          <a:xfrm>
            <a:off x="1062532" y="31808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8" name="Freeform 5778"/>
          <p:cNvSpPr/>
          <p:nvPr/>
        </p:nvSpPr>
        <p:spPr>
          <a:xfrm>
            <a:off x="1062532" y="33561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9" name="Freeform 5779"/>
          <p:cNvSpPr/>
          <p:nvPr/>
        </p:nvSpPr>
        <p:spPr>
          <a:xfrm>
            <a:off x="1062532" y="3531437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0" name="Freeform 5780"/>
          <p:cNvSpPr/>
          <p:nvPr/>
        </p:nvSpPr>
        <p:spPr>
          <a:xfrm>
            <a:off x="1062532" y="370700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1" name="Freeform 5781"/>
          <p:cNvSpPr/>
          <p:nvPr/>
        </p:nvSpPr>
        <p:spPr>
          <a:xfrm>
            <a:off x="1062532" y="38822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2" name="Freeform 5782"/>
          <p:cNvSpPr/>
          <p:nvPr/>
        </p:nvSpPr>
        <p:spPr>
          <a:xfrm>
            <a:off x="1062532" y="40575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3" name="Freeform 5783"/>
          <p:cNvSpPr/>
          <p:nvPr/>
        </p:nvSpPr>
        <p:spPr>
          <a:xfrm>
            <a:off x="1062532" y="42327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4" name="Freeform 5784"/>
          <p:cNvSpPr/>
          <p:nvPr/>
        </p:nvSpPr>
        <p:spPr>
          <a:xfrm>
            <a:off x="1062532" y="440804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5" name="Freeform 5785"/>
          <p:cNvSpPr/>
          <p:nvPr/>
        </p:nvSpPr>
        <p:spPr>
          <a:xfrm>
            <a:off x="1062532" y="45833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6" name="Freeform 5786"/>
          <p:cNvSpPr/>
          <p:nvPr/>
        </p:nvSpPr>
        <p:spPr>
          <a:xfrm>
            <a:off x="1062532" y="47585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7" name="Freeform 5787"/>
          <p:cNvSpPr/>
          <p:nvPr/>
        </p:nvSpPr>
        <p:spPr>
          <a:xfrm>
            <a:off x="1062532" y="49338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8" name="Freeform 5788"/>
          <p:cNvSpPr/>
          <p:nvPr/>
        </p:nvSpPr>
        <p:spPr>
          <a:xfrm>
            <a:off x="1062532" y="510908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9" name="Freeform 5789"/>
          <p:cNvSpPr/>
          <p:nvPr/>
        </p:nvSpPr>
        <p:spPr>
          <a:xfrm>
            <a:off x="1062532" y="5284343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0" name="Freeform 5790"/>
          <p:cNvSpPr/>
          <p:nvPr/>
        </p:nvSpPr>
        <p:spPr>
          <a:xfrm>
            <a:off x="1062532" y="5637911"/>
            <a:ext cx="5436997" cy="173736"/>
          </a:xfrm>
          <a:custGeom>
            <a:avLst/>
            <a:gdLst/>
            <a:ahLst/>
            <a:cxnLst/>
            <a:rect l="0" t="0" r="0" b="0"/>
            <a:pathLst>
              <a:path w="5436997" h="173736">
                <a:moveTo>
                  <a:pt x="0" y="173736"/>
                </a:moveTo>
                <a:lnTo>
                  <a:pt x="5436997" y="173736"/>
                </a:lnTo>
                <a:lnTo>
                  <a:pt x="543699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1" name="Freeform 5791"/>
          <p:cNvSpPr/>
          <p:nvPr/>
        </p:nvSpPr>
        <p:spPr>
          <a:xfrm>
            <a:off x="1062532" y="5811596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2" name="Freeform 5792"/>
          <p:cNvSpPr/>
          <p:nvPr/>
        </p:nvSpPr>
        <p:spPr>
          <a:xfrm>
            <a:off x="1062532" y="598716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3" name="Freeform 5793"/>
          <p:cNvSpPr/>
          <p:nvPr/>
        </p:nvSpPr>
        <p:spPr>
          <a:xfrm>
            <a:off x="1062532" y="6162420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4" name="Freeform 5794"/>
          <p:cNvSpPr/>
          <p:nvPr/>
        </p:nvSpPr>
        <p:spPr>
          <a:xfrm>
            <a:off x="1062532" y="65159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5" name="Freeform 5795"/>
          <p:cNvSpPr/>
          <p:nvPr/>
        </p:nvSpPr>
        <p:spPr>
          <a:xfrm>
            <a:off x="1062532" y="66912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6" name="Freeform 5796"/>
          <p:cNvSpPr/>
          <p:nvPr/>
        </p:nvSpPr>
        <p:spPr>
          <a:xfrm>
            <a:off x="1062532" y="68665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7" name="Freeform 5797"/>
          <p:cNvSpPr/>
          <p:nvPr/>
        </p:nvSpPr>
        <p:spPr>
          <a:xfrm>
            <a:off x="1062532" y="70417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8" name="Freeform 5798"/>
          <p:cNvSpPr/>
          <p:nvPr/>
        </p:nvSpPr>
        <p:spPr>
          <a:xfrm>
            <a:off x="1062532" y="72170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9" name="Freeform 5799"/>
          <p:cNvSpPr/>
          <p:nvPr/>
        </p:nvSpPr>
        <p:spPr>
          <a:xfrm>
            <a:off x="1062532" y="73922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0" name="Freeform 5800"/>
          <p:cNvSpPr/>
          <p:nvPr/>
        </p:nvSpPr>
        <p:spPr>
          <a:xfrm>
            <a:off x="1062532" y="7567548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1" name="Freeform 5801"/>
          <p:cNvSpPr/>
          <p:nvPr/>
        </p:nvSpPr>
        <p:spPr>
          <a:xfrm>
            <a:off x="1062532" y="79211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2" name="Freeform 5802"/>
          <p:cNvSpPr/>
          <p:nvPr/>
        </p:nvSpPr>
        <p:spPr>
          <a:xfrm>
            <a:off x="1062532" y="809645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3" name="Freeform 5803"/>
          <p:cNvSpPr/>
          <p:nvPr/>
        </p:nvSpPr>
        <p:spPr>
          <a:xfrm>
            <a:off x="1062532" y="82720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4" name="Freeform 5804"/>
          <p:cNvSpPr/>
          <p:nvPr/>
        </p:nvSpPr>
        <p:spPr>
          <a:xfrm>
            <a:off x="1062532" y="84472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5" name="Freeform 5805"/>
          <p:cNvSpPr/>
          <p:nvPr/>
        </p:nvSpPr>
        <p:spPr>
          <a:xfrm>
            <a:off x="1062532" y="86225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6" name="Freeform 5806"/>
          <p:cNvSpPr/>
          <p:nvPr/>
        </p:nvSpPr>
        <p:spPr>
          <a:xfrm>
            <a:off x="1062532" y="87977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7" name="Freeform 5807"/>
          <p:cNvSpPr/>
          <p:nvPr/>
        </p:nvSpPr>
        <p:spPr>
          <a:xfrm>
            <a:off x="1062532" y="89730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8" name="Freeform 5808"/>
          <p:cNvSpPr/>
          <p:nvPr/>
        </p:nvSpPr>
        <p:spPr>
          <a:xfrm>
            <a:off x="1062532" y="91483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9" name="Freeform 5809"/>
          <p:cNvSpPr/>
          <p:nvPr/>
        </p:nvSpPr>
        <p:spPr>
          <a:xfrm>
            <a:off x="1062532" y="93235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0" name="Freeform 5810"/>
          <p:cNvSpPr/>
          <p:nvPr/>
        </p:nvSpPr>
        <p:spPr>
          <a:xfrm>
            <a:off x="1062532" y="949878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1" name="Rectangle 581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92 </a:t>
            </a:r>
          </a:p>
        </p:txBody>
      </p:sp>
      <p:sp>
        <p:nvSpPr>
          <p:cNvPr id="5812" name="Rectangle 581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813" name="Rectangle 5813"/>
          <p:cNvSpPr/>
          <p:nvPr/>
        </p:nvSpPr>
        <p:spPr>
          <a:xfrm>
            <a:off x="1080820" y="871361"/>
            <a:ext cx="5434431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modificaciones</a:t>
            </a:r>
            <a:r>
              <a:rPr lang="en-US" sz="1200" b="0" i="0" spc="4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sustanciales</a:t>
            </a:r>
            <a:r>
              <a:rPr lang="en-US" sz="1200" b="0" i="0" spc="4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4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48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4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serían</a:t>
            </a:r>
            <a:r>
              <a:rPr lang="en-US" sz="1200" b="0" i="0" spc="4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4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socialmente hablando y más respetuosas del derecho constitucional al trabajo….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814" name="Rectangle 5814"/>
          <p:cNvSpPr/>
          <p:nvPr/>
        </p:nvSpPr>
        <p:spPr>
          <a:xfrm>
            <a:off x="1080820" y="1400444"/>
            <a:ext cx="5437809" cy="40585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sentencia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cuenta,</a:t>
            </a:r>
            <a:r>
              <a:rPr lang="en-US" sz="1200" b="0" i="0" spc="17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vez</a:t>
            </a:r>
            <a:r>
              <a:rPr lang="en-US" sz="1200" b="0" i="0" spc="16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creo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última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ocasión,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menos)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voto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particular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cuatro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mosqueteros,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perdón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cuatro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magistrados,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 exactamente de un voto particular formulado por la magistrada Rosa Virolés al 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 adhieren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magistrados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Fernando</a:t>
            </a:r>
            <a:r>
              <a:rPr lang="en-US" sz="1200" b="0" i="0" spc="-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Salinas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Jordi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Agustí,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magistrada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María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Luisa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Segoviano.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particular</a:t>
            </a:r>
            <a:r>
              <a:rPr lang="en-US" sz="1200" b="0" i="0" spc="1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amplio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argumentación,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inicia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crítica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sentencia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claramente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manifiesto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tesis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defendida,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afirmaciones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encontrado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también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defensa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27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hilo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análisis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crí</a:t>
            </a:r>
            <a:r>
              <a:rPr lang="en-US" sz="1200" b="0" i="0" spc="-11" baseline="0" dirty="0">
                <a:solidFill>
                  <a:srgbClr val="333333"/>
                </a:solidFill>
                <a:latin typeface="TimesNewRomanPSMT"/>
              </a:rPr>
              <a:t>t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ico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sentencia: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mayor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consideración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respeto,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discrepo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8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criterio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adoptado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mayoría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Sala,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síntesis,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desarrollará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"segundo",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hecho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reconozca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nos encontramos ante una externalización sin límites, que sólo puede ser calificada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Í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CITA POR ABUSIVA, pues se trata de una medida que conduce, en el caso, a 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precariedad de las condiciones laborales, al denominado dumping social , cuanto menos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salario, ya que el ahorro que consigue la empresa es a costa de un descenso de hasta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50% de los salarios de las trabajadoras. Una externalización ilícita por abusiva, 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vulneradora de derechos fundamentales -entre ellos la dignidad- de los trabajadores,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debió tener como consecuencia la declaración de nulidad de la medida empresarial, pues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constata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elemento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alguno</a:t>
            </a:r>
            <a:r>
              <a:rPr lang="en-US" sz="1200" b="0" i="0" spc="28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impidiera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8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adoptar</a:t>
            </a:r>
            <a:r>
              <a:rPr lang="en-US" sz="1200" b="0" i="0" spc="29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otras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medidas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razonables y proporcionales, sin buscar su mera conveniencia y ahorro. Es conforme 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nuestra doctrina que el "...artículo 52 c) del texto estatutario determina la necesidad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necesidad</a:t>
            </a:r>
            <a:r>
              <a:rPr lang="en-US" sz="1200" b="0" i="0" spc="-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objetivamente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acreditada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amortizar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puestos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significa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ampara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opciones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enraizadas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conveniencia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empleador". </a:t>
            </a:r>
          </a:p>
        </p:txBody>
      </p:sp>
      <p:sp>
        <p:nvSpPr>
          <p:cNvPr id="5815" name="Rectangle 5815"/>
          <p:cNvSpPr/>
          <p:nvPr/>
        </p:nvSpPr>
        <p:spPr>
          <a:xfrm>
            <a:off x="1080820" y="5608589"/>
            <a:ext cx="5435193" cy="728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4. Y llegamos al texto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efinitivamente acordado en la mesa del diálogo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ocial el 22 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diciembre;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bueno,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exactamente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definitivo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expliqué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entrada se incorporaron varias modificaciones al acuerdo en el texto al que dio su vist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bueno el Consejo de Ministros, si bien ciertamente sin alterar el contenido del acuerdo. </a:t>
            </a:r>
          </a:p>
        </p:txBody>
      </p:sp>
      <p:sp>
        <p:nvSpPr>
          <p:cNvPr id="5816" name="Rectangle 5816"/>
          <p:cNvSpPr/>
          <p:nvPr/>
        </p:nvSpPr>
        <p:spPr>
          <a:xfrm>
            <a:off x="1080820" y="6488191"/>
            <a:ext cx="5438597" cy="1254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novedades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incorporación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disposición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adicional,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vigésimo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séptima,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LET,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referida</a:t>
            </a:r>
            <a:r>
              <a:rPr lang="en-US" sz="1200" b="0" i="0" spc="1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régimen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jurídico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subcontratas suscritas con centros especiales de empleo regulados en el texto refundido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la Ley General de derechos de las personas con discapacidad y de su inclusión social,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aprobado por el Real Decreto Legislativo 1/2013, de 29 de noviembre, estipulando 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“no será de aplicación el artículo 42.6 del texto refundido de la Ley del Estatuto de 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Trabajadores”.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817" name="Rectangle 5817"/>
          <p:cNvSpPr/>
          <p:nvPr/>
        </p:nvSpPr>
        <p:spPr>
          <a:xfrm>
            <a:off x="1080820" y="7893319"/>
            <a:ext cx="5438597" cy="17801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la Exposición de motivos se hace referencia a la necesidad de hacer efectivas cuatro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5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reformas</a:t>
            </a:r>
            <a:r>
              <a:rPr lang="en-US" sz="1200" b="0" i="0" spc="5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identificadas</a:t>
            </a:r>
            <a:r>
              <a:rPr lang="en-US" sz="1200" b="0" i="0" spc="5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5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componente</a:t>
            </a:r>
            <a:r>
              <a:rPr lang="en-US" sz="1200" b="0" i="0" spc="5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23</a:t>
            </a:r>
            <a:r>
              <a:rPr lang="en-US" sz="1200" b="0" i="0" spc="5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5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</a:t>
            </a:r>
            <a:r>
              <a:rPr lang="en-US" sz="1200" b="0" i="0" spc="5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5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recuperación,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transformación y resiliencia, siendo una de ellas “la modernización de la contratación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subcontratación</a:t>
            </a:r>
            <a:r>
              <a:rPr lang="en-US" sz="1200" b="0" i="0" spc="3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3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actividades</a:t>
            </a:r>
            <a:r>
              <a:rPr lang="en-US" sz="1200" b="0" i="0" spc="3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empresariales”,</a:t>
            </a:r>
            <a:r>
              <a:rPr lang="en-US" sz="1200" b="0" i="0" spc="3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atando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corregir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defectos más acusado en la realidad laboral española, y que ha sido puesto de manifiesto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muchísimas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ocasiones,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existencia,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realidad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1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mayor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parte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situaciones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conocidas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“un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posible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debil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itamiento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las personas trabajadoras a través de la externalización”, siendo necesaria la adopción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medidas legales que impidan utilizar la estrategia de externalización de servicios, 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través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subcontratación,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“como</a:t>
            </a:r>
            <a:r>
              <a:rPr lang="en-US" sz="1200" b="0" i="0" spc="-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mecanismos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estándares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8" name="Freeform 5818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9" name="Freeform 5819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0" name="Freeform 5820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1" name="Freeform 5821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2" name="Freeform 5822"/>
          <p:cNvSpPr/>
          <p:nvPr/>
        </p:nvSpPr>
        <p:spPr>
          <a:xfrm>
            <a:off x="1062532" y="1600454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3" name="Freeform 5823"/>
          <p:cNvSpPr/>
          <p:nvPr/>
        </p:nvSpPr>
        <p:spPr>
          <a:xfrm>
            <a:off x="1062532" y="19540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4" name="Freeform 5824"/>
          <p:cNvSpPr/>
          <p:nvPr/>
        </p:nvSpPr>
        <p:spPr>
          <a:xfrm>
            <a:off x="1062532" y="21292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5" name="Freeform 5825"/>
          <p:cNvSpPr/>
          <p:nvPr/>
        </p:nvSpPr>
        <p:spPr>
          <a:xfrm>
            <a:off x="1062532" y="23045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6" name="Freeform 5826"/>
          <p:cNvSpPr/>
          <p:nvPr/>
        </p:nvSpPr>
        <p:spPr>
          <a:xfrm>
            <a:off x="1062532" y="24798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7" name="Freeform 5827">
            <a:hlinkClick r:id="rId2"/>
          </p:cNvPr>
          <p:cNvSpPr/>
          <p:nvPr/>
        </p:nvSpPr>
        <p:spPr>
          <a:xfrm>
            <a:off x="1062532" y="26550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8" name="Freeform 5828">
            <a:hlinkClick r:id="rId2"/>
          </p:cNvPr>
          <p:cNvSpPr/>
          <p:nvPr/>
        </p:nvSpPr>
        <p:spPr>
          <a:xfrm>
            <a:off x="1062532" y="28303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9" name="Freeform 5829">
            <a:hlinkClick r:id="rId2"/>
          </p:cNvPr>
          <p:cNvSpPr/>
          <p:nvPr/>
        </p:nvSpPr>
        <p:spPr>
          <a:xfrm>
            <a:off x="4505833" y="2988818"/>
            <a:ext cx="1975358" cy="7620"/>
          </a:xfrm>
          <a:custGeom>
            <a:avLst/>
            <a:gdLst/>
            <a:ahLst/>
            <a:cxnLst/>
            <a:rect l="0" t="0" r="0" b="0"/>
            <a:pathLst>
              <a:path w="1975358" h="7620">
                <a:moveTo>
                  <a:pt x="0" y="7620"/>
                </a:moveTo>
                <a:lnTo>
                  <a:pt x="1975358" y="7620"/>
                </a:lnTo>
                <a:lnTo>
                  <a:pt x="197535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0" name="Freeform 5830">
            <a:hlinkClick r:id="rId2"/>
          </p:cNvPr>
          <p:cNvSpPr/>
          <p:nvPr/>
        </p:nvSpPr>
        <p:spPr>
          <a:xfrm>
            <a:off x="1062532" y="300558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1" name="Freeform 5831">
            <a:hlinkClick r:id="rId2"/>
          </p:cNvPr>
          <p:cNvSpPr/>
          <p:nvPr/>
        </p:nvSpPr>
        <p:spPr>
          <a:xfrm>
            <a:off x="1080820" y="3164077"/>
            <a:ext cx="5400421" cy="7621"/>
          </a:xfrm>
          <a:custGeom>
            <a:avLst/>
            <a:gdLst/>
            <a:ahLst/>
            <a:cxnLst/>
            <a:rect l="0" t="0" r="0" b="0"/>
            <a:pathLst>
              <a:path w="5400421" h="7621">
                <a:moveTo>
                  <a:pt x="0" y="7621"/>
                </a:moveTo>
                <a:lnTo>
                  <a:pt x="5400421" y="7621"/>
                </a:lnTo>
                <a:lnTo>
                  <a:pt x="5400421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2" name="Freeform 5832">
            <a:hlinkClick r:id="rId3"/>
          </p:cNvPr>
          <p:cNvSpPr/>
          <p:nvPr/>
        </p:nvSpPr>
        <p:spPr>
          <a:xfrm>
            <a:off x="1062532" y="318084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3" name="Freeform 5833">
            <a:hlinkClick r:id="rId2"/>
          </p:cNvPr>
          <p:cNvSpPr/>
          <p:nvPr/>
        </p:nvSpPr>
        <p:spPr>
          <a:xfrm>
            <a:off x="1080820" y="3339337"/>
            <a:ext cx="5168773" cy="7620"/>
          </a:xfrm>
          <a:custGeom>
            <a:avLst/>
            <a:gdLst/>
            <a:ahLst/>
            <a:cxnLst/>
            <a:rect l="0" t="0" r="0" b="0"/>
            <a:pathLst>
              <a:path w="5168773" h="7620">
                <a:moveTo>
                  <a:pt x="0" y="7620"/>
                </a:moveTo>
                <a:lnTo>
                  <a:pt x="5168773" y="7620"/>
                </a:lnTo>
                <a:lnTo>
                  <a:pt x="516877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4" name="Freeform 5834">
            <a:hlinkClick r:id="rId3"/>
          </p:cNvPr>
          <p:cNvSpPr/>
          <p:nvPr/>
        </p:nvSpPr>
        <p:spPr>
          <a:xfrm>
            <a:off x="1062532" y="33561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5" name="Freeform 5835">
            <a:hlinkClick r:id="rId3"/>
          </p:cNvPr>
          <p:cNvSpPr/>
          <p:nvPr/>
        </p:nvSpPr>
        <p:spPr>
          <a:xfrm>
            <a:off x="2358263" y="3514597"/>
            <a:ext cx="4123054" cy="7620"/>
          </a:xfrm>
          <a:custGeom>
            <a:avLst/>
            <a:gdLst/>
            <a:ahLst/>
            <a:cxnLst/>
            <a:rect l="0" t="0" r="0" b="0"/>
            <a:pathLst>
              <a:path w="4123054" h="7620">
                <a:moveTo>
                  <a:pt x="0" y="7620"/>
                </a:moveTo>
                <a:lnTo>
                  <a:pt x="4123054" y="7620"/>
                </a:lnTo>
                <a:lnTo>
                  <a:pt x="412305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6" name="Freeform 5836">
            <a:hlinkClick r:id="rId3"/>
          </p:cNvPr>
          <p:cNvSpPr/>
          <p:nvPr/>
        </p:nvSpPr>
        <p:spPr>
          <a:xfrm>
            <a:off x="1062532" y="3531437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7" name="Freeform 5837">
            <a:hlinkClick r:id="rId3"/>
          </p:cNvPr>
          <p:cNvSpPr/>
          <p:nvPr/>
        </p:nvSpPr>
        <p:spPr>
          <a:xfrm>
            <a:off x="1080820" y="3690238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8" name="Freeform 5838">
            <a:hlinkClick r:id="rId3"/>
          </p:cNvPr>
          <p:cNvSpPr/>
          <p:nvPr/>
        </p:nvSpPr>
        <p:spPr>
          <a:xfrm>
            <a:off x="1062532" y="370700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9" name="Freeform 5839">
            <a:hlinkClick r:id="rId3"/>
          </p:cNvPr>
          <p:cNvSpPr/>
          <p:nvPr/>
        </p:nvSpPr>
        <p:spPr>
          <a:xfrm>
            <a:off x="1080820" y="3865498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0" name="Freeform 5840">
            <a:hlinkClick r:id="rId3"/>
          </p:cNvPr>
          <p:cNvSpPr/>
          <p:nvPr/>
        </p:nvSpPr>
        <p:spPr>
          <a:xfrm>
            <a:off x="1062532" y="388226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1" name="Freeform 5841">
            <a:hlinkClick r:id="rId3"/>
          </p:cNvPr>
          <p:cNvSpPr/>
          <p:nvPr/>
        </p:nvSpPr>
        <p:spPr>
          <a:xfrm>
            <a:off x="1080820" y="4040758"/>
            <a:ext cx="5400421" cy="7620"/>
          </a:xfrm>
          <a:custGeom>
            <a:avLst/>
            <a:gdLst/>
            <a:ahLst/>
            <a:cxnLst/>
            <a:rect l="0" t="0" r="0" b="0"/>
            <a:pathLst>
              <a:path w="5400421" h="7620">
                <a:moveTo>
                  <a:pt x="0" y="7620"/>
                </a:moveTo>
                <a:lnTo>
                  <a:pt x="5400421" y="7620"/>
                </a:lnTo>
                <a:lnTo>
                  <a:pt x="5400421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2" name="Freeform 5842">
            <a:hlinkClick r:id="rId3"/>
          </p:cNvPr>
          <p:cNvSpPr/>
          <p:nvPr/>
        </p:nvSpPr>
        <p:spPr>
          <a:xfrm>
            <a:off x="1062532" y="4057523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3" name="Freeform 5843">
            <a:hlinkClick r:id="rId3"/>
          </p:cNvPr>
          <p:cNvSpPr/>
          <p:nvPr/>
        </p:nvSpPr>
        <p:spPr>
          <a:xfrm>
            <a:off x="1080820" y="4216019"/>
            <a:ext cx="1905254" cy="7619"/>
          </a:xfrm>
          <a:custGeom>
            <a:avLst/>
            <a:gdLst/>
            <a:ahLst/>
            <a:cxnLst/>
            <a:rect l="0" t="0" r="0" b="0"/>
            <a:pathLst>
              <a:path w="1905254" h="7619">
                <a:moveTo>
                  <a:pt x="0" y="7619"/>
                </a:moveTo>
                <a:lnTo>
                  <a:pt x="1905254" y="7619"/>
                </a:lnTo>
                <a:lnTo>
                  <a:pt x="190525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4" name="Freeform 5844"/>
          <p:cNvSpPr/>
          <p:nvPr/>
        </p:nvSpPr>
        <p:spPr>
          <a:xfrm>
            <a:off x="1062532" y="44110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5" name="Freeform 5845"/>
          <p:cNvSpPr/>
          <p:nvPr/>
        </p:nvSpPr>
        <p:spPr>
          <a:xfrm>
            <a:off x="1062532" y="45863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6" name="Freeform 5846"/>
          <p:cNvSpPr/>
          <p:nvPr/>
        </p:nvSpPr>
        <p:spPr>
          <a:xfrm>
            <a:off x="1062532" y="47616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7" name="Freeform 5847"/>
          <p:cNvSpPr/>
          <p:nvPr/>
        </p:nvSpPr>
        <p:spPr>
          <a:xfrm>
            <a:off x="1062532" y="4936870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8" name="Freeform 5848"/>
          <p:cNvSpPr/>
          <p:nvPr/>
        </p:nvSpPr>
        <p:spPr>
          <a:xfrm>
            <a:off x="1062532" y="52889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9" name="Freeform 5849"/>
          <p:cNvSpPr/>
          <p:nvPr/>
        </p:nvSpPr>
        <p:spPr>
          <a:xfrm>
            <a:off x="1062532" y="54641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0" name="Freeform 5850"/>
          <p:cNvSpPr/>
          <p:nvPr/>
        </p:nvSpPr>
        <p:spPr>
          <a:xfrm>
            <a:off x="1062532" y="56394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1" name="Freeform 5851"/>
          <p:cNvSpPr/>
          <p:nvPr/>
        </p:nvSpPr>
        <p:spPr>
          <a:xfrm>
            <a:off x="1062532" y="581464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2" name="Freeform 5852"/>
          <p:cNvSpPr/>
          <p:nvPr/>
        </p:nvSpPr>
        <p:spPr>
          <a:xfrm>
            <a:off x="1062532" y="59902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3" name="Freeform 5853"/>
          <p:cNvSpPr/>
          <p:nvPr/>
        </p:nvSpPr>
        <p:spPr>
          <a:xfrm>
            <a:off x="1062532" y="61654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4" name="Freeform 5854"/>
          <p:cNvSpPr/>
          <p:nvPr/>
        </p:nvSpPr>
        <p:spPr>
          <a:xfrm>
            <a:off x="1062532" y="63407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5" name="Freeform 5855"/>
          <p:cNvSpPr/>
          <p:nvPr/>
        </p:nvSpPr>
        <p:spPr>
          <a:xfrm>
            <a:off x="1062532" y="65159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6" name="Freeform 5856"/>
          <p:cNvSpPr/>
          <p:nvPr/>
        </p:nvSpPr>
        <p:spPr>
          <a:xfrm>
            <a:off x="1062532" y="66912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7" name="Freeform 5857"/>
          <p:cNvSpPr/>
          <p:nvPr/>
        </p:nvSpPr>
        <p:spPr>
          <a:xfrm>
            <a:off x="1062532" y="68665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8" name="Freeform 5858"/>
          <p:cNvSpPr/>
          <p:nvPr/>
        </p:nvSpPr>
        <p:spPr>
          <a:xfrm>
            <a:off x="1062532" y="70417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9" name="Freeform 5859">
            <a:hlinkClick r:id="rId4"/>
          </p:cNvPr>
          <p:cNvSpPr/>
          <p:nvPr/>
        </p:nvSpPr>
        <p:spPr>
          <a:xfrm>
            <a:off x="1062532" y="7217029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0" name="Freeform 5860">
            <a:hlinkClick r:id="rId4"/>
          </p:cNvPr>
          <p:cNvSpPr/>
          <p:nvPr/>
        </p:nvSpPr>
        <p:spPr>
          <a:xfrm>
            <a:off x="1062532" y="75705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1" name="Freeform 5861">
            <a:hlinkClick r:id="rId4"/>
          </p:cNvPr>
          <p:cNvSpPr/>
          <p:nvPr/>
        </p:nvSpPr>
        <p:spPr>
          <a:xfrm>
            <a:off x="3578986" y="7729092"/>
            <a:ext cx="897941" cy="7621"/>
          </a:xfrm>
          <a:custGeom>
            <a:avLst/>
            <a:gdLst/>
            <a:ahLst/>
            <a:cxnLst/>
            <a:rect l="0" t="0" r="0" b="0"/>
            <a:pathLst>
              <a:path w="897941" h="7621">
                <a:moveTo>
                  <a:pt x="0" y="7621"/>
                </a:moveTo>
                <a:lnTo>
                  <a:pt x="897941" y="7621"/>
                </a:lnTo>
                <a:lnTo>
                  <a:pt x="897941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2" name="Freeform 5862"/>
          <p:cNvSpPr/>
          <p:nvPr/>
        </p:nvSpPr>
        <p:spPr>
          <a:xfrm>
            <a:off x="1062532" y="77458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3" name="Freeform 5863"/>
          <p:cNvSpPr/>
          <p:nvPr/>
        </p:nvSpPr>
        <p:spPr>
          <a:xfrm>
            <a:off x="1062532" y="79211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4" name="Freeform 5864"/>
          <p:cNvSpPr/>
          <p:nvPr/>
        </p:nvSpPr>
        <p:spPr>
          <a:xfrm>
            <a:off x="1062532" y="8096453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5" name="Freeform 5865"/>
          <p:cNvSpPr/>
          <p:nvPr/>
        </p:nvSpPr>
        <p:spPr>
          <a:xfrm>
            <a:off x="1062532" y="82720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6" name="Freeform 5866"/>
          <p:cNvSpPr/>
          <p:nvPr/>
        </p:nvSpPr>
        <p:spPr>
          <a:xfrm>
            <a:off x="1062532" y="84472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7" name="Freeform 5867"/>
          <p:cNvSpPr/>
          <p:nvPr/>
        </p:nvSpPr>
        <p:spPr>
          <a:xfrm>
            <a:off x="1062532" y="862253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8" name="Freeform 5868"/>
          <p:cNvSpPr/>
          <p:nvPr/>
        </p:nvSpPr>
        <p:spPr>
          <a:xfrm>
            <a:off x="1062532" y="87977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9" name="Freeform 5869"/>
          <p:cNvSpPr/>
          <p:nvPr/>
        </p:nvSpPr>
        <p:spPr>
          <a:xfrm>
            <a:off x="1062532" y="89730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0" name="Freeform 5870"/>
          <p:cNvSpPr/>
          <p:nvPr/>
        </p:nvSpPr>
        <p:spPr>
          <a:xfrm>
            <a:off x="1062532" y="91483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1" name="Freeform 5871"/>
          <p:cNvSpPr/>
          <p:nvPr/>
        </p:nvSpPr>
        <p:spPr>
          <a:xfrm>
            <a:off x="1062532" y="932352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2" name="Freeform 5872"/>
          <p:cNvSpPr/>
          <p:nvPr/>
        </p:nvSpPr>
        <p:spPr>
          <a:xfrm>
            <a:off x="1062532" y="9498787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3" name="Rectangle 5873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93 </a:t>
            </a:r>
          </a:p>
        </p:txBody>
      </p:sp>
      <p:sp>
        <p:nvSpPr>
          <p:cNvPr id="5874" name="Rectangle 5874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875" name="Rectangle 5875"/>
          <p:cNvSpPr/>
          <p:nvPr/>
        </p:nvSpPr>
        <p:spPr>
          <a:xfrm>
            <a:off x="1080820" y="871361"/>
            <a:ext cx="5435650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 las personas que trabajan para las empresas subcontratistas”, con el objetivo de evitar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estrategia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productiva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basada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costes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empresariales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 el de “avanzar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hacia la equiparación de las condiciones de las personas trabajadoras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contratadas y subcontratadas y reforzar la responsabilidad de las empresas contratistas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subcontratistas”.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876" name="Rectangle 5876"/>
          <p:cNvSpPr/>
          <p:nvPr/>
        </p:nvSpPr>
        <p:spPr>
          <a:xfrm>
            <a:off x="1080820" y="1926223"/>
            <a:ext cx="5438597" cy="230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existe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marca esa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línea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seguir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sector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 (Ley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9/2017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noviembre,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contratos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2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público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Ley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(modificada)</a:t>
            </a:r>
            <a:r>
              <a:rPr lang="en-US" sz="1200" b="0" i="0" spc="2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45/1999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29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</a:t>
            </a:r>
            <a:r>
              <a:rPr lang="en-US" sz="1200" b="0" i="0" spc="-17" baseline="0" dirty="0">
                <a:solidFill>
                  <a:srgbClr val="333333"/>
                </a:solidFill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noviembre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desplazamiento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servicios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transnacional,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42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busca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continuar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esta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senda,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“ev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itando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competencia</a:t>
            </a:r>
            <a:r>
              <a:rPr lang="en-US" sz="1200" b="0" i="0" spc="4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</a:t>
            </a:r>
            <a:r>
              <a:rPr lang="en-US" sz="1200" b="0" i="0" spc="4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basada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manera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exclusiva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peores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laborales”. Sobre la primera norma remito a la entrada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2"/>
              </a:rPr>
              <a:t>“¿El inicio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 la contrarreforma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laboral?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prioridad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los</a:t>
            </a:r>
            <a:r>
              <a:rPr lang="en-US" sz="1200" b="0" i="0" spc="-4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conveniossectoriales</a:t>
            </a:r>
            <a:r>
              <a:rPr lang="en-US" sz="1200" b="0" i="0" spc="-5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en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la</a:t>
            </a:r>
            <a:r>
              <a:rPr lang="en-US" sz="1200" b="0" i="0" spc="-51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Ley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49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contratos</a:t>
            </a:r>
            <a:r>
              <a:rPr lang="en-US" sz="1200" b="0" i="0" spc="-45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del</a:t>
            </a:r>
            <a:r>
              <a:rPr lang="en-US" sz="1200" b="0" i="0" spc="-46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-11" baseline="0" dirty="0">
                <a:solidFill>
                  <a:srgbClr val="0B5394"/>
                </a:solidFill>
                <a:latin typeface="Times New Roman"/>
                <a:hlinkClick r:id="rId2"/>
              </a:rPr>
              <a:t>s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ector</a:t>
            </a:r>
            <a:r>
              <a:rPr lang="en-US" sz="1200" b="0" i="0" spc="-50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público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(frente</a:t>
            </a:r>
            <a:r>
              <a:rPr lang="en-US" sz="1200" b="0" i="0" spc="10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a la de losconvenios de empresa en la Ley del Estatuto de los trabajadores)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  <a:hlinkClick r:id="rId2"/>
              </a:rPr>
              <a:t>”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sobre la segunda a</a:t>
            </a:r>
            <a:r>
              <a:rPr lang="en-US" sz="1200" b="0" i="0" spc="10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  <a:hlinkClick r:id="rId3"/>
              </a:rPr>
              <a:t>“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Seis Directivas de la Unión</a:t>
            </a:r>
            <a:r>
              <a:rPr lang="en-US" sz="1200" b="0" i="0" spc="106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Europea transpuestas medianteel Real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Decreto-Ley 9/2017, de 26 de mayo. Sobre la transposición de laDirectiva 2014/67/UE</a:t>
            </a:r>
            <a:r>
              <a:rPr lang="en-US" sz="1200" b="0" i="0" spc="-12" baseline="0" dirty="0">
                <a:solidFill>
                  <a:srgbClr val="0B5394"/>
                </a:solidFill>
                <a:latin typeface="Times New Roman"/>
                <a:hlinkClick r:id="rId3"/>
              </a:rPr>
              <a:t>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 15 de mayo de 2014, relativa al desplazamiento detrabajadores efectuado en el marco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de una prestación de servicios, a lanormativa interna española, la Ley 45/1999 de 29 d</a:t>
            </a:r>
            <a:r>
              <a:rPr lang="en-US" sz="1200" b="0" i="0" spc="-17" baseline="0" dirty="0">
                <a:solidFill>
                  <a:srgbClr val="0B5394"/>
                </a:solidFill>
                <a:latin typeface="Times New Roman"/>
                <a:hlinkClick r:id="rId3"/>
              </a:rPr>
              <a:t>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NewRomanPSMT"/>
                <a:hlinkClick r:id="rId3"/>
              </a:rPr>
              <a:t>noviembre. Texto comparado”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3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3"/>
              </a:rPr>
              <a:t> </a:t>
            </a:r>
          </a:p>
        </p:txBody>
      </p:sp>
      <p:sp>
        <p:nvSpPr>
          <p:cNvPr id="5877" name="Rectangle 5877"/>
          <p:cNvSpPr/>
          <p:nvPr/>
        </p:nvSpPr>
        <p:spPr>
          <a:xfrm>
            <a:off x="1080820" y="4383293"/>
            <a:ext cx="543656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detallada,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camino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entre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contenido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posterior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 articulado y un artículo doctrinal en el que se plantean propuestas que no tienen, 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menos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parecer,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completa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acogida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modificado,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encuentra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 por su indudable interés reproduzco a continuación: </a:t>
            </a:r>
          </a:p>
        </p:txBody>
      </p:sp>
      <p:sp>
        <p:nvSpPr>
          <p:cNvPr id="5878" name="Rectangle 5878"/>
          <p:cNvSpPr/>
          <p:nvPr/>
        </p:nvSpPr>
        <p:spPr>
          <a:xfrm>
            <a:off x="1080820" y="5261117"/>
            <a:ext cx="5438292" cy="2130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externalizac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ión debe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justificarse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razones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empresariales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ajenas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reducción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12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empresas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contratistas.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anterior no es solo un objetivo plausible y legítimo, sino que, además, existe una razón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fondo vinculada con el principio de no discriminación tal y como ocurre en el caso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puestos,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profesiones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ocupación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femenina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(v.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gr.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camareras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piso), y donde resulta difícilmente defendible que dos personas que realizan trabajos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valor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tengan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2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diferentes,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incluso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carezcan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 de referencia, por razón exclusivamente del objeto social o forma jurídica de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ubcontratista</a:t>
            </a:r>
            <a:r>
              <a:rPr lang="en-US" sz="1200" b="0" i="0" spc="3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vinculan.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Así,</a:t>
            </a:r>
            <a:r>
              <a:rPr lang="en-US" sz="1200" b="0" i="0" spc="3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ncipio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discriminación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igualdad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trato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asegura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mediante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garantía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aplicable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perjuicio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derechos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libertad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negociación colectiva”.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5879" name="Rectangle 5879"/>
          <p:cNvSpPr/>
          <p:nvPr/>
        </p:nvSpPr>
        <p:spPr>
          <a:xfrm>
            <a:off x="1080820" y="7542799"/>
            <a:ext cx="5437911" cy="2130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5. En la explicación de la reforma en 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4"/>
              </a:rPr>
              <a:t>nota de prensa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4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publicada por el M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 tras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aprobación 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RDL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32/2021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Consejo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Ministros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califica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“fundamental”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materia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contratación, por</a:t>
            </a:r>
            <a:r>
              <a:rPr lang="en-US" sz="1200" b="0" i="0" spc="-1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existir</a:t>
            </a:r>
            <a:r>
              <a:rPr lang="en-US" sz="1200" b="0" i="0" spc="-1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“siempre”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un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 colectivo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aplicable, afirmando que esto será “una cuestión decisiva ya que permite</a:t>
            </a:r>
            <a:r>
              <a:rPr lang="en-US" sz="1200" b="0" i="0" spc="10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cubrir vacíos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legales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existentes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hasta</a:t>
            </a:r>
            <a:r>
              <a:rPr lang="en-US" sz="1200" b="0" i="0" spc="14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ahora”,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sintetiza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reforma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estos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términos:</a:t>
            </a:r>
            <a:r>
              <a:rPr lang="en-US" sz="1200" b="0" i="0" spc="13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“El</a:t>
            </a:r>
            <a:r>
              <a:rPr lang="en-US" sz="1200" b="0" i="0" spc="1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 aplicable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puede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otro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 así lo determina la negociación colectiva sectorial dentro de sus normas generales.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aplicarse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contratista</a:t>
            </a:r>
            <a:r>
              <a:rPr lang="en-US" sz="1200" b="0" i="0" spc="3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3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determina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mejores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condiciones salariales que el sectorial que resulte de aplicación. La nueva norma regula,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tanto,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base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empresa.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realice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esenciales</a:t>
            </a:r>
            <a:r>
              <a:rPr lang="en-US" sz="1200" b="0" i="0" spc="2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desarrollo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</a:t>
            </a:r>
            <a:r>
              <a:rPr lang="en-US" sz="1200" b="0" i="0" spc="22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2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trabajadoras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sectorial de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 actividad que desarrolla la contrata o subcontrata”.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0" name="Freeform 588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1" name="Freeform 588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2" name="Freeform 5882"/>
          <p:cNvSpPr/>
          <p:nvPr/>
        </p:nvSpPr>
        <p:spPr>
          <a:xfrm>
            <a:off x="1062532" y="124993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3" name="Freeform 5883"/>
          <p:cNvSpPr/>
          <p:nvPr/>
        </p:nvSpPr>
        <p:spPr>
          <a:xfrm>
            <a:off x="1062532" y="142519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4" name="Freeform 5884"/>
          <p:cNvSpPr/>
          <p:nvPr/>
        </p:nvSpPr>
        <p:spPr>
          <a:xfrm>
            <a:off x="1062532" y="16004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5" name="Freeform 5885"/>
          <p:cNvSpPr/>
          <p:nvPr/>
        </p:nvSpPr>
        <p:spPr>
          <a:xfrm>
            <a:off x="1080820" y="1954022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6" name="Freeform 5886"/>
          <p:cNvSpPr/>
          <p:nvPr/>
        </p:nvSpPr>
        <p:spPr>
          <a:xfrm>
            <a:off x="1080820" y="1954022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7" name="Freeform 5887"/>
          <p:cNvSpPr/>
          <p:nvPr/>
        </p:nvSpPr>
        <p:spPr>
          <a:xfrm>
            <a:off x="1093012" y="1954022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8" name="Freeform 5888"/>
          <p:cNvSpPr/>
          <p:nvPr/>
        </p:nvSpPr>
        <p:spPr>
          <a:xfrm>
            <a:off x="3775583" y="1954022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9" name="Freeform 5889"/>
          <p:cNvSpPr/>
          <p:nvPr/>
        </p:nvSpPr>
        <p:spPr>
          <a:xfrm>
            <a:off x="3787775" y="1954022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0" name="Freeform 5890"/>
          <p:cNvSpPr/>
          <p:nvPr/>
        </p:nvSpPr>
        <p:spPr>
          <a:xfrm>
            <a:off x="6469126" y="1954022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1" name="Freeform 5891"/>
          <p:cNvSpPr/>
          <p:nvPr/>
        </p:nvSpPr>
        <p:spPr>
          <a:xfrm>
            <a:off x="6469126" y="1954022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2" name="Freeform 5892"/>
          <p:cNvSpPr/>
          <p:nvPr/>
        </p:nvSpPr>
        <p:spPr>
          <a:xfrm>
            <a:off x="1080820" y="1966213"/>
            <a:ext cx="12192" cy="350520"/>
          </a:xfrm>
          <a:custGeom>
            <a:avLst/>
            <a:gdLst/>
            <a:ahLst/>
            <a:cxnLst/>
            <a:rect l="0" t="0" r="0" b="0"/>
            <a:pathLst>
              <a:path w="12192" h="350520">
                <a:moveTo>
                  <a:pt x="0" y="350520"/>
                </a:moveTo>
                <a:lnTo>
                  <a:pt x="12192" y="350520"/>
                </a:lnTo>
                <a:lnTo>
                  <a:pt x="1219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3" name="Freeform 5893"/>
          <p:cNvSpPr/>
          <p:nvPr/>
        </p:nvSpPr>
        <p:spPr>
          <a:xfrm>
            <a:off x="3775583" y="1966213"/>
            <a:ext cx="12192" cy="350520"/>
          </a:xfrm>
          <a:custGeom>
            <a:avLst/>
            <a:gdLst/>
            <a:ahLst/>
            <a:cxnLst/>
            <a:rect l="0" t="0" r="0" b="0"/>
            <a:pathLst>
              <a:path w="12192" h="350520">
                <a:moveTo>
                  <a:pt x="0" y="350520"/>
                </a:moveTo>
                <a:lnTo>
                  <a:pt x="12192" y="350520"/>
                </a:lnTo>
                <a:lnTo>
                  <a:pt x="12192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4" name="Freeform 5894"/>
          <p:cNvSpPr/>
          <p:nvPr/>
        </p:nvSpPr>
        <p:spPr>
          <a:xfrm>
            <a:off x="6469126" y="1966213"/>
            <a:ext cx="12191" cy="350520"/>
          </a:xfrm>
          <a:custGeom>
            <a:avLst/>
            <a:gdLst/>
            <a:ahLst/>
            <a:cxnLst/>
            <a:rect l="0" t="0" r="0" b="0"/>
            <a:pathLst>
              <a:path w="12191" h="350520">
                <a:moveTo>
                  <a:pt x="0" y="350520"/>
                </a:moveTo>
                <a:lnTo>
                  <a:pt x="12191" y="350520"/>
                </a:lnTo>
                <a:lnTo>
                  <a:pt x="12191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5" name="Freeform 5895"/>
          <p:cNvSpPr/>
          <p:nvPr/>
        </p:nvSpPr>
        <p:spPr>
          <a:xfrm>
            <a:off x="1080820" y="231673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6" name="Freeform 5896"/>
          <p:cNvSpPr/>
          <p:nvPr/>
        </p:nvSpPr>
        <p:spPr>
          <a:xfrm>
            <a:off x="1093012" y="2316734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7" name="Freeform 5897"/>
          <p:cNvSpPr/>
          <p:nvPr/>
        </p:nvSpPr>
        <p:spPr>
          <a:xfrm>
            <a:off x="3775583" y="231673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8" name="Freeform 5898"/>
          <p:cNvSpPr/>
          <p:nvPr/>
        </p:nvSpPr>
        <p:spPr>
          <a:xfrm>
            <a:off x="3787775" y="2316734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9" name="Freeform 5899"/>
          <p:cNvSpPr/>
          <p:nvPr/>
        </p:nvSpPr>
        <p:spPr>
          <a:xfrm>
            <a:off x="6469126" y="2316734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0" name="Freeform 5900"/>
          <p:cNvSpPr/>
          <p:nvPr/>
        </p:nvSpPr>
        <p:spPr>
          <a:xfrm>
            <a:off x="1080820" y="2329002"/>
            <a:ext cx="12192" cy="7203313"/>
          </a:xfrm>
          <a:custGeom>
            <a:avLst/>
            <a:gdLst/>
            <a:ahLst/>
            <a:cxnLst/>
            <a:rect l="0" t="0" r="0" b="0"/>
            <a:pathLst>
              <a:path w="12192" h="7203313">
                <a:moveTo>
                  <a:pt x="0" y="7203313"/>
                </a:moveTo>
                <a:lnTo>
                  <a:pt x="12192" y="7203313"/>
                </a:lnTo>
                <a:lnTo>
                  <a:pt x="12192" y="0"/>
                </a:lnTo>
                <a:lnTo>
                  <a:pt x="0" y="0"/>
                </a:lnTo>
                <a:lnTo>
                  <a:pt x="0" y="720331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1" name="Freeform 5901"/>
          <p:cNvSpPr/>
          <p:nvPr/>
        </p:nvSpPr>
        <p:spPr>
          <a:xfrm>
            <a:off x="1080820" y="953231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2" name="Freeform 5902"/>
          <p:cNvSpPr/>
          <p:nvPr/>
        </p:nvSpPr>
        <p:spPr>
          <a:xfrm>
            <a:off x="1080820" y="953231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3" name="Freeform 5903"/>
          <p:cNvSpPr/>
          <p:nvPr/>
        </p:nvSpPr>
        <p:spPr>
          <a:xfrm>
            <a:off x="1093012" y="9532314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4" name="Freeform 5904"/>
          <p:cNvSpPr/>
          <p:nvPr/>
        </p:nvSpPr>
        <p:spPr>
          <a:xfrm>
            <a:off x="3775583" y="2329002"/>
            <a:ext cx="12192" cy="7203313"/>
          </a:xfrm>
          <a:custGeom>
            <a:avLst/>
            <a:gdLst/>
            <a:ahLst/>
            <a:cxnLst/>
            <a:rect l="0" t="0" r="0" b="0"/>
            <a:pathLst>
              <a:path w="12192" h="7203313">
                <a:moveTo>
                  <a:pt x="0" y="7203313"/>
                </a:moveTo>
                <a:lnTo>
                  <a:pt x="12192" y="7203313"/>
                </a:lnTo>
                <a:lnTo>
                  <a:pt x="12192" y="0"/>
                </a:lnTo>
                <a:lnTo>
                  <a:pt x="0" y="0"/>
                </a:lnTo>
                <a:lnTo>
                  <a:pt x="0" y="720331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5" name="Freeform 5905"/>
          <p:cNvSpPr/>
          <p:nvPr/>
        </p:nvSpPr>
        <p:spPr>
          <a:xfrm>
            <a:off x="3775583" y="9532314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6" name="Freeform 5906"/>
          <p:cNvSpPr/>
          <p:nvPr/>
        </p:nvSpPr>
        <p:spPr>
          <a:xfrm>
            <a:off x="3787775" y="9532314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7" name="Freeform 5907"/>
          <p:cNvSpPr/>
          <p:nvPr/>
        </p:nvSpPr>
        <p:spPr>
          <a:xfrm>
            <a:off x="6469126" y="2329002"/>
            <a:ext cx="12191" cy="7203313"/>
          </a:xfrm>
          <a:custGeom>
            <a:avLst/>
            <a:gdLst/>
            <a:ahLst/>
            <a:cxnLst/>
            <a:rect l="0" t="0" r="0" b="0"/>
            <a:pathLst>
              <a:path w="12191" h="7203313">
                <a:moveTo>
                  <a:pt x="0" y="7203313"/>
                </a:moveTo>
                <a:lnTo>
                  <a:pt x="12191" y="7203313"/>
                </a:lnTo>
                <a:lnTo>
                  <a:pt x="12191" y="0"/>
                </a:lnTo>
                <a:lnTo>
                  <a:pt x="0" y="0"/>
                </a:lnTo>
                <a:lnTo>
                  <a:pt x="0" y="720331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8" name="Freeform 5908"/>
          <p:cNvSpPr/>
          <p:nvPr/>
        </p:nvSpPr>
        <p:spPr>
          <a:xfrm>
            <a:off x="6469126" y="953231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9" name="Freeform 5909"/>
          <p:cNvSpPr/>
          <p:nvPr/>
        </p:nvSpPr>
        <p:spPr>
          <a:xfrm>
            <a:off x="6469126" y="9532314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0" name="Rectangle 5910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94 </a:t>
            </a:r>
          </a:p>
        </p:txBody>
      </p:sp>
      <p:sp>
        <p:nvSpPr>
          <p:cNvPr id="5911" name="Rectangle 5911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912" name="Rectangle 5912"/>
          <p:cNvSpPr/>
          <p:nvPr/>
        </p:nvSpPr>
        <p:spPr>
          <a:xfrm>
            <a:off x="1080820" y="871361"/>
            <a:ext cx="5436565" cy="903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6.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articulado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1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hay,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indicado,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incorporación</a:t>
            </a:r>
            <a:r>
              <a:rPr lang="en-US" sz="1200" b="0" i="0" spc="12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 apartado,6, corriendo la numeración de los ya existentes. Solamente a efectos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mero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recordatorio,</a:t>
            </a:r>
            <a:r>
              <a:rPr lang="en-US" sz="1200" b="0" i="0" spc="3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ya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3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ningún</a:t>
            </a:r>
            <a:r>
              <a:rPr lang="en-US" sz="1200" b="0" i="0" spc="3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tampoco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34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n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alidad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3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comentario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efectuar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precepto,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procedo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comparar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texto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vigente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hasta el 31 de diciembre y el que ha entrado en vigor a partir de esta fecha. </a:t>
            </a:r>
          </a:p>
        </p:txBody>
      </p:sp>
      <p:sp>
        <p:nvSpPr>
          <p:cNvPr id="5913" name="Rectangle 5913"/>
          <p:cNvSpPr/>
          <p:nvPr/>
        </p:nvSpPr>
        <p:spPr>
          <a:xfrm>
            <a:off x="1155496" y="1938416"/>
            <a:ext cx="259509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hasta el 31 de diciembre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2021 </a:t>
            </a:r>
          </a:p>
        </p:txBody>
      </p:sp>
      <p:sp>
        <p:nvSpPr>
          <p:cNvPr id="5914" name="Rectangle 5914"/>
          <p:cNvSpPr/>
          <p:nvPr/>
        </p:nvSpPr>
        <p:spPr>
          <a:xfrm>
            <a:off x="3848989" y="1938416"/>
            <a:ext cx="2595067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Texto vigente a partir del 31 de diciembre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2021. </a:t>
            </a:r>
          </a:p>
        </p:txBody>
      </p:sp>
      <p:sp>
        <p:nvSpPr>
          <p:cNvPr id="5915" name="Rectangle 5915"/>
          <p:cNvSpPr/>
          <p:nvPr/>
        </p:nvSpPr>
        <p:spPr>
          <a:xfrm>
            <a:off x="1155496" y="2302652"/>
            <a:ext cx="259415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42.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Subcontratación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obras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servicios. </a:t>
            </a:r>
          </a:p>
        </p:txBody>
      </p:sp>
      <p:sp>
        <p:nvSpPr>
          <p:cNvPr id="5916" name="Rectangle 5916"/>
          <p:cNvSpPr/>
          <p:nvPr/>
        </p:nvSpPr>
        <p:spPr>
          <a:xfrm>
            <a:off x="1155496" y="282995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17" name="Rectangle 5917"/>
          <p:cNvSpPr/>
          <p:nvPr/>
        </p:nvSpPr>
        <p:spPr>
          <a:xfrm>
            <a:off x="1155496" y="3183523"/>
            <a:ext cx="2595549" cy="3007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6760" algn="l"/>
                <a:tab pos="1757349" algn="l"/>
                <a:tab pos="2479573" algn="l"/>
              </a:tabLst>
            </a:pPr>
            <a:r>
              <a:rPr lang="en-US" sz="1200" b="0" i="0" spc="0" baseline="0" dirty="0">
                <a:latin typeface="Times New Roman"/>
              </a:rPr>
              <a:t>1. </a:t>
            </a:r>
            <a:r>
              <a:rPr lang="en-US" sz="1200" b="1" i="0" spc="0" baseline="0" dirty="0">
                <a:latin typeface="Times New Roman"/>
              </a:rPr>
              <a:t>Los 	empresarios</a:t>
            </a:r>
            <a:r>
              <a:rPr lang="en-US" sz="1200" b="0" i="0" spc="0" baseline="0" dirty="0">
                <a:latin typeface="Times New Roman"/>
              </a:rPr>
              <a:t> que 	contraten 	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subcontraten</a:t>
            </a:r>
            <a:r>
              <a:rPr lang="en-US" sz="1200" b="0" i="0" spc="2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otros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realización</a:t>
            </a:r>
            <a:r>
              <a:rPr lang="en-US" sz="1200" b="0" i="0" spc="2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obras</a:t>
            </a:r>
            <a:r>
              <a:rPr lang="en-US" sz="1200" b="0" i="0" spc="3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3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correspondientes</a:t>
            </a:r>
            <a:r>
              <a:rPr lang="en-US" sz="1200" b="0" i="0" spc="3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propia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63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aquellos</a:t>
            </a:r>
            <a:r>
              <a:rPr lang="en-US" sz="1200" b="0" i="0" spc="6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comprobar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contratistas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están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corriente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pago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cuotas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Seguridad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Social.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efecto,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recabarán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escrito,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identificación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  <a:tabLst>
                <a:tab pos="720547" algn="l"/>
                <a:tab pos="1660245" algn="l"/>
                <a:tab pos="2351836" algn="l"/>
              </a:tabLst>
            </a:pPr>
            <a:r>
              <a:rPr lang="en-US" sz="1200" b="0" i="0" spc="0" baseline="0" dirty="0">
                <a:latin typeface="Times New Roman"/>
              </a:rPr>
              <a:t>afectada, 	certificación 	negativa 	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descubiertos en la Tesorería General de la </a:t>
            </a:r>
          </a:p>
          <a:p>
            <a:pPr marL="0">
              <a:lnSpc>
                <a:spcPts val="1380"/>
              </a:lnSpc>
              <a:tabLst>
                <a:tab pos="757123" algn="l"/>
                <a:tab pos="1316126" algn="l"/>
                <a:tab pos="1678381" algn="l"/>
                <a:tab pos="2223668" algn="l"/>
              </a:tabLst>
            </a:pPr>
            <a:r>
              <a:rPr lang="en-US" sz="1200" b="0" i="0" spc="0" baseline="0" dirty="0">
                <a:latin typeface="Times New Roman"/>
              </a:rPr>
              <a:t>Seguridad 	Social, 	que 	deberá 	librar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inexcusablemente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certificación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término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treinta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improrrogables</a:t>
            </a:r>
            <a:r>
              <a:rPr lang="en-US" sz="1200" b="0" i="0" spc="1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-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reglamentariamente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  <a:tabLst>
                <a:tab pos="880567" algn="l"/>
                <a:tab pos="1809750" algn="l"/>
                <a:tab pos="2187549" algn="l"/>
              </a:tabLst>
            </a:pPr>
            <a:r>
              <a:rPr lang="en-US" sz="1200" b="0" i="0" spc="0" baseline="0" dirty="0">
                <a:latin typeface="Times New Roman"/>
              </a:rPr>
              <a:t>establezcan. 	Transcurrido 	este 	plazo,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quedará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exonerado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responsabilidad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empresario solicitante. </a:t>
            </a:r>
          </a:p>
        </p:txBody>
      </p:sp>
      <p:sp>
        <p:nvSpPr>
          <p:cNvPr id="5918" name="Rectangle 5918"/>
          <p:cNvSpPr/>
          <p:nvPr/>
        </p:nvSpPr>
        <p:spPr>
          <a:xfrm>
            <a:off x="1155496" y="63403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19" name="Rectangle 5919"/>
          <p:cNvSpPr/>
          <p:nvPr/>
        </p:nvSpPr>
        <p:spPr>
          <a:xfrm>
            <a:off x="1155496" y="6693931"/>
            <a:ext cx="2595092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2.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6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empresario</a:t>
            </a:r>
            <a:r>
              <a:rPr lang="en-US" sz="1200" b="1" i="0" spc="61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principal</a:t>
            </a:r>
            <a:r>
              <a:rPr lang="en-US" sz="1200" b="0" i="0" spc="0" baseline="0" dirty="0">
                <a:latin typeface="Times New Roman"/>
              </a:rPr>
              <a:t>,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salvo</a:t>
            </a:r>
            <a:r>
              <a:rPr lang="en-US" sz="1200" b="0" i="0" spc="6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766419" algn="l"/>
                <a:tab pos="1095298" algn="l"/>
                <a:tab pos="1567433" algn="l"/>
                <a:tab pos="2021433" algn="l"/>
              </a:tabLst>
            </a:pPr>
            <a:r>
              <a:rPr lang="en-US" sz="1200" b="0" i="0" spc="0" baseline="0" dirty="0">
                <a:latin typeface="Times New Roman"/>
              </a:rPr>
              <a:t>transcurso 	del 	plazo 	antes 	señalado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respecto a la Seguridad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Social, y durante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tres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siguientes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terminación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 encargo, responderá solidariamente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obligaciones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referidas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Seguridad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contraídas</a:t>
            </a:r>
            <a:r>
              <a:rPr lang="en-US" sz="1200" b="0" i="0" spc="3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3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contratistas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subcontratistas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6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vigencia de la contrata. </a:t>
            </a:r>
          </a:p>
        </p:txBody>
      </p:sp>
      <p:sp>
        <p:nvSpPr>
          <p:cNvPr id="5920" name="Rectangle 5920"/>
          <p:cNvSpPr/>
          <p:nvPr/>
        </p:nvSpPr>
        <p:spPr>
          <a:xfrm>
            <a:off x="1155496" y="8449960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21" name="Rectangle 5921"/>
          <p:cNvSpPr/>
          <p:nvPr/>
        </p:nvSpPr>
        <p:spPr>
          <a:xfrm>
            <a:off x="1155496" y="8802004"/>
            <a:ext cx="2595245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De las obligaciones de naturaleza salarial </a:t>
            </a:r>
          </a:p>
          <a:p>
            <a:pPr marL="0">
              <a:lnSpc>
                <a:spcPts val="1380"/>
              </a:lnSpc>
              <a:tabLst>
                <a:tab pos="819759" algn="l"/>
                <a:tab pos="1217371" algn="l"/>
                <a:tab pos="1591970" algn="l"/>
                <a:tab pos="2480157" algn="l"/>
              </a:tabLst>
            </a:pPr>
            <a:r>
              <a:rPr lang="en-US" sz="1200" b="0" i="0" spc="0" baseline="0" dirty="0">
                <a:latin typeface="Times New Roman"/>
              </a:rPr>
              <a:t>contraídas 	por 	los 	contratistas 	y </a:t>
            </a:r>
          </a:p>
          <a:p>
            <a:pPr marL="0">
              <a:lnSpc>
                <a:spcPts val="1379"/>
              </a:lnSpc>
              <a:tabLst>
                <a:tab pos="2093976" algn="l"/>
              </a:tabLst>
            </a:pPr>
            <a:r>
              <a:rPr lang="en-US" sz="1200" b="0" i="0" spc="0" baseline="0" dirty="0">
                <a:latin typeface="Times New Roman"/>
              </a:rPr>
              <a:t>subcontratistas 	con </a:t>
            </a:r>
            <a:r>
              <a:rPr lang="en-US" sz="1200" b="1" i="0" spc="0" baseline="0" dirty="0">
                <a:latin typeface="Times New Roman"/>
              </a:rPr>
              <a:t>sus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trabajadores</a:t>
            </a:r>
            <a:r>
              <a:rPr lang="en-US" sz="1200" b="0" i="0" spc="0" baseline="0" dirty="0">
                <a:latin typeface="Times New Roman"/>
              </a:rPr>
              <a:t> responderá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solidariamente </a:t>
            </a:r>
          </a:p>
        </p:txBody>
      </p:sp>
      <p:sp>
        <p:nvSpPr>
          <p:cNvPr id="5922" name="Rectangle 5922"/>
          <p:cNvSpPr/>
          <p:nvPr/>
        </p:nvSpPr>
        <p:spPr>
          <a:xfrm>
            <a:off x="3848989" y="2302652"/>
            <a:ext cx="2594152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42.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Subcontratación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obras</a:t>
            </a:r>
            <a:r>
              <a:rPr lang="en-US" sz="1200" b="0" i="0" spc="2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servicios. </a:t>
            </a:r>
          </a:p>
        </p:txBody>
      </p:sp>
      <p:sp>
        <p:nvSpPr>
          <p:cNvPr id="5923" name="Rectangle 5923"/>
          <p:cNvSpPr/>
          <p:nvPr/>
        </p:nvSpPr>
        <p:spPr>
          <a:xfrm>
            <a:off x="3848989" y="282995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24" name="Rectangle 5924"/>
          <p:cNvSpPr/>
          <p:nvPr/>
        </p:nvSpPr>
        <p:spPr>
          <a:xfrm>
            <a:off x="3848989" y="3183523"/>
            <a:ext cx="2595600" cy="3007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09295" algn="l"/>
                <a:tab pos="1695907" algn="l"/>
                <a:tab pos="2480614" algn="l"/>
              </a:tabLst>
            </a:pPr>
            <a:r>
              <a:rPr lang="en-US" sz="1200" b="0" i="0" spc="0" baseline="0" dirty="0">
                <a:latin typeface="Times New Roman"/>
              </a:rPr>
              <a:t>1. </a:t>
            </a:r>
            <a:r>
              <a:rPr lang="en-US" sz="1200" b="1" i="0" spc="0" baseline="0" dirty="0">
                <a:latin typeface="Times New Roman"/>
              </a:rPr>
              <a:t>Las 	empresas</a:t>
            </a:r>
            <a:r>
              <a:rPr lang="en-US" sz="1200" b="0" i="0" spc="0" baseline="0" dirty="0">
                <a:latin typeface="Times New Roman"/>
              </a:rPr>
              <a:t> que 	contraten 	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subcontraten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otras</a:t>
            </a:r>
            <a:r>
              <a:rPr lang="en-US" sz="1200" b="0" i="0" spc="2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realización</a:t>
            </a:r>
            <a:r>
              <a:rPr lang="en-US" sz="1200" b="0" i="0" spc="2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obras</a:t>
            </a:r>
            <a:r>
              <a:rPr lang="en-US" sz="1200" b="0" i="0" spc="3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3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correspondientes</a:t>
            </a:r>
            <a:r>
              <a:rPr lang="en-US" sz="1200" b="0" i="0" spc="3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  <a:tabLst>
                <a:tab pos="1453133" algn="l"/>
              </a:tabLst>
            </a:pPr>
            <a:r>
              <a:rPr lang="en-US" sz="1200" b="0" i="0" spc="0" baseline="0" dirty="0">
                <a:latin typeface="Times New Roman"/>
              </a:rPr>
              <a:t>propia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64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	aquellas</a:t>
            </a:r>
            <a:r>
              <a:rPr lang="en-US" sz="1200" b="0" i="0" spc="6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comprobar</a:t>
            </a:r>
            <a:r>
              <a:rPr lang="en-US" sz="1200" b="0" i="0" spc="-4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contratistas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están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corriente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pago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cuotas</a:t>
            </a:r>
            <a:r>
              <a:rPr lang="en-US" sz="1200" b="0" i="0" spc="2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Seguridad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Social.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Al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efecto,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recabarán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escrito,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identificación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  <a:tabLst>
                <a:tab pos="720547" algn="l"/>
                <a:tab pos="1660245" algn="l"/>
                <a:tab pos="2351836" algn="l"/>
              </a:tabLst>
            </a:pPr>
            <a:r>
              <a:rPr lang="en-US" sz="1200" b="0" i="0" spc="0" baseline="0" dirty="0">
                <a:latin typeface="Times New Roman"/>
              </a:rPr>
              <a:t>afectada, 	certificación 	negativa 	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descubiertos en la Tesorería General de la </a:t>
            </a:r>
          </a:p>
          <a:p>
            <a:pPr marL="0">
              <a:lnSpc>
                <a:spcPts val="1380"/>
              </a:lnSpc>
              <a:tabLst>
                <a:tab pos="757123" algn="l"/>
                <a:tab pos="1316126" algn="l"/>
                <a:tab pos="1678381" algn="l"/>
                <a:tab pos="2223668" algn="l"/>
              </a:tabLst>
            </a:pPr>
            <a:r>
              <a:rPr lang="en-US" sz="1200" b="0" i="0" spc="0" baseline="0" dirty="0">
                <a:latin typeface="Times New Roman"/>
              </a:rPr>
              <a:t>Seguridad 	Social, 	que 	deberá 	librar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inexcusablemente</a:t>
            </a:r>
            <a:r>
              <a:rPr lang="en-US" sz="1200" b="0" i="0" spc="-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dicha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certificación</a:t>
            </a:r>
            <a:r>
              <a:rPr lang="en-US" sz="1200" b="0" i="0" spc="-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6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término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treinta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días</a:t>
            </a:r>
            <a:r>
              <a:rPr lang="en-US" sz="1200" b="0" i="0" spc="16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improrrogables</a:t>
            </a:r>
            <a:r>
              <a:rPr lang="en-US" sz="1200" b="0" i="0" spc="1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reglamentariamente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  <a:tabLst>
                <a:tab pos="880567" algn="l"/>
                <a:tab pos="1809750" algn="l"/>
                <a:tab pos="2187549" algn="l"/>
              </a:tabLst>
            </a:pPr>
            <a:r>
              <a:rPr lang="en-US" sz="1200" b="0" i="0" spc="0" baseline="0" dirty="0">
                <a:latin typeface="Times New Roman"/>
              </a:rPr>
              <a:t>establezcan. 	Transcurrido 	este 	plazo,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quedará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exonerada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responsabilidad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empresa solicitante. </a:t>
            </a:r>
          </a:p>
        </p:txBody>
      </p:sp>
      <p:sp>
        <p:nvSpPr>
          <p:cNvPr id="5925" name="Rectangle 5925"/>
          <p:cNvSpPr/>
          <p:nvPr/>
        </p:nvSpPr>
        <p:spPr>
          <a:xfrm>
            <a:off x="3848989" y="634036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26" name="Rectangle 5926"/>
          <p:cNvSpPr/>
          <p:nvPr/>
        </p:nvSpPr>
        <p:spPr>
          <a:xfrm>
            <a:off x="3848989" y="6693931"/>
            <a:ext cx="2595448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84327" algn="l"/>
                <a:tab pos="1187958" algn="l"/>
                <a:tab pos="1973808" algn="l"/>
                <a:tab pos="2449144" algn="l"/>
              </a:tabLst>
            </a:pPr>
            <a:r>
              <a:rPr lang="en-US" sz="1200" b="0" i="0" spc="0" baseline="0" dirty="0">
                <a:latin typeface="Times New Roman"/>
              </a:rPr>
              <a:t>2. </a:t>
            </a:r>
            <a:r>
              <a:rPr lang="en-US" sz="1200" b="1" i="0" spc="0" baseline="0" dirty="0">
                <a:latin typeface="Times New Roman"/>
              </a:rPr>
              <a:t>La 	empresa 	principal</a:t>
            </a:r>
            <a:r>
              <a:rPr lang="en-US" sz="1200" b="0" i="0" spc="0" baseline="0" dirty="0">
                <a:latin typeface="Times New Roman"/>
              </a:rPr>
              <a:t>, 	salvo 	el </a:t>
            </a:r>
          </a:p>
          <a:p>
            <a:pPr marL="0">
              <a:lnSpc>
                <a:spcPts val="1379"/>
              </a:lnSpc>
              <a:tabLst>
                <a:tab pos="766419" algn="l"/>
                <a:tab pos="1095298" algn="l"/>
                <a:tab pos="1567433" algn="l"/>
                <a:tab pos="2021433" algn="l"/>
              </a:tabLst>
            </a:pPr>
            <a:r>
              <a:rPr lang="en-US" sz="1200" b="0" i="0" spc="0" baseline="0" dirty="0">
                <a:latin typeface="Times New Roman"/>
              </a:rPr>
              <a:t>transcurso 	del 	plazo 	antes 	señalado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respecto a la Seguridad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Social, y durante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tres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años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siguientes</a:t>
            </a:r>
            <a:r>
              <a:rPr lang="en-US" sz="1200" b="0" i="0" spc="-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terminación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 encargo, responderá solidariamente 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obligaciones</a:t>
            </a:r>
            <a:r>
              <a:rPr lang="en-US" sz="1200" b="0" i="0" spc="1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referidas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Seguridad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contraídas</a:t>
            </a:r>
            <a:r>
              <a:rPr lang="en-US" sz="1200" b="0" i="0" spc="3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31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contratistas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subcontratistas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periodo</a:t>
            </a:r>
            <a:r>
              <a:rPr lang="en-US" sz="1200" b="0" i="0" spc="6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vigencia de la contrata. </a:t>
            </a:r>
          </a:p>
        </p:txBody>
      </p:sp>
      <p:sp>
        <p:nvSpPr>
          <p:cNvPr id="5927" name="Rectangle 5927"/>
          <p:cNvSpPr/>
          <p:nvPr/>
        </p:nvSpPr>
        <p:spPr>
          <a:xfrm>
            <a:off x="3848989" y="8449960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28" name="Rectangle 5928"/>
          <p:cNvSpPr/>
          <p:nvPr/>
        </p:nvSpPr>
        <p:spPr>
          <a:xfrm>
            <a:off x="3848989" y="8802004"/>
            <a:ext cx="2595448" cy="72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De las obligaciones de naturaleza salarial </a:t>
            </a:r>
          </a:p>
          <a:p>
            <a:pPr marL="0">
              <a:lnSpc>
                <a:spcPts val="1380"/>
              </a:lnSpc>
              <a:tabLst>
                <a:tab pos="821283" algn="l"/>
                <a:tab pos="1221790" algn="l"/>
                <a:tab pos="1588769" algn="l"/>
                <a:tab pos="2478481" algn="l"/>
              </a:tabLst>
            </a:pPr>
            <a:r>
              <a:rPr lang="en-US" sz="1200" b="0" i="0" spc="0" baseline="0" dirty="0">
                <a:latin typeface="Times New Roman"/>
              </a:rPr>
              <a:t>contraídas 	por 	las 	contratistas 	y </a:t>
            </a:r>
          </a:p>
          <a:p>
            <a:pPr marL="0">
              <a:lnSpc>
                <a:spcPts val="1379"/>
              </a:lnSpc>
              <a:tabLst>
                <a:tab pos="1224991" algn="l"/>
                <a:tab pos="1981428" algn="l"/>
              </a:tabLst>
            </a:pPr>
            <a:r>
              <a:rPr lang="en-US" sz="1200" b="0" i="0" spc="0" baseline="0" dirty="0">
                <a:latin typeface="Times New Roman"/>
              </a:rPr>
              <a:t>subcontratistas 	con </a:t>
            </a:r>
            <a:r>
              <a:rPr lang="en-US" sz="1200" b="1" i="0" spc="0" baseline="0" dirty="0">
                <a:latin typeface="Times New Roman"/>
              </a:rPr>
              <a:t>las 	personas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1" i="0" spc="44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</a:t>
            </a:r>
            <a:r>
              <a:rPr lang="en-US" sz="1200" b="1" i="0" spc="4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</a:t>
            </a:r>
            <a:r>
              <a:rPr lang="en-US" sz="1200" b="1" i="0" spc="44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servicio</a:t>
            </a:r>
            <a:r>
              <a:rPr lang="en-US" sz="1200" b="0" i="0" spc="0" baseline="0" dirty="0">
                <a:latin typeface="Times New Roman"/>
              </a:rPr>
              <a:t> responderá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" name="Freeform 5929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0" name="Freeform 5930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1" name="Freeform 5931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2" name="Freeform 5932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3" name="Freeform 5933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4" name="Freeform 5934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5" name="Freeform 5935"/>
          <p:cNvSpPr/>
          <p:nvPr/>
        </p:nvSpPr>
        <p:spPr>
          <a:xfrm>
            <a:off x="1080820" y="911301"/>
            <a:ext cx="12192" cy="8610346"/>
          </a:xfrm>
          <a:custGeom>
            <a:avLst/>
            <a:gdLst/>
            <a:ahLst/>
            <a:cxnLst/>
            <a:rect l="0" t="0" r="0" b="0"/>
            <a:pathLst>
              <a:path w="12192" h="8610346">
                <a:moveTo>
                  <a:pt x="0" y="8610346"/>
                </a:moveTo>
                <a:lnTo>
                  <a:pt x="12192" y="8610346"/>
                </a:lnTo>
                <a:lnTo>
                  <a:pt x="12192" y="0"/>
                </a:lnTo>
                <a:lnTo>
                  <a:pt x="0" y="0"/>
                </a:lnTo>
                <a:lnTo>
                  <a:pt x="0" y="861034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6" name="Freeform 5936"/>
          <p:cNvSpPr/>
          <p:nvPr/>
        </p:nvSpPr>
        <p:spPr>
          <a:xfrm>
            <a:off x="1080820" y="952164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7" name="Freeform 5937"/>
          <p:cNvSpPr/>
          <p:nvPr/>
        </p:nvSpPr>
        <p:spPr>
          <a:xfrm>
            <a:off x="1080820" y="952164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8" name="Freeform 5938"/>
          <p:cNvSpPr/>
          <p:nvPr/>
        </p:nvSpPr>
        <p:spPr>
          <a:xfrm>
            <a:off x="1093012" y="9521647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9" name="Freeform 5939"/>
          <p:cNvSpPr/>
          <p:nvPr/>
        </p:nvSpPr>
        <p:spPr>
          <a:xfrm>
            <a:off x="3775583" y="911301"/>
            <a:ext cx="12192" cy="8610346"/>
          </a:xfrm>
          <a:custGeom>
            <a:avLst/>
            <a:gdLst/>
            <a:ahLst/>
            <a:cxnLst/>
            <a:rect l="0" t="0" r="0" b="0"/>
            <a:pathLst>
              <a:path w="12192" h="8610346">
                <a:moveTo>
                  <a:pt x="0" y="8610346"/>
                </a:moveTo>
                <a:lnTo>
                  <a:pt x="12192" y="8610346"/>
                </a:lnTo>
                <a:lnTo>
                  <a:pt x="12192" y="0"/>
                </a:lnTo>
                <a:lnTo>
                  <a:pt x="0" y="0"/>
                </a:lnTo>
                <a:lnTo>
                  <a:pt x="0" y="861034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0" name="Freeform 5940"/>
          <p:cNvSpPr/>
          <p:nvPr/>
        </p:nvSpPr>
        <p:spPr>
          <a:xfrm>
            <a:off x="3775583" y="952164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1" name="Freeform 5941"/>
          <p:cNvSpPr/>
          <p:nvPr/>
        </p:nvSpPr>
        <p:spPr>
          <a:xfrm>
            <a:off x="3787775" y="9521647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2" name="Freeform 5942"/>
          <p:cNvSpPr/>
          <p:nvPr/>
        </p:nvSpPr>
        <p:spPr>
          <a:xfrm>
            <a:off x="6469126" y="911301"/>
            <a:ext cx="12191" cy="8610346"/>
          </a:xfrm>
          <a:custGeom>
            <a:avLst/>
            <a:gdLst/>
            <a:ahLst/>
            <a:cxnLst/>
            <a:rect l="0" t="0" r="0" b="0"/>
            <a:pathLst>
              <a:path w="12191" h="8610346">
                <a:moveTo>
                  <a:pt x="0" y="8610346"/>
                </a:moveTo>
                <a:lnTo>
                  <a:pt x="12191" y="8610346"/>
                </a:lnTo>
                <a:lnTo>
                  <a:pt x="12191" y="0"/>
                </a:lnTo>
                <a:lnTo>
                  <a:pt x="0" y="0"/>
                </a:lnTo>
                <a:lnTo>
                  <a:pt x="0" y="861034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3" name="Freeform 5943"/>
          <p:cNvSpPr/>
          <p:nvPr/>
        </p:nvSpPr>
        <p:spPr>
          <a:xfrm>
            <a:off x="6469126" y="952164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4" name="Freeform 5944"/>
          <p:cNvSpPr/>
          <p:nvPr/>
        </p:nvSpPr>
        <p:spPr>
          <a:xfrm>
            <a:off x="6469126" y="952164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5" name="Rectangle 5945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95 </a:t>
            </a:r>
          </a:p>
        </p:txBody>
      </p:sp>
      <p:sp>
        <p:nvSpPr>
          <p:cNvPr id="5946" name="Rectangle 5946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947" name="Rectangle 5947"/>
          <p:cNvSpPr/>
          <p:nvPr/>
        </p:nvSpPr>
        <p:spPr>
          <a:xfrm>
            <a:off x="1155496" y="885078"/>
            <a:ext cx="2593695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durante</a:t>
            </a:r>
            <a:r>
              <a:rPr lang="en-US" sz="1200" b="0" i="0" spc="1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año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siguiente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finalización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del encargo. </a:t>
            </a:r>
          </a:p>
        </p:txBody>
      </p:sp>
      <p:sp>
        <p:nvSpPr>
          <p:cNvPr id="5948" name="Rectangle 5948"/>
          <p:cNvSpPr/>
          <p:nvPr/>
        </p:nvSpPr>
        <p:spPr>
          <a:xfrm>
            <a:off x="1155496" y="141263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49" name="Rectangle 5949"/>
          <p:cNvSpPr/>
          <p:nvPr/>
        </p:nvSpPr>
        <p:spPr>
          <a:xfrm>
            <a:off x="1155496" y="176620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50" name="Rectangle 5950"/>
          <p:cNvSpPr/>
          <p:nvPr/>
        </p:nvSpPr>
        <p:spPr>
          <a:xfrm>
            <a:off x="1155496" y="2119772"/>
            <a:ext cx="2595549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habrá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responsabilidad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actos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contratista cuando la actividad contratada </a:t>
            </a:r>
          </a:p>
          <a:p>
            <a:pPr marL="0">
              <a:lnSpc>
                <a:spcPts val="1379"/>
              </a:lnSpc>
              <a:tabLst>
                <a:tab pos="353415" algn="l"/>
                <a:tab pos="976426" algn="l"/>
                <a:tab pos="2150973" algn="l"/>
                <a:tab pos="2444953" algn="l"/>
              </a:tabLst>
            </a:pPr>
            <a:r>
              <a:rPr lang="en-US" sz="1200" b="0" i="0" spc="0" baseline="0" dirty="0">
                <a:latin typeface="Times New Roman"/>
              </a:rPr>
              <a:t>se 	refiera 	exclusivamente 	a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construcción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reparación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pueda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contratar </a:t>
            </a:r>
            <a:r>
              <a:rPr lang="en-US" sz="1200" b="1" i="0" spc="0" baseline="0" dirty="0">
                <a:latin typeface="Times New Roman"/>
              </a:rPr>
              <a:t>un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cabeza</a:t>
            </a:r>
            <a:r>
              <a:rPr lang="en-US" sz="1200" b="1" i="0" spc="25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6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familia</a:t>
            </a:r>
            <a:r>
              <a:rPr lang="en-US" sz="1200" b="0" i="0" spc="0" baseline="0" dirty="0">
                <a:latin typeface="Times New Roman"/>
              </a:rPr>
              <a:t> respecto </a:t>
            </a:r>
          </a:p>
          <a:p>
            <a:pPr marL="0">
              <a:lnSpc>
                <a:spcPts val="1380"/>
              </a:lnSpc>
              <a:tabLst>
                <a:tab pos="297027" algn="l"/>
                <a:tab pos="586435" algn="l"/>
                <a:tab pos="1302410" algn="l"/>
                <a:tab pos="1625346" algn="l"/>
                <a:tab pos="2117445" algn="l"/>
              </a:tabLst>
            </a:pPr>
            <a:r>
              <a:rPr lang="en-US" sz="1200" b="0" i="0" spc="0" baseline="0" dirty="0">
                <a:latin typeface="Times New Roman"/>
              </a:rPr>
              <a:t>de 	su 	vivienda, 	así 	como 	cuando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el </a:t>
            </a:r>
            <a:r>
              <a:rPr lang="en-US" sz="1200" b="1" i="0" spc="0" baseline="0" dirty="0">
                <a:latin typeface="Times New Roman"/>
              </a:rPr>
              <a:t>propietario</a:t>
            </a:r>
            <a:r>
              <a:rPr lang="en-US" sz="1200" b="0" i="0" spc="0" baseline="0" dirty="0">
                <a:latin typeface="Times New Roman"/>
              </a:rPr>
              <a:t> de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obra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industria</a:t>
            </a:r>
            <a:r>
              <a:rPr lang="en-US" sz="1200" b="0" i="0" spc="2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</a:t>
            </a:r>
            <a:r>
              <a:rPr lang="en-US" sz="1200" b="0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contrate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realización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razón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actividad empresarial. </a:t>
            </a:r>
          </a:p>
        </p:txBody>
      </p:sp>
      <p:sp>
        <p:nvSpPr>
          <p:cNvPr id="5951" name="Rectangle 5951"/>
          <p:cNvSpPr/>
          <p:nvPr/>
        </p:nvSpPr>
        <p:spPr>
          <a:xfrm>
            <a:off x="1155496" y="387427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52" name="Rectangle 5952"/>
          <p:cNvSpPr/>
          <p:nvPr/>
        </p:nvSpPr>
        <p:spPr>
          <a:xfrm>
            <a:off x="1155496" y="422784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953" name="Rectangle 5953"/>
          <p:cNvSpPr/>
          <p:nvPr/>
        </p:nvSpPr>
        <p:spPr>
          <a:xfrm>
            <a:off x="1155496" y="4581413"/>
            <a:ext cx="2595397" cy="2830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21004" algn="l"/>
                <a:tab pos="1714525" algn="l"/>
                <a:tab pos="2479268" algn="l"/>
              </a:tabLst>
            </a:pPr>
            <a:r>
              <a:rPr lang="en-US" sz="1200" b="0" i="0" spc="0" baseline="0" dirty="0">
                <a:latin typeface="Times New Roman"/>
              </a:rPr>
              <a:t>3. </a:t>
            </a:r>
            <a:r>
              <a:rPr lang="en-US" sz="1200" b="1" i="0" spc="0" baseline="0" dirty="0">
                <a:latin typeface="Times New Roman"/>
              </a:rPr>
              <a:t>Los 	trabajadores</a:t>
            </a:r>
            <a:r>
              <a:rPr lang="en-US" sz="1200" b="0" i="0" spc="0" baseline="0" dirty="0">
                <a:latin typeface="Times New Roman"/>
              </a:rPr>
              <a:t> del 	contratista 	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subcontratista deberán ser informados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escrito</a:t>
            </a:r>
            <a:r>
              <a:rPr lang="en-US" sz="1200" b="0" i="0" spc="1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empresario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identidad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 la empresa principal para la cual estén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prestando</a:t>
            </a:r>
            <a:r>
              <a:rPr lang="en-US" sz="1200" b="0" i="0" spc="45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4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momento.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Dicha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facilitarse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respectiva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prestación</a:t>
            </a:r>
            <a:r>
              <a:rPr lang="en-US" sz="1200" b="0" i="0" spc="2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35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incluirá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nombre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razón </a:t>
            </a:r>
          </a:p>
          <a:p>
            <a:pPr marL="0">
              <a:lnSpc>
                <a:spcPts val="1379"/>
              </a:lnSpc>
              <a:tabLst>
                <a:tab pos="513435" algn="l"/>
                <a:tab pos="1631695" algn="l"/>
                <a:tab pos="2421813" algn="l"/>
              </a:tabLst>
            </a:pPr>
            <a:r>
              <a:rPr lang="en-US" sz="1200" b="0" i="0" spc="0" baseline="0" dirty="0">
                <a:latin typeface="Times New Roman"/>
              </a:rPr>
              <a:t>social 	del </a:t>
            </a:r>
            <a:r>
              <a:rPr lang="en-US" sz="1200" b="1" i="0" spc="0" baseline="0" dirty="0">
                <a:latin typeface="Times New Roman"/>
              </a:rPr>
              <a:t>empresario 	principal</a:t>
            </a:r>
            <a:r>
              <a:rPr lang="en-US" sz="1200" b="0" i="0" spc="-12" baseline="0" dirty="0">
                <a:latin typeface="Times New Roman"/>
              </a:rPr>
              <a:t>,</a:t>
            </a:r>
            <a:r>
              <a:rPr lang="en-US" sz="1200" b="0" i="0" spc="0" baseline="0" dirty="0">
                <a:latin typeface="Times New Roman"/>
              </a:rPr>
              <a:t> 	su </a:t>
            </a:r>
          </a:p>
          <a:p>
            <a:pPr marL="0">
              <a:lnSpc>
                <a:spcPts val="1380"/>
              </a:lnSpc>
              <a:tabLst>
                <a:tab pos="743254" algn="l"/>
                <a:tab pos="1256690" algn="l"/>
                <a:tab pos="1491233" algn="l"/>
                <a:tab pos="1786585" algn="l"/>
                <a:tab pos="2409748" algn="l"/>
              </a:tabLst>
            </a:pPr>
            <a:r>
              <a:rPr lang="en-US" sz="1200" b="0" i="0" spc="0" baseline="0" dirty="0">
                <a:latin typeface="Times New Roman"/>
              </a:rPr>
              <a:t>domicilio 	social 	y 	su 	número 	de </a:t>
            </a:r>
          </a:p>
          <a:p>
            <a:pPr marL="0">
              <a:lnSpc>
                <a:spcPts val="1367"/>
              </a:lnSpc>
              <a:tabLst>
                <a:tab pos="1106271" algn="l"/>
                <a:tab pos="1742998" algn="l"/>
              </a:tabLst>
            </a:pPr>
            <a:r>
              <a:rPr lang="en-US" sz="1200" b="0" i="0" spc="0" baseline="0" dirty="0">
                <a:latin typeface="Times New Roman"/>
              </a:rPr>
              <a:t>identificación 	fiscal. 	Asimismo, </a:t>
            </a:r>
            <a:r>
              <a:rPr lang="en-US" sz="1200" b="1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  <a:tabLst>
                <a:tab pos="863803" algn="l"/>
                <a:tab pos="1102918" algn="l"/>
              </a:tabLst>
            </a:pPr>
            <a:r>
              <a:rPr lang="en-US" sz="1200" b="1" i="0" spc="0" baseline="0" dirty="0">
                <a:latin typeface="Times New Roman"/>
              </a:rPr>
              <a:t>contratista 	o 	subcontratista</a:t>
            </a:r>
            <a:r>
              <a:rPr lang="en-US" sz="1200" b="0" i="0" spc="0" baseline="0" dirty="0">
                <a:latin typeface="Times New Roman"/>
              </a:rPr>
              <a:t> deberán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informar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identidad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principal</a:t>
            </a:r>
            <a:r>
              <a:rPr lang="en-US" sz="1200" b="0" i="0" spc="38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Tesorería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Seguridad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reglamentariamente se determinen. </a:t>
            </a:r>
          </a:p>
        </p:txBody>
      </p:sp>
      <p:sp>
        <p:nvSpPr>
          <p:cNvPr id="5954" name="Rectangle 5954"/>
          <p:cNvSpPr/>
          <p:nvPr/>
        </p:nvSpPr>
        <p:spPr>
          <a:xfrm>
            <a:off x="1155496" y="75626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55" name="Rectangle 5955"/>
          <p:cNvSpPr/>
          <p:nvPr/>
        </p:nvSpPr>
        <p:spPr>
          <a:xfrm>
            <a:off x="1155496" y="7916179"/>
            <a:ext cx="2595397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4.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información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previsiones en materia de subcontratación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 la que se refiere el artículo 64 cuando la </a:t>
            </a:r>
          </a:p>
          <a:p>
            <a:pPr marL="0">
              <a:lnSpc>
                <a:spcPts val="1379"/>
              </a:lnSpc>
              <a:tabLst>
                <a:tab pos="681075" algn="l"/>
                <a:tab pos="1412290" algn="l"/>
                <a:tab pos="1739645" algn="l"/>
                <a:tab pos="2412669" algn="l"/>
              </a:tabLst>
            </a:pPr>
            <a:r>
              <a:rPr lang="en-US" sz="1200" b="0" i="0" spc="0" baseline="0" dirty="0">
                <a:latin typeface="Times New Roman"/>
              </a:rPr>
              <a:t>empresa 	concierte 	un 	contrato 	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prestación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obras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2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  <a:tabLst>
                <a:tab pos="658215" algn="l"/>
                <a:tab pos="1442770" algn="l"/>
                <a:tab pos="1671066" algn="l"/>
              </a:tabLst>
            </a:pPr>
            <a:r>
              <a:rPr lang="en-US" sz="1200" b="0" i="0" spc="0" baseline="0" dirty="0">
                <a:latin typeface="Times New Roman"/>
              </a:rPr>
              <a:t>empresa 	contratista 	o 	subcontratista, </a:t>
            </a:r>
          </a:p>
          <a:p>
            <a:pPr marL="0">
              <a:lnSpc>
                <a:spcPts val="1380"/>
              </a:lnSpc>
              <a:tabLst>
                <a:tab pos="530199" algn="l"/>
                <a:tab pos="1189786" algn="l"/>
                <a:tab pos="1383182" algn="l"/>
              </a:tabLst>
            </a:pPr>
            <a:r>
              <a:rPr lang="en-US" sz="1200" b="0" i="0" spc="0" baseline="0" dirty="0">
                <a:latin typeface="Times New Roman"/>
              </a:rPr>
              <a:t>deberá 	informar 	a 	los </a:t>
            </a:r>
            <a:r>
              <a:rPr lang="en-US" sz="1200" b="1" i="0" spc="0" baseline="0" dirty="0">
                <a:latin typeface="Times New Roman"/>
              </a:rPr>
              <a:t>representantes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legales</a:t>
            </a:r>
            <a:r>
              <a:rPr lang="en-US" sz="1200" b="1" i="0" spc="45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4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sus</a:t>
            </a:r>
            <a:r>
              <a:rPr lang="en-US" sz="1200" b="1" i="0" spc="45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trabajadores</a:t>
            </a:r>
            <a:r>
              <a:rPr lang="en-US" sz="1200" b="0" i="0" spc="0" baseline="0" dirty="0">
                <a:latin typeface="Times New Roman"/>
              </a:rPr>
              <a:t> sobre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siguientes extremos: </a:t>
            </a:r>
          </a:p>
        </p:txBody>
      </p:sp>
      <p:sp>
        <p:nvSpPr>
          <p:cNvPr id="5956" name="Rectangle 5956"/>
          <p:cNvSpPr/>
          <p:nvPr/>
        </p:nvSpPr>
        <p:spPr>
          <a:xfrm>
            <a:off x="3848989" y="885078"/>
            <a:ext cx="2593848" cy="377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solidariamente durante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año siguiente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la finalización del encargo. </a:t>
            </a:r>
          </a:p>
        </p:txBody>
      </p:sp>
      <p:sp>
        <p:nvSpPr>
          <p:cNvPr id="5957" name="Rectangle 5957"/>
          <p:cNvSpPr/>
          <p:nvPr/>
        </p:nvSpPr>
        <p:spPr>
          <a:xfrm>
            <a:off x="3848989" y="141263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58" name="Rectangle 5958"/>
          <p:cNvSpPr/>
          <p:nvPr/>
        </p:nvSpPr>
        <p:spPr>
          <a:xfrm>
            <a:off x="3848989" y="1766204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959" name="Rectangle 5959"/>
          <p:cNvSpPr/>
          <p:nvPr/>
        </p:nvSpPr>
        <p:spPr>
          <a:xfrm>
            <a:off x="3848989" y="2119772"/>
            <a:ext cx="2595143" cy="160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No habrá responsabilidad por los actos de </a:t>
            </a:r>
          </a:p>
          <a:p>
            <a:pPr marL="0">
              <a:lnSpc>
                <a:spcPts val="1379"/>
              </a:lnSpc>
              <a:tabLst>
                <a:tab pos="284835" algn="l"/>
                <a:tab pos="1095298" algn="l"/>
                <a:tab pos="1710689" algn="l"/>
                <a:tab pos="1995525" algn="l"/>
              </a:tabLst>
            </a:pPr>
            <a:r>
              <a:rPr lang="en-US" sz="1200" b="0" i="0" spc="0" baseline="0" dirty="0">
                <a:latin typeface="Times New Roman"/>
              </a:rPr>
              <a:t>la 	contratista 	cuando 	la 	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contratada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refiera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exclusivamente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construcción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reparación</a:t>
            </a:r>
            <a:r>
              <a:rPr lang="en-US" sz="1200" b="0" i="0" spc="6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pueda </a:t>
            </a:r>
          </a:p>
          <a:p>
            <a:pPr marL="0">
              <a:lnSpc>
                <a:spcPts val="1379"/>
              </a:lnSpc>
              <a:tabLst>
                <a:tab pos="953566" algn="l"/>
                <a:tab pos="2146020" algn="l"/>
                <a:tab pos="2420035" algn="l"/>
              </a:tabLst>
            </a:pPr>
            <a:r>
              <a:rPr lang="en-US" sz="1200" b="0" i="0" spc="0" baseline="0" dirty="0">
                <a:latin typeface="Times New Roman"/>
              </a:rPr>
              <a:t>contratar </a:t>
            </a:r>
            <a:r>
              <a:rPr lang="en-US" sz="1200" b="1" i="0" spc="0" baseline="0" dirty="0">
                <a:latin typeface="Times New Roman"/>
              </a:rPr>
              <a:t>una 	persona</a:t>
            </a:r>
            <a:r>
              <a:rPr lang="en-US" sz="1200" b="0" i="0" spc="0" baseline="0" dirty="0">
                <a:latin typeface="Times New Roman"/>
              </a:rPr>
              <a:t> respecto 	de 	su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vivienda,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así</a:t>
            </a:r>
            <a:r>
              <a:rPr lang="en-US" sz="1200" b="0" i="0" spc="-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propietario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propietaria</a:t>
            </a:r>
            <a:r>
              <a:rPr lang="en-US" sz="1200" b="0" i="0" spc="5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0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obra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industria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</a:t>
            </a:r>
            <a:r>
              <a:rPr lang="en-US" sz="1200" b="0" i="0" spc="-12" baseline="0" dirty="0"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contrate</a:t>
            </a:r>
            <a:r>
              <a:rPr lang="en-US" sz="1200" b="0" i="0" spc="1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realización</a:t>
            </a:r>
            <a:r>
              <a:rPr lang="en-US" sz="1200" b="0" i="0" spc="1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6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razón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actividad empresarial. </a:t>
            </a:r>
          </a:p>
        </p:txBody>
      </p:sp>
      <p:sp>
        <p:nvSpPr>
          <p:cNvPr id="5960" name="Rectangle 5960"/>
          <p:cNvSpPr/>
          <p:nvPr/>
        </p:nvSpPr>
        <p:spPr>
          <a:xfrm>
            <a:off x="3848989" y="387427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61" name="Rectangle 5961"/>
          <p:cNvSpPr/>
          <p:nvPr/>
        </p:nvSpPr>
        <p:spPr>
          <a:xfrm>
            <a:off x="3848989" y="422784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5962" name="Rectangle 5962"/>
          <p:cNvSpPr/>
          <p:nvPr/>
        </p:nvSpPr>
        <p:spPr>
          <a:xfrm>
            <a:off x="3848989" y="4581413"/>
            <a:ext cx="2595752" cy="2830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0715" algn="l"/>
                <a:tab pos="1267205" algn="l"/>
                <a:tab pos="2446248" algn="l"/>
              </a:tabLst>
            </a:pPr>
            <a:r>
              <a:rPr lang="en-US" sz="1200" b="0" i="0" spc="0" baseline="0" dirty="0">
                <a:latin typeface="Times New Roman"/>
              </a:rPr>
              <a:t>3. </a:t>
            </a:r>
            <a:r>
              <a:rPr lang="en-US" sz="1200" b="1" i="0" spc="0" baseline="0" dirty="0">
                <a:latin typeface="Times New Roman"/>
              </a:rPr>
              <a:t>Las 	personas 	trabajadoras</a:t>
            </a:r>
            <a:r>
              <a:rPr lang="en-US" sz="1200" b="0" i="0" spc="0" baseline="0" dirty="0">
                <a:latin typeface="Times New Roman"/>
              </a:rPr>
              <a:t> de 	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contratista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subcontratista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deberán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informadas por escrito por su empresa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identidad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principal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para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1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cual</a:t>
            </a:r>
            <a:r>
              <a:rPr lang="en-US" sz="1200" b="0" i="0" spc="1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estén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prestando</a:t>
            </a:r>
            <a:r>
              <a:rPr lang="en-US" sz="1200" b="0" i="0" spc="11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1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cada </a:t>
            </a:r>
          </a:p>
          <a:p>
            <a:pPr marL="0">
              <a:lnSpc>
                <a:spcPts val="1380"/>
              </a:lnSpc>
              <a:tabLst>
                <a:tab pos="757123" algn="l"/>
                <a:tab pos="1262938" algn="l"/>
                <a:tab pos="2149754" algn="l"/>
              </a:tabLst>
            </a:pPr>
            <a:r>
              <a:rPr lang="en-US" sz="1200" b="0" i="0" spc="0" baseline="0" dirty="0">
                <a:latin typeface="Times New Roman"/>
              </a:rPr>
              <a:t>momento. 	Dicha 	información 	deberá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facilitarse antes del inicio de la respectiva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prestación</a:t>
            </a:r>
            <a:r>
              <a:rPr lang="en-US" sz="1200" b="0" i="0" spc="6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incluirá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nombre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razón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4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  <a:r>
              <a:rPr lang="en-US" sz="1200" b="1" i="0" spc="0" baseline="0" dirty="0">
                <a:latin typeface="Times New Roman"/>
              </a:rPr>
              <a:t>empresa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principal</a:t>
            </a:r>
            <a:r>
              <a:rPr lang="en-US" sz="1200" b="0" i="0" spc="0" baseline="0" dirty="0">
                <a:latin typeface="Times New Roman"/>
              </a:rPr>
              <a:t>,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domicilio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-11" baseline="0" dirty="0">
                <a:latin typeface="Times New Roman"/>
              </a:rPr>
              <a:t>s</a:t>
            </a:r>
            <a:r>
              <a:rPr lang="en-US" sz="1200" b="0" i="0" spc="0" baseline="0" dirty="0">
                <a:latin typeface="Times New Roman"/>
              </a:rPr>
              <a:t>ocial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número </a:t>
            </a:r>
          </a:p>
          <a:p>
            <a:pPr marL="0">
              <a:lnSpc>
                <a:spcPts val="1367"/>
              </a:lnSpc>
              <a:tabLst>
                <a:tab pos="271119" algn="l"/>
                <a:tab pos="1237030" algn="l"/>
                <a:tab pos="1734921" algn="l"/>
              </a:tabLst>
            </a:pPr>
            <a:r>
              <a:rPr lang="en-US" sz="1200" b="0" i="0" spc="0" baseline="0" dirty="0">
                <a:latin typeface="Times New Roman"/>
              </a:rPr>
              <a:t>de 	identificación 	fiscal. 	Asimismo,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863803" algn="l"/>
                <a:tab pos="1102918" algn="l"/>
              </a:tabLst>
            </a:pPr>
            <a:r>
              <a:rPr lang="en-US" sz="1200" b="1" i="0" spc="0" baseline="0" dirty="0">
                <a:latin typeface="Times New Roman"/>
              </a:rPr>
              <a:t>contratista 	o 	subcontratista </a:t>
            </a:r>
            <a:r>
              <a:rPr lang="en-US" sz="1200" b="0" i="0" spc="0" baseline="0" dirty="0">
                <a:latin typeface="Times New Roman"/>
              </a:rPr>
              <a:t>deberán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informar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identidad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28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principal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Tesorería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General</a:t>
            </a:r>
            <a:r>
              <a:rPr lang="en-US" sz="1200" b="0" i="0" spc="3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8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Seguridad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</a:t>
            </a:r>
            <a:r>
              <a:rPr lang="en-US" sz="1200" b="0" i="0" spc="4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4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4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reglamentariamente se determinen. </a:t>
            </a:r>
          </a:p>
        </p:txBody>
      </p:sp>
      <p:sp>
        <p:nvSpPr>
          <p:cNvPr id="5963" name="Rectangle 5963"/>
          <p:cNvSpPr/>
          <p:nvPr/>
        </p:nvSpPr>
        <p:spPr>
          <a:xfrm>
            <a:off x="3848989" y="756261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64" name="Rectangle 5964"/>
          <p:cNvSpPr/>
          <p:nvPr/>
        </p:nvSpPr>
        <p:spPr>
          <a:xfrm>
            <a:off x="3848989" y="7916179"/>
            <a:ext cx="2595448" cy="1604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4.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Sin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perjuicio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7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información</a:t>
            </a:r>
            <a:r>
              <a:rPr lang="en-US" sz="1200" b="0" i="0" spc="18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previsiones en materia de subcontratación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refiere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artículo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64,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  <a:tabLst>
                <a:tab pos="681075" algn="l"/>
                <a:tab pos="1412290" algn="l"/>
                <a:tab pos="1739645" algn="l"/>
                <a:tab pos="2411577" algn="l"/>
              </a:tabLst>
            </a:pPr>
            <a:r>
              <a:rPr lang="en-US" sz="1200" b="0" i="0" spc="0" baseline="0" dirty="0">
                <a:latin typeface="Times New Roman"/>
              </a:rPr>
              <a:t>empresa 	concierte 	un 	contrato 	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prestación</a:t>
            </a:r>
            <a:r>
              <a:rPr lang="en-US" sz="1200" b="0" i="0" spc="2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obras</a:t>
            </a:r>
            <a:r>
              <a:rPr lang="en-US" sz="1200" b="0" i="0" spc="2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servicios</a:t>
            </a:r>
            <a:r>
              <a:rPr lang="en-US" sz="1200" b="0" i="0" spc="23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</a:t>
            </a:r>
            <a:r>
              <a:rPr lang="en-US" sz="1200" b="0" i="0" spc="2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una </a:t>
            </a:r>
          </a:p>
          <a:p>
            <a:pPr marL="0">
              <a:lnSpc>
                <a:spcPts val="1380"/>
              </a:lnSpc>
              <a:tabLst>
                <a:tab pos="658215" algn="l"/>
                <a:tab pos="1442770" algn="l"/>
                <a:tab pos="1671066" algn="l"/>
              </a:tabLst>
            </a:pPr>
            <a:r>
              <a:rPr lang="en-US" sz="1200" b="0" i="0" spc="0" baseline="0" dirty="0">
                <a:latin typeface="Times New Roman"/>
              </a:rPr>
              <a:t>empresa 	contratista 	o 	subcontratista,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-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informar</a:t>
            </a:r>
            <a:r>
              <a:rPr lang="en-US" sz="1200" b="0" i="0" spc="-6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  <a:r>
              <a:rPr lang="en-US" sz="1200" b="1" i="0" spc="0" baseline="0" dirty="0">
                <a:latin typeface="Times New Roman"/>
              </a:rPr>
              <a:t>la</a:t>
            </a:r>
            <a:r>
              <a:rPr lang="en-US" sz="1200" b="1" i="0" spc="-4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representación</a:t>
            </a:r>
            <a:r>
              <a:rPr lang="en-US" sz="1200" b="1" i="0" spc="-6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legal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20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</a:t>
            </a:r>
            <a:r>
              <a:rPr lang="en-US" sz="1200" b="1" i="0" spc="20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0" i="0" spc="0" baseline="0" dirty="0">
                <a:latin typeface="Times New Roman"/>
              </a:rPr>
              <a:t> sobre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siguientes extremos: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5" name="Freeform 5965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6" name="Freeform 5966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7" name="Freeform 5967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8" name="Freeform 5968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9" name="Freeform 5969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0" name="Freeform 5970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1" name="Freeform 5971"/>
          <p:cNvSpPr/>
          <p:nvPr/>
        </p:nvSpPr>
        <p:spPr>
          <a:xfrm>
            <a:off x="1080820" y="911301"/>
            <a:ext cx="12192" cy="8625586"/>
          </a:xfrm>
          <a:custGeom>
            <a:avLst/>
            <a:gdLst/>
            <a:ahLst/>
            <a:cxnLst/>
            <a:rect l="0" t="0" r="0" b="0"/>
            <a:pathLst>
              <a:path w="12192" h="8625586">
                <a:moveTo>
                  <a:pt x="0" y="8625586"/>
                </a:moveTo>
                <a:lnTo>
                  <a:pt x="12192" y="8625586"/>
                </a:lnTo>
                <a:lnTo>
                  <a:pt x="12192" y="0"/>
                </a:lnTo>
                <a:lnTo>
                  <a:pt x="0" y="0"/>
                </a:lnTo>
                <a:lnTo>
                  <a:pt x="0" y="862558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2" name="Freeform 5972"/>
          <p:cNvSpPr/>
          <p:nvPr/>
        </p:nvSpPr>
        <p:spPr>
          <a:xfrm>
            <a:off x="1080820" y="95368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3" name="Freeform 5973"/>
          <p:cNvSpPr/>
          <p:nvPr/>
        </p:nvSpPr>
        <p:spPr>
          <a:xfrm>
            <a:off x="1080820" y="95368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4" name="Freeform 5974"/>
          <p:cNvSpPr/>
          <p:nvPr/>
        </p:nvSpPr>
        <p:spPr>
          <a:xfrm>
            <a:off x="1093012" y="9536887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5" name="Freeform 5975"/>
          <p:cNvSpPr/>
          <p:nvPr/>
        </p:nvSpPr>
        <p:spPr>
          <a:xfrm>
            <a:off x="3775583" y="911301"/>
            <a:ext cx="12192" cy="8625586"/>
          </a:xfrm>
          <a:custGeom>
            <a:avLst/>
            <a:gdLst/>
            <a:ahLst/>
            <a:cxnLst/>
            <a:rect l="0" t="0" r="0" b="0"/>
            <a:pathLst>
              <a:path w="12192" h="8625586">
                <a:moveTo>
                  <a:pt x="0" y="8625586"/>
                </a:moveTo>
                <a:lnTo>
                  <a:pt x="12192" y="8625586"/>
                </a:lnTo>
                <a:lnTo>
                  <a:pt x="12192" y="0"/>
                </a:lnTo>
                <a:lnTo>
                  <a:pt x="0" y="0"/>
                </a:lnTo>
                <a:lnTo>
                  <a:pt x="0" y="862558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6" name="Freeform 5976"/>
          <p:cNvSpPr/>
          <p:nvPr/>
        </p:nvSpPr>
        <p:spPr>
          <a:xfrm>
            <a:off x="3775583" y="953688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7" name="Freeform 5977"/>
          <p:cNvSpPr/>
          <p:nvPr/>
        </p:nvSpPr>
        <p:spPr>
          <a:xfrm>
            <a:off x="3787775" y="9536887"/>
            <a:ext cx="2681351" cy="12192"/>
          </a:xfrm>
          <a:custGeom>
            <a:avLst/>
            <a:gdLst/>
            <a:ahLst/>
            <a:cxnLst/>
            <a:rect l="0" t="0" r="0" b="0"/>
            <a:pathLst>
              <a:path w="2681351" h="12192">
                <a:moveTo>
                  <a:pt x="0" y="12192"/>
                </a:moveTo>
                <a:lnTo>
                  <a:pt x="2681351" y="12192"/>
                </a:lnTo>
                <a:lnTo>
                  <a:pt x="268135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8" name="Freeform 5978"/>
          <p:cNvSpPr/>
          <p:nvPr/>
        </p:nvSpPr>
        <p:spPr>
          <a:xfrm>
            <a:off x="6469126" y="911301"/>
            <a:ext cx="12191" cy="8625586"/>
          </a:xfrm>
          <a:custGeom>
            <a:avLst/>
            <a:gdLst/>
            <a:ahLst/>
            <a:cxnLst/>
            <a:rect l="0" t="0" r="0" b="0"/>
            <a:pathLst>
              <a:path w="12191" h="8625586">
                <a:moveTo>
                  <a:pt x="0" y="8625586"/>
                </a:moveTo>
                <a:lnTo>
                  <a:pt x="12191" y="8625586"/>
                </a:lnTo>
                <a:lnTo>
                  <a:pt x="12191" y="0"/>
                </a:lnTo>
                <a:lnTo>
                  <a:pt x="0" y="0"/>
                </a:lnTo>
                <a:lnTo>
                  <a:pt x="0" y="862558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9" name="Freeform 5979"/>
          <p:cNvSpPr/>
          <p:nvPr/>
        </p:nvSpPr>
        <p:spPr>
          <a:xfrm>
            <a:off x="6469126" y="95368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0" name="Freeform 5980"/>
          <p:cNvSpPr/>
          <p:nvPr/>
        </p:nvSpPr>
        <p:spPr>
          <a:xfrm>
            <a:off x="6469126" y="9536887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1" name="Rectangle 5981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96 </a:t>
            </a:r>
          </a:p>
        </p:txBody>
      </p:sp>
      <p:sp>
        <p:nvSpPr>
          <p:cNvPr id="5982" name="Rectangle 5982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983" name="Rectangle 5983"/>
          <p:cNvSpPr/>
          <p:nvPr/>
        </p:nvSpPr>
        <p:spPr>
          <a:xfrm>
            <a:off x="1155496" y="106211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84" name="Rectangle 5984"/>
          <p:cNvSpPr/>
          <p:nvPr/>
        </p:nvSpPr>
        <p:spPr>
          <a:xfrm>
            <a:off x="1155496" y="1415684"/>
            <a:ext cx="2595549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a)</a:t>
            </a:r>
            <a:r>
              <a:rPr lang="en-US" sz="1200" b="0" i="0" spc="3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Nombre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razón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social,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domicilio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número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identificación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fiscal</a:t>
            </a:r>
            <a:r>
              <a:rPr lang="en-US" sz="1200" b="0" i="0" spc="5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 contratista o subcontratista. </a:t>
            </a:r>
          </a:p>
        </p:txBody>
      </p:sp>
      <p:sp>
        <p:nvSpPr>
          <p:cNvPr id="5985" name="Rectangle 5985"/>
          <p:cNvSpPr/>
          <p:nvPr/>
        </p:nvSpPr>
        <p:spPr>
          <a:xfrm>
            <a:off x="1155496" y="21197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86" name="Rectangle 5986"/>
          <p:cNvSpPr/>
          <p:nvPr/>
        </p:nvSpPr>
        <p:spPr>
          <a:xfrm>
            <a:off x="1155496" y="2471816"/>
            <a:ext cx="2200986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b) Objeto y duración de la contrata. </a:t>
            </a:r>
          </a:p>
        </p:txBody>
      </p:sp>
      <p:sp>
        <p:nvSpPr>
          <p:cNvPr id="5987" name="Rectangle 5987"/>
          <p:cNvSpPr/>
          <p:nvPr/>
        </p:nvSpPr>
        <p:spPr>
          <a:xfrm>
            <a:off x="1155496" y="282538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88" name="Rectangle 5988"/>
          <p:cNvSpPr/>
          <p:nvPr/>
        </p:nvSpPr>
        <p:spPr>
          <a:xfrm>
            <a:off x="1155496" y="3178952"/>
            <a:ext cx="225889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c) Lugar de ejecución de la contrata. </a:t>
            </a:r>
          </a:p>
        </p:txBody>
      </p:sp>
      <p:sp>
        <p:nvSpPr>
          <p:cNvPr id="5989" name="Rectangle 5989"/>
          <p:cNvSpPr/>
          <p:nvPr/>
        </p:nvSpPr>
        <p:spPr>
          <a:xfrm>
            <a:off x="1155496" y="353137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90" name="Rectangle 5990"/>
          <p:cNvSpPr/>
          <p:nvPr/>
        </p:nvSpPr>
        <p:spPr>
          <a:xfrm>
            <a:off x="1155496" y="3884945"/>
            <a:ext cx="259430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131" algn="l"/>
                <a:tab pos="776935" algn="l"/>
                <a:tab pos="1154734" algn="l"/>
                <a:tab pos="1704594" algn="l"/>
                <a:tab pos="2410053" algn="l"/>
              </a:tabLst>
            </a:pPr>
            <a:r>
              <a:rPr lang="en-US" sz="1200" b="0" i="0" spc="0" baseline="0" dirty="0">
                <a:latin typeface="Times New Roman"/>
              </a:rPr>
              <a:t>d) 	En 	su 	caso, 	número 	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</a:t>
            </a:r>
            <a:r>
              <a:rPr lang="en-US" sz="1200" b="1" i="0" spc="0" baseline="0" dirty="0">
                <a:latin typeface="Times New Roman"/>
              </a:rPr>
              <a:t>rabajadores</a:t>
            </a:r>
            <a:r>
              <a:rPr lang="en-US" sz="1200" b="0" i="0" spc="0" baseline="0" dirty="0">
                <a:latin typeface="Times New Roman"/>
              </a:rPr>
              <a:t> que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serán</a:t>
            </a:r>
            <a:r>
              <a:rPr lang="en-US" sz="1200" b="0" i="0" spc="21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ocupados</a:t>
            </a:r>
            <a:r>
              <a:rPr lang="en-US" sz="1200" b="0" i="0" spc="20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contrata</a:t>
            </a:r>
            <a:r>
              <a:rPr lang="en-US" sz="1200" b="0" i="0" spc="3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subcontrata</a:t>
            </a:r>
            <a:r>
              <a:rPr lang="en-US" sz="1200" b="0" i="0" spc="3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trabajo de la empresa principal. </a:t>
            </a:r>
          </a:p>
        </p:txBody>
      </p:sp>
      <p:sp>
        <p:nvSpPr>
          <p:cNvPr id="5991" name="Rectangle 5991"/>
          <p:cNvSpPr/>
          <p:nvPr/>
        </p:nvSpPr>
        <p:spPr>
          <a:xfrm>
            <a:off x="1155496" y="476429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92" name="Rectangle 5992"/>
          <p:cNvSpPr/>
          <p:nvPr/>
        </p:nvSpPr>
        <p:spPr>
          <a:xfrm>
            <a:off x="1155496" y="5116337"/>
            <a:ext cx="2594000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e) Medidas previstas para la coordinación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actividades desde el punto de vista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 prevención de riesgos laborales. </a:t>
            </a:r>
          </a:p>
        </p:txBody>
      </p:sp>
      <p:sp>
        <p:nvSpPr>
          <p:cNvPr id="5993" name="Rectangle 5993"/>
          <p:cNvSpPr/>
          <p:nvPr/>
        </p:nvSpPr>
        <p:spPr>
          <a:xfrm>
            <a:off x="1155496" y="582067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94" name="Rectangle 5994"/>
          <p:cNvSpPr/>
          <p:nvPr/>
        </p:nvSpPr>
        <p:spPr>
          <a:xfrm>
            <a:off x="1155496" y="6174247"/>
            <a:ext cx="2595549" cy="16030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principal,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contratista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subcontratista</a:t>
            </a:r>
            <a:r>
              <a:rPr lang="en-US" sz="1200" b="0" i="0" spc="6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compartan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continuada un mismo centro de trabajo,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primera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disponer</a:t>
            </a:r>
            <a:r>
              <a:rPr lang="en-US" sz="1200" b="0" i="0" spc="58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libro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registro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refleje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anterior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todas</a:t>
            </a:r>
            <a:r>
              <a:rPr lang="en-US" sz="1200" b="0" i="0" spc="2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citadas.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libro</a:t>
            </a:r>
            <a:r>
              <a:rPr lang="en-US" sz="1200" b="0" i="0" spc="-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estará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disposición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67"/>
              </a:lnSpc>
              <a:tabLst>
                <a:tab pos="1377187" algn="l"/>
                <a:tab pos="2018334" algn="l"/>
                <a:tab pos="2377694" algn="l"/>
              </a:tabLst>
            </a:pPr>
            <a:r>
              <a:rPr lang="en-US" sz="1200" b="0" i="0" spc="0" baseline="0" dirty="0">
                <a:latin typeface="Times New Roman"/>
              </a:rPr>
              <a:t>los </a:t>
            </a:r>
            <a:r>
              <a:rPr lang="en-US" sz="1200" b="1" i="0" spc="0" baseline="0" dirty="0">
                <a:latin typeface="Times New Roman"/>
              </a:rPr>
              <a:t>representantes 	legales 	de 	los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trabajadores</a:t>
            </a:r>
            <a:r>
              <a:rPr lang="en-US" sz="1200" b="0" i="0" spc="0" baseline="0" dirty="0">
                <a:latin typeface="Times New Roman"/>
              </a:rPr>
              <a:t>. </a:t>
            </a:r>
          </a:p>
        </p:txBody>
      </p:sp>
      <p:sp>
        <p:nvSpPr>
          <p:cNvPr id="5995" name="Rectangle 5995"/>
          <p:cNvSpPr/>
          <p:nvPr/>
        </p:nvSpPr>
        <p:spPr>
          <a:xfrm>
            <a:off x="1155496" y="792837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96" name="Rectangle 5996"/>
          <p:cNvSpPr/>
          <p:nvPr/>
        </p:nvSpPr>
        <p:spPr>
          <a:xfrm>
            <a:off x="1155496" y="8282320"/>
            <a:ext cx="2595245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5. La empresa contratista o subcontratista </a:t>
            </a:r>
          </a:p>
          <a:p>
            <a:pPr marL="0">
              <a:lnSpc>
                <a:spcPts val="1380"/>
              </a:lnSpc>
              <a:tabLst>
                <a:tab pos="694791" algn="l"/>
                <a:tab pos="1520494" algn="l"/>
                <a:tab pos="2488082" algn="l"/>
              </a:tabLst>
            </a:pPr>
            <a:r>
              <a:rPr lang="en-US" sz="1200" b="0" i="0" spc="0" baseline="0" dirty="0">
                <a:latin typeface="Times New Roman"/>
              </a:rPr>
              <a:t>deberá 	informar 	igualmente 	a </a:t>
            </a:r>
          </a:p>
          <a:p>
            <a:pPr marL="0">
              <a:lnSpc>
                <a:spcPts val="1379"/>
              </a:lnSpc>
              <a:tabLst>
                <a:tab pos="1369567" algn="l"/>
                <a:tab pos="2001723" algn="l"/>
                <a:tab pos="2353462" algn="l"/>
              </a:tabLst>
            </a:pPr>
            <a:r>
              <a:rPr lang="en-US" sz="1200" b="0" i="0" spc="0" baseline="0" dirty="0">
                <a:latin typeface="Times New Roman"/>
              </a:rPr>
              <a:t>los </a:t>
            </a:r>
            <a:r>
              <a:rPr lang="en-US" sz="1200" b="1" i="0" spc="0" baseline="0" dirty="0">
                <a:latin typeface="Times New Roman"/>
              </a:rPr>
              <a:t>representantes 	legales 	de 	su</a:t>
            </a:r>
            <a:r>
              <a:rPr lang="en-US" sz="1200" b="1" i="0" spc="-11" baseline="0" dirty="0"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trabajadores</a:t>
            </a:r>
            <a:r>
              <a:rPr lang="en-US" sz="1200" b="0" i="0" spc="0" baseline="0" dirty="0">
                <a:latin typeface="Times New Roman"/>
              </a:rPr>
              <a:t>,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antes</a:t>
            </a:r>
            <a:r>
              <a:rPr lang="en-US" sz="1200" b="0" i="0" spc="6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6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6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ejecución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contrata,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extremos</a:t>
            </a:r>
            <a:r>
              <a:rPr lang="en-US" sz="1200" b="0" i="0" spc="1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refieren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1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apartado</a:t>
            </a:r>
            <a:r>
              <a:rPr lang="en-US" sz="1200" b="0" i="0" spc="14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3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anterior y las letras b) a e) del apartado 4. </a:t>
            </a:r>
          </a:p>
        </p:txBody>
      </p:sp>
      <p:sp>
        <p:nvSpPr>
          <p:cNvPr id="5997" name="Rectangle 5997"/>
          <p:cNvSpPr/>
          <p:nvPr/>
        </p:nvSpPr>
        <p:spPr>
          <a:xfrm>
            <a:off x="3848989" y="106211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5998" name="Rectangle 5998"/>
          <p:cNvSpPr/>
          <p:nvPr/>
        </p:nvSpPr>
        <p:spPr>
          <a:xfrm>
            <a:off x="3848989" y="1415684"/>
            <a:ext cx="2594152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a)</a:t>
            </a:r>
            <a:r>
              <a:rPr lang="en-US" sz="1200" b="0" i="0" spc="30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Nombre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razón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social,</a:t>
            </a:r>
            <a:r>
              <a:rPr lang="en-US" sz="1200" b="0" i="0" spc="31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domicilio</a:t>
            </a:r>
            <a:r>
              <a:rPr lang="en-US" sz="1200" b="0" i="0" spc="31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número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identificación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fiscal</a:t>
            </a:r>
            <a:r>
              <a:rPr lang="en-US" sz="1200" b="0" i="0" spc="52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 contratista o subcontratista. </a:t>
            </a:r>
          </a:p>
        </p:txBody>
      </p:sp>
      <p:sp>
        <p:nvSpPr>
          <p:cNvPr id="5999" name="Rectangle 5999"/>
          <p:cNvSpPr/>
          <p:nvPr/>
        </p:nvSpPr>
        <p:spPr>
          <a:xfrm>
            <a:off x="3848989" y="21197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00" name="Rectangle 6000"/>
          <p:cNvSpPr/>
          <p:nvPr/>
        </p:nvSpPr>
        <p:spPr>
          <a:xfrm>
            <a:off x="3848989" y="2471816"/>
            <a:ext cx="2201036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b) Objeto y duración de la contrata. </a:t>
            </a:r>
          </a:p>
        </p:txBody>
      </p:sp>
      <p:sp>
        <p:nvSpPr>
          <p:cNvPr id="6001" name="Rectangle 6001"/>
          <p:cNvSpPr/>
          <p:nvPr/>
        </p:nvSpPr>
        <p:spPr>
          <a:xfrm>
            <a:off x="3848989" y="282538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02" name="Rectangle 6002"/>
          <p:cNvSpPr/>
          <p:nvPr/>
        </p:nvSpPr>
        <p:spPr>
          <a:xfrm>
            <a:off x="3848989" y="3178952"/>
            <a:ext cx="225894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c) Lugar de ejecución de la contrata. </a:t>
            </a:r>
          </a:p>
        </p:txBody>
      </p:sp>
      <p:sp>
        <p:nvSpPr>
          <p:cNvPr id="6003" name="Rectangle 6003"/>
          <p:cNvSpPr/>
          <p:nvPr/>
        </p:nvSpPr>
        <p:spPr>
          <a:xfrm>
            <a:off x="3848989" y="353137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04" name="Rectangle 6004"/>
          <p:cNvSpPr/>
          <p:nvPr/>
        </p:nvSpPr>
        <p:spPr>
          <a:xfrm>
            <a:off x="3848989" y="3884945"/>
            <a:ext cx="2595295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d)</a:t>
            </a:r>
            <a:r>
              <a:rPr lang="en-US" sz="1200" b="0" i="0" spc="6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63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6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6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número</a:t>
            </a:r>
            <a:r>
              <a:rPr lang="en-US" sz="1200" b="0" i="0" spc="63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  <a:r>
              <a:rPr lang="en-US" sz="1200" b="1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trabajadoras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serán</a:t>
            </a:r>
            <a:r>
              <a:rPr lang="en-US" sz="1200" b="0" i="0" spc="2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ocupadas</a:t>
            </a:r>
            <a:r>
              <a:rPr lang="en-US" sz="1200" b="0" i="0" spc="1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8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contrata</a:t>
            </a:r>
            <a:r>
              <a:rPr lang="en-US" sz="1200" b="0" i="0" spc="3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subcontrata</a:t>
            </a:r>
            <a:r>
              <a:rPr lang="en-US" sz="1200" b="0" i="0" spc="38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7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3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36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trabajo de la empresa principal. </a:t>
            </a:r>
          </a:p>
        </p:txBody>
      </p:sp>
      <p:sp>
        <p:nvSpPr>
          <p:cNvPr id="6005" name="Rectangle 6005"/>
          <p:cNvSpPr/>
          <p:nvPr/>
        </p:nvSpPr>
        <p:spPr>
          <a:xfrm>
            <a:off x="3848989" y="476429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06" name="Rectangle 6006"/>
          <p:cNvSpPr/>
          <p:nvPr/>
        </p:nvSpPr>
        <p:spPr>
          <a:xfrm>
            <a:off x="3848989" y="5116337"/>
            <a:ext cx="2594152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e) Medidas previstas para la coordinación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actividades desde el punto de vista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 prevención de riesgos laborales. </a:t>
            </a:r>
          </a:p>
        </p:txBody>
      </p:sp>
      <p:sp>
        <p:nvSpPr>
          <p:cNvPr id="6007" name="Rectangle 6007"/>
          <p:cNvSpPr/>
          <p:nvPr/>
        </p:nvSpPr>
        <p:spPr>
          <a:xfrm>
            <a:off x="3848989" y="5820679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08" name="Rectangle 6008"/>
          <p:cNvSpPr/>
          <p:nvPr/>
        </p:nvSpPr>
        <p:spPr>
          <a:xfrm>
            <a:off x="3848989" y="6174247"/>
            <a:ext cx="2594914" cy="16030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-3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-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</a:t>
            </a:r>
            <a:r>
              <a:rPr lang="en-US" sz="1200" b="0" i="0" spc="-3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principal,</a:t>
            </a:r>
            <a:r>
              <a:rPr lang="en-US" sz="1200" b="0" i="0" spc="-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contratista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o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subcontratista</a:t>
            </a:r>
            <a:r>
              <a:rPr lang="en-US" sz="1200" b="0" i="0" spc="64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compartan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6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continuada un mismo centro de trabajo, la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primera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deberá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disponer</a:t>
            </a:r>
            <a:r>
              <a:rPr lang="en-US" sz="1200" b="0" i="0" spc="58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un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libro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registro</a:t>
            </a:r>
            <a:r>
              <a:rPr lang="en-US" sz="1200" b="0" i="0" spc="-2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que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refleje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información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anterior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respecto</a:t>
            </a:r>
            <a:r>
              <a:rPr lang="en-US" sz="1200" b="0" i="0" spc="2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2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todas</a:t>
            </a:r>
            <a:r>
              <a:rPr lang="en-US" sz="1200" b="0" i="0" spc="2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2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citadas.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Dicho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libro</a:t>
            </a:r>
            <a:r>
              <a:rPr lang="en-US" sz="1200" b="0" i="0" spc="-7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estará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-7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disposición</a:t>
            </a:r>
            <a:r>
              <a:rPr lang="en-US" sz="1200" b="0" i="0" spc="-7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3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35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trabajadoras. </a:t>
            </a:r>
          </a:p>
        </p:txBody>
      </p:sp>
      <p:sp>
        <p:nvSpPr>
          <p:cNvPr id="6009" name="Rectangle 6009"/>
          <p:cNvSpPr/>
          <p:nvPr/>
        </p:nvSpPr>
        <p:spPr>
          <a:xfrm>
            <a:off x="3848989" y="792837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10" name="Rectangle 6010"/>
          <p:cNvSpPr/>
          <p:nvPr/>
        </p:nvSpPr>
        <p:spPr>
          <a:xfrm>
            <a:off x="3848989" y="8282320"/>
            <a:ext cx="2595067" cy="1253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5. La empresa contratista o subcontratista </a:t>
            </a:r>
          </a:p>
          <a:p>
            <a:pPr marL="0">
              <a:lnSpc>
                <a:spcPts val="1380"/>
              </a:lnSpc>
              <a:tabLst>
                <a:tab pos="694791" algn="l"/>
                <a:tab pos="1520494" algn="l"/>
                <a:tab pos="2488082" algn="l"/>
              </a:tabLst>
            </a:pPr>
            <a:r>
              <a:rPr lang="en-US" sz="1200" b="0" i="0" spc="0" baseline="0" dirty="0">
                <a:latin typeface="Times New Roman"/>
              </a:rPr>
              <a:t>deberá 	informar 	igualmente 	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 </a:t>
            </a:r>
            <a:r>
              <a:rPr lang="en-US" sz="1200" b="1" i="0" spc="0" baseline="0" dirty="0">
                <a:latin typeface="Times New Roman"/>
              </a:rPr>
              <a:t>representación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legal</a:t>
            </a:r>
            <a:r>
              <a:rPr lang="en-US" sz="1200" b="1" i="0" spc="16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las</a:t>
            </a:r>
            <a:r>
              <a:rPr lang="en-US" sz="1200" b="1" i="0" spc="15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personas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0" i="0" spc="0" baseline="0" dirty="0">
                <a:latin typeface="Times New Roman"/>
              </a:rPr>
              <a:t>,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antes</a:t>
            </a:r>
            <a:r>
              <a:rPr lang="en-US" sz="1200" b="0" i="0" spc="59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del</a:t>
            </a:r>
            <a:r>
              <a:rPr lang="en-US" sz="1200" b="0" i="0" spc="6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inicio</a:t>
            </a:r>
            <a:r>
              <a:rPr lang="en-US" sz="1200" b="0" i="0" spc="60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9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ejecución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2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contrata,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sobre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mismos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extremos a que se refieren el apartado 3 y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las letras b) a e) del apartado 4.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1" name="Freeform 6011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2" name="Freeform 6012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3" name="Freeform 6013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4" name="Freeform 6014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5" name="Freeform 6015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6" name="Freeform 6016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7" name="Freeform 6017"/>
          <p:cNvSpPr/>
          <p:nvPr/>
        </p:nvSpPr>
        <p:spPr>
          <a:xfrm>
            <a:off x="1080820" y="911301"/>
            <a:ext cx="12192" cy="8813038"/>
          </a:xfrm>
          <a:custGeom>
            <a:avLst/>
            <a:gdLst/>
            <a:ahLst/>
            <a:cxnLst/>
            <a:rect l="0" t="0" r="0" b="0"/>
            <a:pathLst>
              <a:path w="12192" h="8813038">
                <a:moveTo>
                  <a:pt x="0" y="8813038"/>
                </a:moveTo>
                <a:lnTo>
                  <a:pt x="12192" y="8813038"/>
                </a:lnTo>
                <a:lnTo>
                  <a:pt x="12192" y="0"/>
                </a:lnTo>
                <a:lnTo>
                  <a:pt x="0" y="0"/>
                </a:lnTo>
                <a:lnTo>
                  <a:pt x="0" y="881303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8" name="Freeform 6018"/>
          <p:cNvSpPr/>
          <p:nvPr/>
        </p:nvSpPr>
        <p:spPr>
          <a:xfrm>
            <a:off x="1080820" y="9724338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9" name="Freeform 6019"/>
          <p:cNvSpPr/>
          <p:nvPr/>
        </p:nvSpPr>
        <p:spPr>
          <a:xfrm>
            <a:off x="1080820" y="9724338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0" name="Freeform 6020"/>
          <p:cNvSpPr/>
          <p:nvPr/>
        </p:nvSpPr>
        <p:spPr>
          <a:xfrm>
            <a:off x="1093012" y="9724338"/>
            <a:ext cx="2682494" cy="12193"/>
          </a:xfrm>
          <a:custGeom>
            <a:avLst/>
            <a:gdLst/>
            <a:ahLst/>
            <a:cxnLst/>
            <a:rect l="0" t="0" r="0" b="0"/>
            <a:pathLst>
              <a:path w="2682494" h="12193">
                <a:moveTo>
                  <a:pt x="0" y="12193"/>
                </a:moveTo>
                <a:lnTo>
                  <a:pt x="2682494" y="12193"/>
                </a:lnTo>
                <a:lnTo>
                  <a:pt x="268249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1" name="Freeform 6021"/>
          <p:cNvSpPr/>
          <p:nvPr/>
        </p:nvSpPr>
        <p:spPr>
          <a:xfrm>
            <a:off x="3775583" y="911301"/>
            <a:ext cx="12192" cy="8813038"/>
          </a:xfrm>
          <a:custGeom>
            <a:avLst/>
            <a:gdLst/>
            <a:ahLst/>
            <a:cxnLst/>
            <a:rect l="0" t="0" r="0" b="0"/>
            <a:pathLst>
              <a:path w="12192" h="8813038">
                <a:moveTo>
                  <a:pt x="0" y="8813038"/>
                </a:moveTo>
                <a:lnTo>
                  <a:pt x="12192" y="8813038"/>
                </a:lnTo>
                <a:lnTo>
                  <a:pt x="12192" y="0"/>
                </a:lnTo>
                <a:lnTo>
                  <a:pt x="0" y="0"/>
                </a:lnTo>
                <a:lnTo>
                  <a:pt x="0" y="881303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2" name="Freeform 6022"/>
          <p:cNvSpPr/>
          <p:nvPr/>
        </p:nvSpPr>
        <p:spPr>
          <a:xfrm>
            <a:off x="3775583" y="9724338"/>
            <a:ext cx="12192" cy="12193"/>
          </a:xfrm>
          <a:custGeom>
            <a:avLst/>
            <a:gdLst/>
            <a:ahLst/>
            <a:cxnLst/>
            <a:rect l="0" t="0" r="0" b="0"/>
            <a:pathLst>
              <a:path w="12192" h="12193">
                <a:moveTo>
                  <a:pt x="0" y="12193"/>
                </a:move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3" name="Freeform 6023"/>
          <p:cNvSpPr/>
          <p:nvPr/>
        </p:nvSpPr>
        <p:spPr>
          <a:xfrm>
            <a:off x="3787775" y="9724338"/>
            <a:ext cx="2681351" cy="12193"/>
          </a:xfrm>
          <a:custGeom>
            <a:avLst/>
            <a:gdLst/>
            <a:ahLst/>
            <a:cxnLst/>
            <a:rect l="0" t="0" r="0" b="0"/>
            <a:pathLst>
              <a:path w="2681351" h="12193">
                <a:moveTo>
                  <a:pt x="0" y="12193"/>
                </a:moveTo>
                <a:lnTo>
                  <a:pt x="2681351" y="12193"/>
                </a:lnTo>
                <a:lnTo>
                  <a:pt x="268135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4" name="Freeform 6024"/>
          <p:cNvSpPr/>
          <p:nvPr/>
        </p:nvSpPr>
        <p:spPr>
          <a:xfrm>
            <a:off x="6469126" y="911301"/>
            <a:ext cx="12191" cy="8813038"/>
          </a:xfrm>
          <a:custGeom>
            <a:avLst/>
            <a:gdLst/>
            <a:ahLst/>
            <a:cxnLst/>
            <a:rect l="0" t="0" r="0" b="0"/>
            <a:pathLst>
              <a:path w="12191" h="8813038">
                <a:moveTo>
                  <a:pt x="0" y="8813038"/>
                </a:moveTo>
                <a:lnTo>
                  <a:pt x="12191" y="8813038"/>
                </a:lnTo>
                <a:lnTo>
                  <a:pt x="12191" y="0"/>
                </a:lnTo>
                <a:lnTo>
                  <a:pt x="0" y="0"/>
                </a:lnTo>
                <a:lnTo>
                  <a:pt x="0" y="881303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5" name="Freeform 6025"/>
          <p:cNvSpPr/>
          <p:nvPr/>
        </p:nvSpPr>
        <p:spPr>
          <a:xfrm>
            <a:off x="6469126" y="9724338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6" name="Freeform 6026"/>
          <p:cNvSpPr/>
          <p:nvPr/>
        </p:nvSpPr>
        <p:spPr>
          <a:xfrm>
            <a:off x="6469126" y="9724338"/>
            <a:ext cx="12191" cy="12193"/>
          </a:xfrm>
          <a:custGeom>
            <a:avLst/>
            <a:gdLst/>
            <a:ahLst/>
            <a:cxnLst/>
            <a:rect l="0" t="0" r="0" b="0"/>
            <a:pathLst>
              <a:path w="12191" h="12193">
                <a:moveTo>
                  <a:pt x="0" y="12193"/>
                </a:move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7" name="Rectangle 6027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97 </a:t>
            </a:r>
          </a:p>
        </p:txBody>
      </p:sp>
      <p:sp>
        <p:nvSpPr>
          <p:cNvPr id="6028" name="Rectangle 6028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6029" name="Rectangle 6029"/>
          <p:cNvSpPr/>
          <p:nvPr/>
        </p:nvSpPr>
        <p:spPr>
          <a:xfrm>
            <a:off x="1155496" y="106211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0" name="Rectangle 6030"/>
          <p:cNvSpPr/>
          <p:nvPr/>
        </p:nvSpPr>
        <p:spPr>
          <a:xfrm>
            <a:off x="1155496" y="141568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1" name="Rectangle 6031"/>
          <p:cNvSpPr/>
          <p:nvPr/>
        </p:nvSpPr>
        <p:spPr>
          <a:xfrm>
            <a:off x="1155496" y="176925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2" name="Rectangle 6032"/>
          <p:cNvSpPr/>
          <p:nvPr/>
        </p:nvSpPr>
        <p:spPr>
          <a:xfrm>
            <a:off x="1155496" y="212129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3" name="Rectangle 6033"/>
          <p:cNvSpPr/>
          <p:nvPr/>
        </p:nvSpPr>
        <p:spPr>
          <a:xfrm>
            <a:off x="1155496" y="247486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4" name="Rectangle 6034"/>
          <p:cNvSpPr/>
          <p:nvPr/>
        </p:nvSpPr>
        <p:spPr>
          <a:xfrm>
            <a:off x="1155496" y="282843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5" name="Rectangle 6035"/>
          <p:cNvSpPr/>
          <p:nvPr/>
        </p:nvSpPr>
        <p:spPr>
          <a:xfrm>
            <a:off x="1155496" y="318047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6" name="Rectangle 6036"/>
          <p:cNvSpPr/>
          <p:nvPr/>
        </p:nvSpPr>
        <p:spPr>
          <a:xfrm>
            <a:off x="1155496" y="353442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7" name="Rectangle 6037"/>
          <p:cNvSpPr/>
          <p:nvPr/>
        </p:nvSpPr>
        <p:spPr>
          <a:xfrm>
            <a:off x="1155496" y="388799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8" name="Rectangle 6038"/>
          <p:cNvSpPr/>
          <p:nvPr/>
        </p:nvSpPr>
        <p:spPr>
          <a:xfrm>
            <a:off x="1155496" y="424003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39" name="Rectangle 6039"/>
          <p:cNvSpPr/>
          <p:nvPr/>
        </p:nvSpPr>
        <p:spPr>
          <a:xfrm>
            <a:off x="1155496" y="459360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40" name="Rectangle 6040"/>
          <p:cNvSpPr/>
          <p:nvPr/>
        </p:nvSpPr>
        <p:spPr>
          <a:xfrm>
            <a:off x="1155496" y="494717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41" name="Rectangle 6041"/>
          <p:cNvSpPr/>
          <p:nvPr/>
        </p:nvSpPr>
        <p:spPr>
          <a:xfrm>
            <a:off x="1155496" y="529921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42" name="Rectangle 6042"/>
          <p:cNvSpPr/>
          <p:nvPr/>
        </p:nvSpPr>
        <p:spPr>
          <a:xfrm>
            <a:off x="1155496" y="5652785"/>
            <a:ext cx="2595245" cy="160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26948" algn="l"/>
                <a:tab pos="1684045" algn="l"/>
                <a:tab pos="1990217" algn="l"/>
              </a:tabLst>
            </a:pPr>
            <a:r>
              <a:rPr lang="en-US" sz="1200" b="1" i="0" spc="0" baseline="0" dirty="0">
                <a:latin typeface="Times New Roman"/>
              </a:rPr>
              <a:t>6.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 	trabajadores</a:t>
            </a:r>
            <a:r>
              <a:rPr lang="en-US" sz="1200" b="0" i="0" spc="0" baseline="0" dirty="0">
                <a:latin typeface="Times New Roman"/>
              </a:rPr>
              <a:t> de 	las 	empresas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latin typeface="Times New Roman"/>
              </a:rPr>
              <a:t>contratistas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subcontratistas,</a:t>
            </a:r>
            <a:r>
              <a:rPr lang="en-US" sz="1200" b="0" i="0" spc="19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1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 </a:t>
            </a:r>
          </a:p>
          <a:p>
            <a:pPr marL="0">
              <a:lnSpc>
                <a:spcPts val="1379"/>
              </a:lnSpc>
              <a:tabLst>
                <a:tab pos="562203" algn="l"/>
                <a:tab pos="1608582" algn="l"/>
                <a:tab pos="2099157" algn="l"/>
              </a:tabLst>
            </a:pPr>
            <a:r>
              <a:rPr lang="en-US" sz="1200" b="0" i="0" spc="0" baseline="0" dirty="0">
                <a:latin typeface="Times New Roman"/>
              </a:rPr>
              <a:t>tengan 	representación 	legal, 	tendrán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derecho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formular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154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representantes </a:t>
            </a:r>
          </a:p>
          <a:p>
            <a:pPr marL="0">
              <a:lnSpc>
                <a:spcPts val="1379"/>
              </a:lnSpc>
              <a:tabLst>
                <a:tab pos="299923" algn="l"/>
                <a:tab pos="625906" algn="l"/>
                <a:tab pos="1792401" algn="l"/>
                <a:tab pos="2049805" algn="l"/>
              </a:tabLst>
            </a:pPr>
            <a:r>
              <a:rPr lang="en-US" sz="1200" b="1" i="0" spc="0" baseline="0" dirty="0">
                <a:latin typeface="Times New Roman"/>
              </a:rPr>
              <a:t>de 	los 	trabajadores </a:t>
            </a:r>
            <a:r>
              <a:rPr lang="en-US" sz="1200" b="0" i="0" spc="0" baseline="0" dirty="0">
                <a:latin typeface="Times New Roman"/>
              </a:rPr>
              <a:t>de 	la 	empresa </a:t>
            </a:r>
          </a:p>
          <a:p>
            <a:pPr marL="0">
              <a:lnSpc>
                <a:spcPts val="1379"/>
              </a:lnSpc>
              <a:tabLst>
                <a:tab pos="697839" algn="l"/>
                <a:tab pos="1488490" algn="l"/>
                <a:tab pos="2161794" algn="l"/>
                <a:tab pos="2385669" algn="l"/>
              </a:tabLst>
            </a:pPr>
            <a:r>
              <a:rPr lang="en-US" sz="1200" b="0" i="0" spc="0" baseline="0" dirty="0">
                <a:latin typeface="Times New Roman"/>
              </a:rPr>
              <a:t>principal 	cuestiones 	relativas 	a 	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ejecución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laboral,</a:t>
            </a:r>
            <a:r>
              <a:rPr lang="en-US" sz="1200" b="0" i="0" spc="49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mientras</a:t>
            </a:r>
            <a:r>
              <a:rPr lang="en-US" sz="1200" b="0" i="0" spc="5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compartan</a:t>
            </a:r>
            <a:r>
              <a:rPr lang="en-US" sz="1200" b="0" i="0" spc="4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4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trabajo y carezcan de representación. </a:t>
            </a:r>
          </a:p>
        </p:txBody>
      </p:sp>
      <p:sp>
        <p:nvSpPr>
          <p:cNvPr id="6043" name="Rectangle 6043"/>
          <p:cNvSpPr/>
          <p:nvPr/>
        </p:nvSpPr>
        <p:spPr>
          <a:xfrm>
            <a:off x="1155496" y="740868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44" name="Rectangle 6044"/>
          <p:cNvSpPr/>
          <p:nvPr/>
        </p:nvSpPr>
        <p:spPr>
          <a:xfrm>
            <a:off x="1155496" y="776073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45" name="Rectangle 6045"/>
          <p:cNvSpPr/>
          <p:nvPr/>
        </p:nvSpPr>
        <p:spPr>
          <a:xfrm>
            <a:off x="1155496" y="8114680"/>
            <a:ext cx="2594457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dispuesto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párrafo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anterior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 </a:t>
            </a:r>
          </a:p>
          <a:p>
            <a:pPr marL="0">
              <a:lnSpc>
                <a:spcPts val="1379"/>
              </a:lnSpc>
              <a:tabLst>
                <a:tab pos="312267" algn="l"/>
                <a:tab pos="1107338" algn="l"/>
                <a:tab pos="1343405" algn="l"/>
                <a:tab pos="1682953" algn="l"/>
              </a:tabLst>
            </a:pPr>
            <a:r>
              <a:rPr lang="en-US" sz="1200" b="0" i="0" spc="0" baseline="0" dirty="0">
                <a:latin typeface="Times New Roman"/>
              </a:rPr>
              <a:t>de 	aplicación 	a 	las 	reclamaciones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del </a:t>
            </a:r>
            <a:r>
              <a:rPr lang="en-US" sz="1200" b="1" i="0" spc="0" baseline="0" dirty="0">
                <a:latin typeface="Times New Roman"/>
              </a:rPr>
              <a:t>trabajador</a:t>
            </a:r>
            <a:r>
              <a:rPr lang="en-US" sz="1200" b="0" i="0" spc="0" baseline="0" dirty="0">
                <a:latin typeface="Times New Roman"/>
              </a:rPr>
              <a:t> respecto de la empresa 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 que depende. </a:t>
            </a:r>
          </a:p>
        </p:txBody>
      </p:sp>
      <p:sp>
        <p:nvSpPr>
          <p:cNvPr id="6046" name="Rectangle 6046"/>
          <p:cNvSpPr/>
          <p:nvPr/>
        </p:nvSpPr>
        <p:spPr>
          <a:xfrm>
            <a:off x="1155496" y="899250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47" name="Rectangle 6047"/>
          <p:cNvSpPr/>
          <p:nvPr/>
        </p:nvSpPr>
        <p:spPr>
          <a:xfrm>
            <a:off x="1155496" y="9346021"/>
            <a:ext cx="2595016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7.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59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representantes</a:t>
            </a:r>
            <a:r>
              <a:rPr lang="en-US" sz="1200" b="1" i="0" spc="5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legales</a:t>
            </a:r>
            <a:r>
              <a:rPr lang="en-US" sz="1200" b="1" i="0" spc="58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58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trabajadores</a:t>
            </a:r>
            <a:r>
              <a:rPr lang="en-US" sz="1200" b="0" i="0" spc="0" baseline="0" dirty="0">
                <a:latin typeface="Times New Roman"/>
              </a:rPr>
              <a:t> de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principal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</p:txBody>
      </p:sp>
      <p:sp>
        <p:nvSpPr>
          <p:cNvPr id="6048" name="Rectangle 6048"/>
          <p:cNvSpPr/>
          <p:nvPr/>
        </p:nvSpPr>
        <p:spPr>
          <a:xfrm>
            <a:off x="3848989" y="106211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49" name="Rectangle 6049"/>
          <p:cNvSpPr/>
          <p:nvPr/>
        </p:nvSpPr>
        <p:spPr>
          <a:xfrm>
            <a:off x="3848989" y="1415684"/>
            <a:ext cx="2594305" cy="142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6.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24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convenio</a:t>
            </a:r>
            <a:r>
              <a:rPr lang="en-US" sz="1200" b="1" i="0" spc="24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colectivo</a:t>
            </a:r>
            <a:r>
              <a:rPr lang="en-US" sz="1200" b="1" i="0" spc="23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aplicación </a:t>
            </a:r>
          </a:p>
          <a:p>
            <a:pPr marL="0">
              <a:lnSpc>
                <a:spcPts val="1379"/>
              </a:lnSpc>
              <a:tabLst>
                <a:tab pos="461467" algn="l"/>
                <a:tab pos="796594" algn="l"/>
                <a:tab pos="1561185" algn="l"/>
                <a:tab pos="2478328" algn="l"/>
              </a:tabLst>
            </a:pPr>
            <a:r>
              <a:rPr lang="en-US" sz="1200" b="1" i="0" spc="0" baseline="0" dirty="0">
                <a:latin typeface="Times New Roman"/>
              </a:rPr>
              <a:t>para 	las 	empresas 	contratistas 	y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subcontratistas</a:t>
            </a:r>
            <a:r>
              <a:rPr lang="en-US" sz="1200" b="1" i="0" spc="13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será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el</a:t>
            </a:r>
            <a:r>
              <a:rPr lang="en-US" sz="1200" b="1" i="0" spc="14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133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sector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1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actividad desarrollada en la contrata o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subcontrata,</a:t>
            </a:r>
            <a:r>
              <a:rPr lang="en-US" sz="1200" b="1" i="0" spc="23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con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independencia</a:t>
            </a:r>
            <a:r>
              <a:rPr lang="en-US" sz="1200" b="1" i="0" spc="24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23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objeto</a:t>
            </a:r>
            <a:r>
              <a:rPr lang="en-US" sz="1200" b="1" i="0" spc="-5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social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o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forma</a:t>
            </a:r>
            <a:r>
              <a:rPr lang="en-US" sz="1200" b="1" i="0" spc="-4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jurídica,</a:t>
            </a:r>
            <a:r>
              <a:rPr lang="en-US" sz="1200" b="1" i="0" spc="-5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salvo</a:t>
            </a:r>
            <a:r>
              <a:rPr lang="en-US" sz="1200" b="1" i="0" spc="-48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</a:t>
            </a:r>
            <a:r>
              <a:rPr lang="en-US" sz="1200" b="1" i="0" spc="-17" baseline="0" dirty="0">
                <a:latin typeface="Times New Roman"/>
              </a:rPr>
              <a:t>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exista otro convenio sectorial aplicable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conforme a lo dispuest</a:t>
            </a:r>
            <a:r>
              <a:rPr lang="en-US" sz="1200" b="1" i="0" spc="-15" baseline="0" dirty="0">
                <a:latin typeface="Times New Roman"/>
              </a:rPr>
              <a:t>o</a:t>
            </a:r>
            <a:r>
              <a:rPr lang="en-US" sz="1200" b="1" i="0" spc="0" baseline="0" dirty="0">
                <a:latin typeface="Times New Roman"/>
              </a:rPr>
              <a:t> en el título III.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6050" name="Rectangle 6050"/>
          <p:cNvSpPr/>
          <p:nvPr/>
        </p:nvSpPr>
        <p:spPr>
          <a:xfrm>
            <a:off x="3848989" y="2996072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6051" name="Rectangle 6051"/>
          <p:cNvSpPr/>
          <p:nvPr/>
        </p:nvSpPr>
        <p:spPr>
          <a:xfrm>
            <a:off x="3848989" y="3348116"/>
            <a:ext cx="2594457" cy="903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5795" algn="l"/>
                <a:tab pos="1093774" algn="l"/>
                <a:tab pos="1727911" algn="l"/>
                <a:tab pos="2006650" algn="l"/>
              </a:tabLst>
            </a:pPr>
            <a:r>
              <a:rPr lang="en-US" sz="1200" b="1" i="0" spc="0" baseline="0" dirty="0">
                <a:latin typeface="Times New Roman"/>
              </a:rPr>
              <a:t>No 	obstante, 	cuando 	la 	empresa </a:t>
            </a:r>
          </a:p>
          <a:p>
            <a:pPr marL="0">
              <a:lnSpc>
                <a:spcPts val="1383"/>
              </a:lnSpc>
            </a:pPr>
            <a:r>
              <a:rPr lang="en-US" sz="1200" b="1" i="0" spc="0" baseline="0" dirty="0">
                <a:latin typeface="Times New Roman"/>
              </a:rPr>
              <a:t>contratista o subcontratista cuente con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un convenio propio, se aplicará este, en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los</a:t>
            </a:r>
            <a:r>
              <a:rPr lang="en-US" sz="1200" b="1" i="0" spc="23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términos</a:t>
            </a:r>
            <a:r>
              <a:rPr lang="en-US" sz="1200" b="1" i="0" spc="22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que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resulten</a:t>
            </a:r>
            <a:r>
              <a:rPr lang="en-US" sz="1200" b="1" i="0" spc="226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del</a:t>
            </a:r>
            <a:r>
              <a:rPr lang="en-US" sz="1200" b="1" i="0" spc="229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artículo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84.</a:t>
            </a:r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6052" name="Rectangle 6052"/>
          <p:cNvSpPr/>
          <p:nvPr/>
        </p:nvSpPr>
        <p:spPr>
          <a:xfrm>
            <a:off x="3848989" y="440310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53" name="Rectangle 6053"/>
          <p:cNvSpPr/>
          <p:nvPr/>
        </p:nvSpPr>
        <p:spPr>
          <a:xfrm>
            <a:off x="3848989" y="4756673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54" name="Rectangle 6054"/>
          <p:cNvSpPr/>
          <p:nvPr/>
        </p:nvSpPr>
        <p:spPr>
          <a:xfrm>
            <a:off x="3848989" y="5108717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55" name="Rectangle 6055"/>
          <p:cNvSpPr/>
          <p:nvPr/>
        </p:nvSpPr>
        <p:spPr>
          <a:xfrm>
            <a:off x="3848989" y="5462285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</a:t>
            </a:r>
          </a:p>
        </p:txBody>
      </p:sp>
      <p:sp>
        <p:nvSpPr>
          <p:cNvPr id="6056" name="Rectangle 6056"/>
          <p:cNvSpPr/>
          <p:nvPr/>
        </p:nvSpPr>
        <p:spPr>
          <a:xfrm>
            <a:off x="3848989" y="5816107"/>
            <a:ext cx="2595448" cy="17782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20903" algn="l"/>
                <a:tab pos="1227582" algn="l"/>
                <a:tab pos="2386812" algn="l"/>
              </a:tabLst>
            </a:pPr>
            <a:r>
              <a:rPr lang="en-US" sz="1200" b="1" i="0" spc="0" baseline="0" dirty="0">
                <a:latin typeface="Times New Roman"/>
              </a:rPr>
              <a:t>7</a:t>
            </a:r>
            <a:r>
              <a:rPr lang="en-US" sz="1200" b="0" i="0" spc="0" baseline="0" dirty="0">
                <a:latin typeface="Times New Roman"/>
              </a:rPr>
              <a:t>. </a:t>
            </a:r>
            <a:r>
              <a:rPr lang="en-US" sz="1200" b="1" i="0" spc="0" baseline="0" dirty="0">
                <a:latin typeface="Times New Roman"/>
              </a:rPr>
              <a:t>Las 	personas 	trabajadoras</a:t>
            </a:r>
            <a:r>
              <a:rPr lang="en-US" sz="1200" b="0" i="0" spc="0" baseline="0" dirty="0">
                <a:latin typeface="Times New Roman"/>
              </a:rPr>
              <a:t> de 	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empresas</a:t>
            </a:r>
            <a:r>
              <a:rPr lang="en-US" sz="1200" b="0" i="0" spc="43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contratistas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41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subcontratistas,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cuando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35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tengan</a:t>
            </a:r>
            <a:r>
              <a:rPr lang="en-US" sz="1200" b="0" i="0" spc="3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representación</a:t>
            </a:r>
            <a:r>
              <a:rPr lang="en-US" sz="1200" b="0" i="0" spc="36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legal, </a:t>
            </a:r>
          </a:p>
          <a:p>
            <a:pPr marL="0">
              <a:lnSpc>
                <a:spcPts val="1380"/>
              </a:lnSpc>
              <a:tabLst>
                <a:tab pos="693267" algn="l"/>
                <a:tab pos="1412290" algn="l"/>
                <a:tab pos="1718310" algn="l"/>
                <a:tab pos="2487625" algn="l"/>
              </a:tabLst>
            </a:pPr>
            <a:r>
              <a:rPr lang="en-US" sz="1200" b="0" i="0" spc="0" baseline="0" dirty="0">
                <a:latin typeface="Times New Roman"/>
              </a:rPr>
              <a:t>tendrán 	derecho 	a 	formular 	a </a:t>
            </a:r>
          </a:p>
          <a:p>
            <a:pPr marL="0">
              <a:lnSpc>
                <a:spcPts val="1379"/>
              </a:lnSpc>
              <a:tabLst>
                <a:tab pos="1248917" algn="l"/>
                <a:tab pos="1690725" algn="l"/>
                <a:tab pos="1979980" algn="l"/>
              </a:tabLst>
            </a:pPr>
            <a:r>
              <a:rPr lang="en-US" sz="1200" b="0" i="0" spc="0" baseline="0" dirty="0">
                <a:latin typeface="Times New Roman"/>
              </a:rPr>
              <a:t>la </a:t>
            </a:r>
            <a:r>
              <a:rPr lang="en-US" sz="1200" b="1" i="0" spc="0" baseline="0" dirty="0">
                <a:latin typeface="Times New Roman"/>
              </a:rPr>
              <a:t>representación 	legal 	de 	personas </a:t>
            </a:r>
          </a:p>
          <a:p>
            <a:pPr marL="0">
              <a:lnSpc>
                <a:spcPts val="1380"/>
              </a:lnSpc>
              <a:tabLst>
                <a:tab pos="1150467" algn="l"/>
                <a:tab pos="1383487" algn="l"/>
                <a:tab pos="2014118" algn="l"/>
              </a:tabLst>
            </a:pP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0" i="0" spc="0" baseline="0" dirty="0">
                <a:latin typeface="Times New Roman"/>
              </a:rPr>
              <a:t> de 	la 	empresa 	principal </a:t>
            </a:r>
          </a:p>
          <a:p>
            <a:pPr marL="0">
              <a:lnSpc>
                <a:spcPts val="1367"/>
              </a:lnSpc>
            </a:pPr>
            <a:r>
              <a:rPr lang="en-US" sz="1200" b="0" i="0" spc="0" baseline="0" dirty="0">
                <a:latin typeface="Times New Roman"/>
              </a:rPr>
              <a:t>cuestiones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relativas</a:t>
            </a:r>
            <a:r>
              <a:rPr lang="en-US" sz="1200" b="0" i="0" spc="17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16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16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ejecución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laboral,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mientras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compartan</a:t>
            </a:r>
            <a:r>
              <a:rPr lang="en-US" sz="1200" b="0" i="0" spc="-1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centro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trabajo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carezcan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representación. </a:t>
            </a:r>
          </a:p>
        </p:txBody>
      </p:sp>
      <p:sp>
        <p:nvSpPr>
          <p:cNvPr id="6057" name="Rectangle 6057"/>
          <p:cNvSpPr/>
          <p:nvPr/>
        </p:nvSpPr>
        <p:spPr>
          <a:xfrm>
            <a:off x="3848989" y="7745491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58" name="Rectangle 6058"/>
          <p:cNvSpPr/>
          <p:nvPr/>
        </p:nvSpPr>
        <p:spPr>
          <a:xfrm>
            <a:off x="3848989" y="8099440"/>
            <a:ext cx="2595143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Lo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dispuesto</a:t>
            </a:r>
            <a:r>
              <a:rPr lang="en-US" sz="1200" b="0" i="0" spc="-2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</a:t>
            </a:r>
            <a:r>
              <a:rPr lang="en-US" sz="1200" b="0" i="0" spc="-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párrafo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anterior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no</a:t>
            </a:r>
            <a:r>
              <a:rPr lang="en-US" sz="1200" b="0" i="0" spc="-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será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aplicación</a:t>
            </a:r>
            <a:r>
              <a:rPr lang="en-US" sz="1200" b="0" i="0" spc="54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</a:t>
            </a:r>
            <a:r>
              <a:rPr lang="en-US" sz="1200" b="0" i="0" spc="53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las</a:t>
            </a:r>
            <a:r>
              <a:rPr lang="en-US" sz="1200" b="0" i="0" spc="5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reclamaciones</a:t>
            </a:r>
            <a:r>
              <a:rPr lang="en-US" sz="1200" b="0" i="0" spc="53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la </a:t>
            </a:r>
            <a:r>
              <a:rPr lang="en-US" sz="1200" b="1" i="0" spc="0" baseline="0" dirty="0">
                <a:latin typeface="Times New Roman"/>
              </a:rPr>
              <a:t>persona</a:t>
            </a:r>
            <a:r>
              <a:rPr lang="en-US" sz="1200" b="1" i="0" spc="50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trabajadora</a:t>
            </a:r>
            <a:r>
              <a:rPr lang="en-US" sz="1200" b="0" i="0" spc="0" baseline="0" dirty="0">
                <a:latin typeface="Times New Roman"/>
              </a:rPr>
              <a:t> respecto</a:t>
            </a:r>
            <a:r>
              <a:rPr lang="en-US" sz="1200" b="0" i="0" spc="50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50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latin typeface="Times New Roman"/>
              </a:rPr>
              <a:t>empresa de la que depende. </a:t>
            </a:r>
          </a:p>
        </p:txBody>
      </p:sp>
      <p:sp>
        <p:nvSpPr>
          <p:cNvPr id="6059" name="Rectangle 6059"/>
          <p:cNvSpPr/>
          <p:nvPr/>
        </p:nvSpPr>
        <p:spPr>
          <a:xfrm>
            <a:off x="3848989" y="8977264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060" name="Rectangle 6060"/>
          <p:cNvSpPr/>
          <p:nvPr/>
        </p:nvSpPr>
        <p:spPr>
          <a:xfrm>
            <a:off x="3848989" y="9330781"/>
            <a:ext cx="2595143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87375" algn="l"/>
                <a:tab pos="1608429" algn="l"/>
                <a:tab pos="2070049" algn="l"/>
                <a:tab pos="2379116" algn="l"/>
              </a:tabLst>
            </a:pPr>
            <a:r>
              <a:rPr lang="en-US" sz="1200" b="1" i="0" spc="0" baseline="0" dirty="0">
                <a:latin typeface="Times New Roman"/>
              </a:rPr>
              <a:t>8.</a:t>
            </a:r>
            <a:r>
              <a:rPr lang="en-US" sz="1200" b="0" i="0" spc="0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La 	representación 	legal 	de 	las </a:t>
            </a:r>
          </a:p>
          <a:p>
            <a:pPr marL="0">
              <a:lnSpc>
                <a:spcPts val="1379"/>
              </a:lnSpc>
            </a:pPr>
            <a:r>
              <a:rPr lang="en-US" sz="1200" b="1" i="0" spc="0" baseline="0" dirty="0">
                <a:latin typeface="Times New Roman"/>
              </a:rPr>
              <a:t>personas</a:t>
            </a:r>
            <a:r>
              <a:rPr lang="en-US" sz="1200" b="1" i="0" spc="575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0" i="0" spc="0" baseline="0" dirty="0">
                <a:latin typeface="Times New Roman"/>
              </a:rPr>
              <a:t> de</a:t>
            </a:r>
            <a:r>
              <a:rPr lang="en-US" sz="1200" b="0" i="0" spc="57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57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empresa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1" name="Freeform 6061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2" name="Freeform 6062"/>
          <p:cNvSpPr/>
          <p:nvPr/>
        </p:nvSpPr>
        <p:spPr>
          <a:xfrm>
            <a:off x="1080820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3" name="Freeform 6063"/>
          <p:cNvSpPr/>
          <p:nvPr/>
        </p:nvSpPr>
        <p:spPr>
          <a:xfrm>
            <a:off x="1093012" y="899160"/>
            <a:ext cx="2682494" cy="12192"/>
          </a:xfrm>
          <a:custGeom>
            <a:avLst/>
            <a:gdLst/>
            <a:ahLst/>
            <a:cxnLst/>
            <a:rect l="0" t="0" r="0" b="0"/>
            <a:pathLst>
              <a:path w="2682494" h="12192">
                <a:moveTo>
                  <a:pt x="0" y="12192"/>
                </a:moveTo>
                <a:lnTo>
                  <a:pt x="2682494" y="12192"/>
                </a:lnTo>
                <a:lnTo>
                  <a:pt x="268249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4" name="Freeform 6064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5" name="Freeform 6065"/>
          <p:cNvSpPr/>
          <p:nvPr/>
        </p:nvSpPr>
        <p:spPr>
          <a:xfrm>
            <a:off x="3775583" y="89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6" name="Freeform 6066"/>
          <p:cNvSpPr/>
          <p:nvPr/>
        </p:nvSpPr>
        <p:spPr>
          <a:xfrm>
            <a:off x="6469126" y="899160"/>
            <a:ext cx="12191" cy="12192"/>
          </a:xfrm>
          <a:custGeom>
            <a:avLst/>
            <a:gdLst/>
            <a:ahLst/>
            <a:cxnLst/>
            <a:rect l="0" t="0" r="0" b="0"/>
            <a:pathLst>
              <a:path w="12191" h="12192">
                <a:moveTo>
                  <a:pt x="0" y="12192"/>
                </a:moveTo>
                <a:lnTo>
                  <a:pt x="12191" y="12192"/>
                </a:lnTo>
                <a:lnTo>
                  <a:pt x="121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7" name="Freeform 6067"/>
          <p:cNvSpPr/>
          <p:nvPr/>
        </p:nvSpPr>
        <p:spPr>
          <a:xfrm>
            <a:off x="1080820" y="911351"/>
            <a:ext cx="12192" cy="2986151"/>
          </a:xfrm>
          <a:custGeom>
            <a:avLst/>
            <a:gdLst/>
            <a:ahLst/>
            <a:cxnLst/>
            <a:rect l="0" t="0" r="0" b="0"/>
            <a:pathLst>
              <a:path w="12192" h="2986151">
                <a:moveTo>
                  <a:pt x="0" y="2986151"/>
                </a:moveTo>
                <a:lnTo>
                  <a:pt x="12192" y="2986151"/>
                </a:lnTo>
                <a:lnTo>
                  <a:pt x="12192" y="0"/>
                </a:lnTo>
                <a:lnTo>
                  <a:pt x="0" y="0"/>
                </a:lnTo>
                <a:lnTo>
                  <a:pt x="0" y="298615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8" name="Freeform 6068"/>
          <p:cNvSpPr/>
          <p:nvPr/>
        </p:nvSpPr>
        <p:spPr>
          <a:xfrm>
            <a:off x="1080820" y="3897503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9" name="Freeform 6069"/>
          <p:cNvSpPr/>
          <p:nvPr/>
        </p:nvSpPr>
        <p:spPr>
          <a:xfrm>
            <a:off x="1080820" y="3897503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0" name="Freeform 6070"/>
          <p:cNvSpPr/>
          <p:nvPr/>
        </p:nvSpPr>
        <p:spPr>
          <a:xfrm>
            <a:off x="1093012" y="3897503"/>
            <a:ext cx="2682494" cy="12191"/>
          </a:xfrm>
          <a:custGeom>
            <a:avLst/>
            <a:gdLst/>
            <a:ahLst/>
            <a:cxnLst/>
            <a:rect l="0" t="0" r="0" b="0"/>
            <a:pathLst>
              <a:path w="2682494" h="12191">
                <a:moveTo>
                  <a:pt x="0" y="12191"/>
                </a:moveTo>
                <a:lnTo>
                  <a:pt x="2682494" y="12191"/>
                </a:lnTo>
                <a:lnTo>
                  <a:pt x="2682494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1" name="Freeform 6071"/>
          <p:cNvSpPr/>
          <p:nvPr/>
        </p:nvSpPr>
        <p:spPr>
          <a:xfrm>
            <a:off x="3775583" y="911351"/>
            <a:ext cx="12192" cy="2986151"/>
          </a:xfrm>
          <a:custGeom>
            <a:avLst/>
            <a:gdLst/>
            <a:ahLst/>
            <a:cxnLst/>
            <a:rect l="0" t="0" r="0" b="0"/>
            <a:pathLst>
              <a:path w="12192" h="2986151">
                <a:moveTo>
                  <a:pt x="0" y="2986151"/>
                </a:moveTo>
                <a:lnTo>
                  <a:pt x="12192" y="2986151"/>
                </a:lnTo>
                <a:lnTo>
                  <a:pt x="12192" y="0"/>
                </a:lnTo>
                <a:lnTo>
                  <a:pt x="0" y="0"/>
                </a:lnTo>
                <a:lnTo>
                  <a:pt x="0" y="298615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2" name="Freeform 6072"/>
          <p:cNvSpPr/>
          <p:nvPr/>
        </p:nvSpPr>
        <p:spPr>
          <a:xfrm>
            <a:off x="3775583" y="3897503"/>
            <a:ext cx="12192" cy="12191"/>
          </a:xfrm>
          <a:custGeom>
            <a:avLst/>
            <a:gdLst/>
            <a:ahLst/>
            <a:cxnLst/>
            <a:rect l="0" t="0" r="0" b="0"/>
            <a:pathLst>
              <a:path w="12192" h="12191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3" name="Freeform 6073"/>
          <p:cNvSpPr/>
          <p:nvPr/>
        </p:nvSpPr>
        <p:spPr>
          <a:xfrm>
            <a:off x="3787775" y="3897503"/>
            <a:ext cx="2681351" cy="12191"/>
          </a:xfrm>
          <a:custGeom>
            <a:avLst/>
            <a:gdLst/>
            <a:ahLst/>
            <a:cxnLst/>
            <a:rect l="0" t="0" r="0" b="0"/>
            <a:pathLst>
              <a:path w="2681351" h="12191">
                <a:moveTo>
                  <a:pt x="0" y="12191"/>
                </a:moveTo>
                <a:lnTo>
                  <a:pt x="2681351" y="12191"/>
                </a:lnTo>
                <a:lnTo>
                  <a:pt x="268135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4" name="Freeform 6074"/>
          <p:cNvSpPr/>
          <p:nvPr/>
        </p:nvSpPr>
        <p:spPr>
          <a:xfrm>
            <a:off x="6469126" y="911351"/>
            <a:ext cx="12191" cy="2986151"/>
          </a:xfrm>
          <a:custGeom>
            <a:avLst/>
            <a:gdLst/>
            <a:ahLst/>
            <a:cxnLst/>
            <a:rect l="0" t="0" r="0" b="0"/>
            <a:pathLst>
              <a:path w="12191" h="2986151">
                <a:moveTo>
                  <a:pt x="0" y="2986151"/>
                </a:moveTo>
                <a:lnTo>
                  <a:pt x="12191" y="2986151"/>
                </a:lnTo>
                <a:lnTo>
                  <a:pt x="12191" y="0"/>
                </a:lnTo>
                <a:lnTo>
                  <a:pt x="0" y="0"/>
                </a:lnTo>
                <a:lnTo>
                  <a:pt x="0" y="298615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5" name="Freeform 6075"/>
          <p:cNvSpPr/>
          <p:nvPr/>
        </p:nvSpPr>
        <p:spPr>
          <a:xfrm>
            <a:off x="6469126" y="3897503"/>
            <a:ext cx="12191" cy="12191"/>
          </a:xfrm>
          <a:custGeom>
            <a:avLst/>
            <a:gdLst/>
            <a:ahLst/>
            <a:cxnLst/>
            <a:rect l="0" t="0" r="0" b="0"/>
            <a:pathLst>
              <a:path w="12191" h="12191">
                <a:moveTo>
                  <a:pt x="0" y="12191"/>
                </a:moveTo>
                <a:lnTo>
                  <a:pt x="12191" y="12191"/>
                </a:lnTo>
                <a:lnTo>
                  <a:pt x="1219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6" name="Freeform 6076"/>
          <p:cNvSpPr/>
          <p:nvPr/>
        </p:nvSpPr>
        <p:spPr>
          <a:xfrm>
            <a:off x="6469126" y="3897503"/>
            <a:ext cx="12191" cy="12191"/>
          </a:xfrm>
          <a:custGeom>
            <a:avLst/>
            <a:gdLst/>
            <a:ahLst/>
            <a:cxnLst/>
            <a:rect l="0" t="0" r="0" b="0"/>
            <a:pathLst>
              <a:path w="12191" h="12191">
                <a:moveTo>
                  <a:pt x="0" y="12191"/>
                </a:moveTo>
                <a:lnTo>
                  <a:pt x="12191" y="12191"/>
                </a:lnTo>
                <a:lnTo>
                  <a:pt x="1219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7" name="Freeform 6077"/>
          <p:cNvSpPr/>
          <p:nvPr/>
        </p:nvSpPr>
        <p:spPr>
          <a:xfrm>
            <a:off x="1062532" y="4088002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8" name="Freeform 6078"/>
          <p:cNvSpPr/>
          <p:nvPr/>
        </p:nvSpPr>
        <p:spPr>
          <a:xfrm>
            <a:off x="1062532" y="44415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9" name="Freeform 6079"/>
          <p:cNvSpPr/>
          <p:nvPr/>
        </p:nvSpPr>
        <p:spPr>
          <a:xfrm>
            <a:off x="1062532" y="46168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0" name="Freeform 6080">
            <a:hlinkClick r:id="rId2"/>
          </p:cNvPr>
          <p:cNvSpPr/>
          <p:nvPr/>
        </p:nvSpPr>
        <p:spPr>
          <a:xfrm>
            <a:off x="1062532" y="47920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1" name="Freeform 6081">
            <a:hlinkClick r:id="rId2"/>
          </p:cNvPr>
          <p:cNvSpPr/>
          <p:nvPr/>
        </p:nvSpPr>
        <p:spPr>
          <a:xfrm>
            <a:off x="1062532" y="49673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2" name="Freeform 6082">
            <a:hlinkClick r:id="rId2"/>
          </p:cNvPr>
          <p:cNvSpPr/>
          <p:nvPr/>
        </p:nvSpPr>
        <p:spPr>
          <a:xfrm>
            <a:off x="4841113" y="5125846"/>
            <a:ext cx="1640078" cy="7621"/>
          </a:xfrm>
          <a:custGeom>
            <a:avLst/>
            <a:gdLst/>
            <a:ahLst/>
            <a:cxnLst/>
            <a:rect l="0" t="0" r="0" b="0"/>
            <a:pathLst>
              <a:path w="1640078" h="7621">
                <a:moveTo>
                  <a:pt x="0" y="7621"/>
                </a:moveTo>
                <a:lnTo>
                  <a:pt x="1640078" y="7621"/>
                </a:lnTo>
                <a:lnTo>
                  <a:pt x="1640078" y="0"/>
                </a:lnTo>
                <a:lnTo>
                  <a:pt x="0" y="0"/>
                </a:lnTo>
                <a:lnTo>
                  <a:pt x="0" y="7621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3" name="Freeform 6083">
            <a:hlinkClick r:id="rId2"/>
          </p:cNvPr>
          <p:cNvSpPr/>
          <p:nvPr/>
        </p:nvSpPr>
        <p:spPr>
          <a:xfrm>
            <a:off x="1062532" y="514261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4" name="Freeform 6084">
            <a:hlinkClick r:id="rId2"/>
          </p:cNvPr>
          <p:cNvSpPr/>
          <p:nvPr/>
        </p:nvSpPr>
        <p:spPr>
          <a:xfrm>
            <a:off x="1080820" y="5301106"/>
            <a:ext cx="304800" cy="7620"/>
          </a:xfrm>
          <a:custGeom>
            <a:avLst/>
            <a:gdLst/>
            <a:ahLst/>
            <a:cxnLst/>
            <a:rect l="0" t="0" r="0" b="0"/>
            <a:pathLst>
              <a:path w="304800" h="7620">
                <a:moveTo>
                  <a:pt x="0" y="7620"/>
                </a:moveTo>
                <a:lnTo>
                  <a:pt x="304800" y="7620"/>
                </a:lnTo>
                <a:lnTo>
                  <a:pt x="3048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5" name="Freeform 6085"/>
          <p:cNvSpPr/>
          <p:nvPr/>
        </p:nvSpPr>
        <p:spPr>
          <a:xfrm>
            <a:off x="1062532" y="531787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6" name="Freeform 6086"/>
          <p:cNvSpPr/>
          <p:nvPr/>
        </p:nvSpPr>
        <p:spPr>
          <a:xfrm>
            <a:off x="1062532" y="549313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7" name="Freeform 6087"/>
          <p:cNvSpPr/>
          <p:nvPr/>
        </p:nvSpPr>
        <p:spPr>
          <a:xfrm>
            <a:off x="1062532" y="566839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8" name="Freeform 6088"/>
          <p:cNvSpPr/>
          <p:nvPr/>
        </p:nvSpPr>
        <p:spPr>
          <a:xfrm>
            <a:off x="1062532" y="5843600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9" name="Freeform 6089"/>
          <p:cNvSpPr/>
          <p:nvPr/>
        </p:nvSpPr>
        <p:spPr>
          <a:xfrm>
            <a:off x="1062532" y="6019165"/>
            <a:ext cx="5436997" cy="352043"/>
          </a:xfrm>
          <a:custGeom>
            <a:avLst/>
            <a:gdLst/>
            <a:ahLst/>
            <a:cxnLst/>
            <a:rect l="0" t="0" r="0" b="0"/>
            <a:pathLst>
              <a:path w="5436997" h="352043">
                <a:moveTo>
                  <a:pt x="0" y="352043"/>
                </a:moveTo>
                <a:lnTo>
                  <a:pt x="5436997" y="352043"/>
                </a:lnTo>
                <a:lnTo>
                  <a:pt x="5436997" y="0"/>
                </a:lnTo>
                <a:lnTo>
                  <a:pt x="0" y="0"/>
                </a:lnTo>
                <a:lnTo>
                  <a:pt x="0" y="352043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0" name="Freeform 6090"/>
          <p:cNvSpPr/>
          <p:nvPr/>
        </p:nvSpPr>
        <p:spPr>
          <a:xfrm>
            <a:off x="1062532" y="63712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1" name="Freeform 6091"/>
          <p:cNvSpPr/>
          <p:nvPr/>
        </p:nvSpPr>
        <p:spPr>
          <a:xfrm>
            <a:off x="1062532" y="65464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2" name="Freeform 6092"/>
          <p:cNvSpPr/>
          <p:nvPr/>
        </p:nvSpPr>
        <p:spPr>
          <a:xfrm>
            <a:off x="1062532" y="67217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3" name="Freeform 6093"/>
          <p:cNvSpPr/>
          <p:nvPr/>
        </p:nvSpPr>
        <p:spPr>
          <a:xfrm>
            <a:off x="1062532" y="689698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4" name="Freeform 6094"/>
          <p:cNvSpPr/>
          <p:nvPr/>
        </p:nvSpPr>
        <p:spPr>
          <a:xfrm>
            <a:off x="1062532" y="707224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5" name="Freeform 6095"/>
          <p:cNvSpPr/>
          <p:nvPr/>
        </p:nvSpPr>
        <p:spPr>
          <a:xfrm>
            <a:off x="1062532" y="72475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6" name="Freeform 6096"/>
          <p:cNvSpPr/>
          <p:nvPr/>
        </p:nvSpPr>
        <p:spPr>
          <a:xfrm>
            <a:off x="1062532" y="74227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7" name="Freeform 6097"/>
          <p:cNvSpPr/>
          <p:nvPr/>
        </p:nvSpPr>
        <p:spPr>
          <a:xfrm>
            <a:off x="1062532" y="759802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8" name="Freeform 6098"/>
          <p:cNvSpPr/>
          <p:nvPr/>
        </p:nvSpPr>
        <p:spPr>
          <a:xfrm>
            <a:off x="1062532" y="777328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9" name="Freeform 6099"/>
          <p:cNvSpPr/>
          <p:nvPr/>
        </p:nvSpPr>
        <p:spPr>
          <a:xfrm>
            <a:off x="1062532" y="7948625"/>
            <a:ext cx="5436997" cy="353873"/>
          </a:xfrm>
          <a:custGeom>
            <a:avLst/>
            <a:gdLst/>
            <a:ahLst/>
            <a:cxnLst/>
            <a:rect l="0" t="0" r="0" b="0"/>
            <a:pathLst>
              <a:path w="5436997" h="353873">
                <a:moveTo>
                  <a:pt x="0" y="353873"/>
                </a:moveTo>
                <a:lnTo>
                  <a:pt x="5436997" y="353873"/>
                </a:lnTo>
                <a:lnTo>
                  <a:pt x="5436997" y="0"/>
                </a:lnTo>
                <a:lnTo>
                  <a:pt x="0" y="0"/>
                </a:lnTo>
                <a:lnTo>
                  <a:pt x="0" y="353873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0" name="Freeform 6100"/>
          <p:cNvSpPr/>
          <p:nvPr/>
        </p:nvSpPr>
        <p:spPr>
          <a:xfrm>
            <a:off x="1062532" y="83024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1" name="Freeform 6101"/>
          <p:cNvSpPr/>
          <p:nvPr/>
        </p:nvSpPr>
        <p:spPr>
          <a:xfrm>
            <a:off x="1062532" y="84777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2" name="Freeform 6102"/>
          <p:cNvSpPr/>
          <p:nvPr/>
        </p:nvSpPr>
        <p:spPr>
          <a:xfrm>
            <a:off x="1062532" y="865301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3" name="Freeform 6103"/>
          <p:cNvSpPr/>
          <p:nvPr/>
        </p:nvSpPr>
        <p:spPr>
          <a:xfrm>
            <a:off x="1062532" y="882827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4" name="Freeform 6104"/>
          <p:cNvSpPr/>
          <p:nvPr/>
        </p:nvSpPr>
        <p:spPr>
          <a:xfrm>
            <a:off x="1062532" y="90035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5" name="Freeform 6105"/>
          <p:cNvSpPr/>
          <p:nvPr/>
        </p:nvSpPr>
        <p:spPr>
          <a:xfrm>
            <a:off x="1062532" y="917879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6" name="Freeform 6106"/>
          <p:cNvSpPr/>
          <p:nvPr/>
        </p:nvSpPr>
        <p:spPr>
          <a:xfrm>
            <a:off x="1062532" y="935400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7" name="Freeform 6107"/>
          <p:cNvSpPr/>
          <p:nvPr/>
        </p:nvSpPr>
        <p:spPr>
          <a:xfrm>
            <a:off x="1062532" y="952926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8" name="Rectangle 6108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98 </a:t>
            </a:r>
          </a:p>
        </p:txBody>
      </p:sp>
      <p:sp>
        <p:nvSpPr>
          <p:cNvPr id="6109" name="Rectangle 6109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6110" name="Rectangle 6110"/>
          <p:cNvSpPr/>
          <p:nvPr/>
        </p:nvSpPr>
        <p:spPr>
          <a:xfrm>
            <a:off x="1155496" y="885078"/>
            <a:ext cx="2594610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19531" algn="l"/>
                <a:tab pos="1435303" algn="l"/>
                <a:tab pos="2480310" algn="l"/>
              </a:tabLst>
            </a:pPr>
            <a:r>
              <a:rPr lang="en-US" sz="1200" b="0" i="0" spc="0" baseline="0" dirty="0">
                <a:latin typeface="Times New Roman"/>
              </a:rPr>
              <a:t>las 	empresas 	contratistas 	y </a:t>
            </a:r>
          </a:p>
          <a:p>
            <a:pPr marL="0">
              <a:lnSpc>
                <a:spcPts val="1382"/>
              </a:lnSpc>
              <a:tabLst>
                <a:tab pos="1071067" algn="l"/>
                <a:tab pos="1640585" algn="l"/>
                <a:tab pos="2411425" algn="l"/>
              </a:tabLst>
            </a:pPr>
            <a:r>
              <a:rPr lang="en-US" sz="1200" b="0" i="0" spc="0" baseline="0" dirty="0">
                <a:latin typeface="Times New Roman"/>
              </a:rPr>
              <a:t>subcontratistas, 	cuando 	compartan 	de </a:t>
            </a:r>
          </a:p>
          <a:p>
            <a:pPr marL="0">
              <a:lnSpc>
                <a:spcPts val="1379"/>
              </a:lnSpc>
              <a:tabLst>
                <a:tab pos="496671" algn="l"/>
                <a:tab pos="1300886" algn="l"/>
                <a:tab pos="1815693" algn="l"/>
                <a:tab pos="2092909" algn="l"/>
              </a:tabLst>
            </a:pPr>
            <a:r>
              <a:rPr lang="en-US" sz="1200" b="0" i="0" spc="0" baseline="0" dirty="0">
                <a:latin typeface="Times New Roman"/>
              </a:rPr>
              <a:t>forma 	continuada 	centro 	de 	trabajo,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podrán reunirse a efectos de coordinación </a:t>
            </a:r>
          </a:p>
          <a:p>
            <a:pPr marL="0">
              <a:lnSpc>
                <a:spcPts val="1380"/>
              </a:lnSpc>
              <a:tabLst>
                <a:tab pos="447903" algn="l"/>
                <a:tab pos="878890" algn="l"/>
                <a:tab pos="1099718" algn="l"/>
                <a:tab pos="1386077" algn="l"/>
                <a:tab pos="2021128" algn="l"/>
                <a:tab pos="2385060" algn="l"/>
              </a:tabLst>
            </a:pPr>
            <a:r>
              <a:rPr lang="en-US" sz="1200" b="0" i="0" spc="0" baseline="0" dirty="0">
                <a:latin typeface="Times New Roman"/>
              </a:rPr>
              <a:t>entre 	ellos 	y 	en 	relación 	con 	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15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ejecución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3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</a:t>
            </a:r>
            <a:r>
              <a:rPr lang="en-US" sz="1200" b="0" i="0" spc="3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artículo 81. </a:t>
            </a:r>
          </a:p>
        </p:txBody>
      </p:sp>
      <p:sp>
        <p:nvSpPr>
          <p:cNvPr id="6111" name="Rectangle 6111"/>
          <p:cNvSpPr/>
          <p:nvPr/>
        </p:nvSpPr>
        <p:spPr>
          <a:xfrm>
            <a:off x="1155496" y="246419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112" name="Rectangle 6112"/>
          <p:cNvSpPr/>
          <p:nvPr/>
        </p:nvSpPr>
        <p:spPr>
          <a:xfrm>
            <a:off x="1155496" y="2817764"/>
            <a:ext cx="2594406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 capacidad de representación y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actuación de </a:t>
            </a:r>
            <a:r>
              <a:rPr lang="en-US" sz="1200" b="1" i="0" spc="0" baseline="0" dirty="0">
                <a:latin typeface="Times New Roman"/>
              </a:rPr>
              <a:t>los representantes</a:t>
            </a:r>
            <a:r>
              <a:rPr lang="en-US" sz="1200" b="1" i="0" spc="-11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de</a:t>
            </a:r>
            <a:r>
              <a:rPr lang="en-US" sz="1200" b="1" i="0" spc="-12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80"/>
              </a:lnSpc>
              <a:tabLst>
                <a:tab pos="1273860" algn="l"/>
                <a:tab pos="1805432" algn="l"/>
                <a:tab pos="2132939" algn="l"/>
              </a:tabLst>
            </a:pPr>
            <a:r>
              <a:rPr lang="en-US" sz="1200" b="1" i="0" spc="0" baseline="0" dirty="0">
                <a:latin typeface="Times New Roman"/>
              </a:rPr>
              <a:t>trabajadores,</a:t>
            </a:r>
            <a:r>
              <a:rPr lang="en-US" sz="1200" b="0" i="0" spc="0" baseline="0" dirty="0">
                <a:latin typeface="Times New Roman"/>
              </a:rPr>
              <a:t> así 	como 	su 	crédito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horario,</a:t>
            </a:r>
            <a:r>
              <a:rPr lang="en-US" sz="1200" b="0" i="0" spc="58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vendrán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determinados</a:t>
            </a:r>
            <a:r>
              <a:rPr lang="en-US" sz="1200" b="0" i="0" spc="58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58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legislación</a:t>
            </a:r>
            <a:r>
              <a:rPr lang="en-US" sz="1200" b="0" i="0" spc="10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vigente</a:t>
            </a:r>
            <a:r>
              <a:rPr lang="en-US" sz="1200" b="0" i="0" spc="10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y,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10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convenios colectivos de aplicación. </a:t>
            </a:r>
          </a:p>
        </p:txBody>
      </p:sp>
      <p:sp>
        <p:nvSpPr>
          <p:cNvPr id="6113" name="Rectangle 6113"/>
          <p:cNvSpPr/>
          <p:nvPr/>
        </p:nvSpPr>
        <p:spPr>
          <a:xfrm>
            <a:off x="3848989" y="885078"/>
            <a:ext cx="2595295" cy="1429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principal y de las empresas contratistas y </a:t>
            </a:r>
          </a:p>
          <a:p>
            <a:pPr marL="0">
              <a:lnSpc>
                <a:spcPts val="1382"/>
              </a:lnSpc>
              <a:tabLst>
                <a:tab pos="1071067" algn="l"/>
                <a:tab pos="1640585" algn="l"/>
                <a:tab pos="2411425" algn="l"/>
              </a:tabLst>
            </a:pPr>
            <a:r>
              <a:rPr lang="en-US" sz="1200" b="0" i="0" spc="0" baseline="0" dirty="0">
                <a:latin typeface="Times New Roman"/>
              </a:rPr>
              <a:t>subcontratistas, 	cuando 	compartan 	de </a:t>
            </a:r>
          </a:p>
          <a:p>
            <a:pPr marL="0">
              <a:lnSpc>
                <a:spcPts val="1379"/>
              </a:lnSpc>
              <a:tabLst>
                <a:tab pos="496671" algn="l"/>
                <a:tab pos="1300886" algn="l"/>
                <a:tab pos="1815693" algn="l"/>
                <a:tab pos="2092909" algn="l"/>
              </a:tabLst>
            </a:pPr>
            <a:r>
              <a:rPr lang="en-US" sz="1200" b="0" i="0" spc="0" baseline="0" dirty="0">
                <a:latin typeface="Times New Roman"/>
              </a:rPr>
              <a:t>forma 	continuada 	centro 	de 	trabajo,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podrán reunirse a efectos de coordinación </a:t>
            </a:r>
          </a:p>
          <a:p>
            <a:pPr marL="0">
              <a:lnSpc>
                <a:spcPts val="1380"/>
              </a:lnSpc>
              <a:tabLst>
                <a:tab pos="447903" algn="l"/>
                <a:tab pos="878890" algn="l"/>
                <a:tab pos="1099718" algn="l"/>
                <a:tab pos="1386077" algn="l"/>
                <a:tab pos="2021128" algn="l"/>
                <a:tab pos="2385060" algn="l"/>
              </a:tabLst>
            </a:pPr>
            <a:r>
              <a:rPr lang="en-US" sz="1200" b="0" i="0" spc="0" baseline="0" dirty="0">
                <a:latin typeface="Times New Roman"/>
              </a:rPr>
              <a:t>entre 	ellos 	y 	en 	relación 	con 	las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condiciones</a:t>
            </a:r>
            <a:r>
              <a:rPr lang="en-US" sz="1200" b="0" i="0" spc="15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ejecución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</a:t>
            </a:r>
            <a:r>
              <a:rPr lang="en-US" sz="1200" b="0" i="0" spc="15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1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laboral</a:t>
            </a:r>
            <a:r>
              <a:rPr lang="en-US" sz="1200" b="0" i="0" spc="3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</a:t>
            </a:r>
            <a:r>
              <a:rPr lang="en-US" sz="1200" b="0" i="0" spc="3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términos</a:t>
            </a:r>
            <a:r>
              <a:rPr lang="en-US" sz="1200" b="0" i="0" spc="3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previstos</a:t>
            </a:r>
            <a:r>
              <a:rPr lang="en-US" sz="1200" b="0" i="0" spc="324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32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artículo 81. </a:t>
            </a:r>
          </a:p>
        </p:txBody>
      </p:sp>
      <p:sp>
        <p:nvSpPr>
          <p:cNvPr id="6114" name="Rectangle 6114"/>
          <p:cNvSpPr/>
          <p:nvPr/>
        </p:nvSpPr>
        <p:spPr>
          <a:xfrm>
            <a:off x="3848989" y="2464196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  </a:t>
            </a:r>
          </a:p>
        </p:txBody>
      </p:sp>
      <p:sp>
        <p:nvSpPr>
          <p:cNvPr id="6115" name="Rectangle 6115"/>
          <p:cNvSpPr/>
          <p:nvPr/>
        </p:nvSpPr>
        <p:spPr>
          <a:xfrm>
            <a:off x="3848989" y="2817764"/>
            <a:ext cx="2595143" cy="1079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 New Roman"/>
              </a:rPr>
              <a:t>La capacidad de representación y</a:t>
            </a:r>
            <a:r>
              <a:rPr lang="en-US" sz="1200" b="0" i="0" spc="10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ámbito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de actuación de </a:t>
            </a:r>
            <a:r>
              <a:rPr lang="en-US" sz="1200" b="1" i="0" spc="0" baseline="0" dirty="0">
                <a:latin typeface="Times New Roman"/>
              </a:rPr>
              <a:t>la representación de las </a:t>
            </a:r>
          </a:p>
          <a:p>
            <a:pPr marL="0">
              <a:lnSpc>
                <a:spcPts val="1380"/>
              </a:lnSpc>
            </a:pPr>
            <a:r>
              <a:rPr lang="en-US" sz="1200" b="1" i="0" spc="0" baseline="0" dirty="0">
                <a:latin typeface="Times New Roman"/>
              </a:rPr>
              <a:t>personas</a:t>
            </a:r>
            <a:r>
              <a:rPr lang="en-US" sz="1200" b="1" i="0" spc="587" baseline="0" dirty="0">
                <a:latin typeface="Times New Roman"/>
              </a:rPr>
              <a:t> </a:t>
            </a:r>
            <a:r>
              <a:rPr lang="en-US" sz="1200" b="1" i="0" spc="0" baseline="0" dirty="0">
                <a:latin typeface="Times New Roman"/>
              </a:rPr>
              <a:t>trabajadoras</a:t>
            </a:r>
            <a:r>
              <a:rPr lang="en-US" sz="1200" b="0" i="0" spc="0" baseline="0" dirty="0">
                <a:latin typeface="Times New Roman"/>
              </a:rPr>
              <a:t>,</a:t>
            </a:r>
            <a:r>
              <a:rPr lang="en-US" sz="1200" b="0" i="0" spc="58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así</a:t>
            </a:r>
            <a:r>
              <a:rPr lang="en-US" sz="1200" b="0" i="0" spc="590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como</a:t>
            </a:r>
            <a:r>
              <a:rPr lang="en-US" sz="1200" b="0" i="0" spc="58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crédito</a:t>
            </a:r>
            <a:r>
              <a:rPr lang="en-US" sz="1200" b="0" i="0" spc="-25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horario,</a:t>
            </a:r>
            <a:r>
              <a:rPr lang="en-US" sz="1200" b="0" i="0" spc="-2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vendrán</a:t>
            </a:r>
            <a:r>
              <a:rPr lang="en-US" sz="1200" b="0" i="0" spc="-1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determinados</a:t>
            </a:r>
            <a:r>
              <a:rPr lang="en-US" sz="1200" b="0" i="0" spc="-23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latin typeface="Times New Roman"/>
              </a:rPr>
              <a:t>la</a:t>
            </a:r>
            <a:r>
              <a:rPr lang="en-US" sz="1200" b="0" i="0" spc="-51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legislación</a:t>
            </a:r>
            <a:r>
              <a:rPr lang="en-US" sz="1200" b="0" i="0" spc="-46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vigente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y,</a:t>
            </a:r>
            <a:r>
              <a:rPr lang="en-US" sz="1200" b="0" i="0" spc="-49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en</a:t>
            </a:r>
            <a:r>
              <a:rPr lang="en-US" sz="1200" b="0" i="0" spc="-48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su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caso,</a:t>
            </a:r>
            <a:r>
              <a:rPr lang="en-US" sz="1200" b="0" i="0" spc="-47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por</a:t>
            </a:r>
            <a:r>
              <a:rPr lang="en-US" sz="1200" b="0" i="0" spc="-52" baseline="0" dirty="0">
                <a:latin typeface="Times New Roman"/>
              </a:rPr>
              <a:t> </a:t>
            </a:r>
            <a:r>
              <a:rPr lang="en-US" sz="1200" b="0" i="0" spc="0" baseline="0" dirty="0">
                <a:latin typeface="Times New Roman"/>
              </a:rPr>
              <a:t>los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latin typeface="Times New Roman"/>
              </a:rPr>
              <a:t>convenios colectivos de aplicación. </a:t>
            </a:r>
          </a:p>
        </p:txBody>
      </p:sp>
      <p:sp>
        <p:nvSpPr>
          <p:cNvPr id="6116" name="Rectangle 6116"/>
          <p:cNvSpPr/>
          <p:nvPr/>
        </p:nvSpPr>
        <p:spPr>
          <a:xfrm>
            <a:off x="1080820" y="4060205"/>
            <a:ext cx="762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 </a:t>
            </a:r>
          </a:p>
        </p:txBody>
      </p:sp>
      <p:sp>
        <p:nvSpPr>
          <p:cNvPr id="6117" name="Rectangle 6117"/>
          <p:cNvSpPr/>
          <p:nvPr/>
        </p:nvSpPr>
        <p:spPr>
          <a:xfrm>
            <a:off x="1080820" y="4413773"/>
            <a:ext cx="5438444" cy="17800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modificación incorporada en el nuevo apartado 6, implica acoger uno de los criterios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jurisprudenciales por los que había optado el TS en los liti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g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ios en que ha debido abordar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conflicto en los  que la empresa contratista no tenía convenio colectivo propio,</a:t>
            </a:r>
            <a:r>
              <a:rPr lang="en-US" sz="1200" b="0" i="0" spc="1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tesis 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sostenida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-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doctrinal,</a:t>
            </a:r>
            <a:r>
              <a:rPr lang="en-US" sz="1200" b="0" i="0" spc="-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quedó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plasmado</a:t>
            </a:r>
            <a:r>
              <a:rPr lang="en-US" sz="1200" b="0" i="0" spc="-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sentencia</a:t>
            </a:r>
            <a:r>
              <a:rPr lang="en-US" sz="1200" b="0" i="0" spc="-2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11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junio</a:t>
            </a:r>
            <a:r>
              <a:rPr lang="en-US" sz="1200" b="0" i="0" spc="-24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2020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de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ponente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 magistrado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Ángel Blasco,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 cuyo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breve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resumen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oficial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siguiente: “Conflicto colectivo. Empresa multiservicios: aplicación del convenio que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comprende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trabajadores: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estatal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laboral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restauración</a:t>
            </a:r>
            <a:r>
              <a:rPr lang="en-US" sz="1200" b="0" i="0" spc="-5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colectiva”.</a:t>
            </a:r>
            <a:r>
              <a:rPr lang="en-US" sz="1200" b="0" i="0" spc="-7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icho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criterio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jurisprudencial,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ahora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acogido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 la reforma laboral, se plasma en el apartado 1 del fundamento de derecho cuarto, por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 que considero del todo punto necesario su reproducción: </a:t>
            </a:r>
          </a:p>
        </p:txBody>
      </p:sp>
      <p:sp>
        <p:nvSpPr>
          <p:cNvPr id="6118" name="Rectangle 6118"/>
          <p:cNvSpPr/>
          <p:nvPr/>
        </p:nvSpPr>
        <p:spPr>
          <a:xfrm>
            <a:off x="1080820" y="6343411"/>
            <a:ext cx="5437987" cy="177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“1.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-</a:t>
            </a:r>
            <a:r>
              <a:rPr lang="en-US" sz="1200" b="0" i="0" spc="2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ausencia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propio</a:t>
            </a:r>
            <a:r>
              <a:rPr lang="en-US" sz="1200" b="0" i="0" spc="2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multiservici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demandada,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3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relaciones</a:t>
            </a:r>
            <a:r>
              <a:rPr lang="en-US" sz="1200" b="0" i="0" spc="3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laborales</a:t>
            </a:r>
            <a:r>
              <a:rPr lang="en-US" sz="1200" b="0" i="0" spc="3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quedarán</a:t>
            </a:r>
            <a:r>
              <a:rPr lang="en-US" sz="1200" b="0" i="0" spc="3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reguladas</a:t>
            </a:r>
            <a:r>
              <a:rPr lang="en-US" sz="1200" b="0" i="0" spc="3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36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3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colectivo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sectorial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cuyo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funcional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comprenda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llevan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cabo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el marco de la contrata yal como ha quedado configurada en los hechos probados. 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efecto, al hacerse de esta forma las condiciones laborales de los trabajadores que prestan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 en los centros a que se refiere el presente conflicto se determinarán en función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clase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</a:t>
            </a:r>
            <a:r>
              <a:rPr lang="en-US" sz="1200" b="0" i="0" spc="10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prestado,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parámetro</a:t>
            </a:r>
            <a:r>
              <a:rPr lang="en-US" sz="1200" b="0" i="0" spc="1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0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adecuado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objetivo</a:t>
            </a:r>
            <a:r>
              <a:rPr lang="en-US" sz="1200" b="0" i="0" spc="1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frente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alternativo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preponderante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multiservicios</a:t>
            </a:r>
            <a:r>
              <a:rPr lang="en-US" sz="1200" b="0" i="0" spc="12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1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1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conjunto,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que, por un lado no se conoce; y, por otro, aunque fuese conocido y otro diferente, nada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tendría que ver con la actividad realmente desempeñada por los trabajadores </a:t>
            </a:r>
          </a:p>
        </p:txBody>
      </p:sp>
      <p:sp>
        <p:nvSpPr>
          <p:cNvPr id="6119" name="Rectangle 6119"/>
          <p:cNvSpPr/>
          <p:nvPr/>
        </p:nvSpPr>
        <p:spPr>
          <a:xfrm>
            <a:off x="1080820" y="8274700"/>
            <a:ext cx="5436844" cy="142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-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consecuencia,</a:t>
            </a:r>
            <a:r>
              <a:rPr lang="en-US" sz="1200" b="0" i="0" spc="-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criterio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debemos</a:t>
            </a:r>
            <a:r>
              <a:rPr lang="en-US" sz="1200" b="0" i="0" spc="-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-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establecer</a:t>
            </a:r>
            <a:r>
              <a:rPr lang="en-US" sz="1200" b="0" i="0" spc="-7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-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7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verdadera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2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ejercida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relación</a:t>
            </a:r>
            <a:r>
              <a:rPr lang="en-US" sz="1200" b="0" i="0" spc="2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3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 de servicios por la empresa multiservicios a la empresa cliente. Más aún, en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 caso como el presente, en el que la actividad que presta la demandad en el ámbito del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conflicto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0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sola.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2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solución</a:t>
            </a:r>
            <a:r>
              <a:rPr lang="en-US" sz="1200" b="0" i="0" spc="20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atiende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dispone</a:t>
            </a:r>
            <a:r>
              <a:rPr lang="en-US" sz="1200" b="0" i="0" spc="2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referencia que, está penado, precisamente, para situaciones como la que contemplam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y, además, no se afecta a la competencia en el mercado de trabajo, pues se establece una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misma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regulación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unitaria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todos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realizan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mismo</a:t>
            </a:r>
            <a:r>
              <a:rPr lang="en-US" sz="1200" b="0" i="0" spc="1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trabajo,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0" name="Freeform 6120"/>
          <p:cNvSpPr/>
          <p:nvPr/>
        </p:nvSpPr>
        <p:spPr>
          <a:xfrm>
            <a:off x="1062532" y="89915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1" name="Freeform 6121"/>
          <p:cNvSpPr/>
          <p:nvPr/>
        </p:nvSpPr>
        <p:spPr>
          <a:xfrm>
            <a:off x="1062532" y="1074369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2" name="Freeform 6122"/>
          <p:cNvSpPr/>
          <p:nvPr/>
        </p:nvSpPr>
        <p:spPr>
          <a:xfrm>
            <a:off x="1062532" y="1249934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3" name="Freeform 6123"/>
          <p:cNvSpPr/>
          <p:nvPr/>
        </p:nvSpPr>
        <p:spPr>
          <a:xfrm>
            <a:off x="1062532" y="160350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4" name="Freeform 6124"/>
          <p:cNvSpPr/>
          <p:nvPr/>
        </p:nvSpPr>
        <p:spPr>
          <a:xfrm>
            <a:off x="1062532" y="17787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5" name="Freeform 6125"/>
          <p:cNvSpPr/>
          <p:nvPr/>
        </p:nvSpPr>
        <p:spPr>
          <a:xfrm>
            <a:off x="1062532" y="195402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6" name="Freeform 6126"/>
          <p:cNvSpPr/>
          <p:nvPr/>
        </p:nvSpPr>
        <p:spPr>
          <a:xfrm>
            <a:off x="1062532" y="2129282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7" name="Freeform 6127"/>
          <p:cNvSpPr/>
          <p:nvPr/>
        </p:nvSpPr>
        <p:spPr>
          <a:xfrm>
            <a:off x="1062532" y="2482850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8" name="Freeform 6128"/>
          <p:cNvSpPr/>
          <p:nvPr/>
        </p:nvSpPr>
        <p:spPr>
          <a:xfrm>
            <a:off x="1062532" y="265810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9" name="Freeform 6129"/>
          <p:cNvSpPr/>
          <p:nvPr/>
        </p:nvSpPr>
        <p:spPr>
          <a:xfrm>
            <a:off x="1062532" y="2833369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0" name="Freeform 6130"/>
          <p:cNvSpPr/>
          <p:nvPr/>
        </p:nvSpPr>
        <p:spPr>
          <a:xfrm>
            <a:off x="1062532" y="3008630"/>
            <a:ext cx="5436997" cy="352044"/>
          </a:xfrm>
          <a:custGeom>
            <a:avLst/>
            <a:gdLst/>
            <a:ahLst/>
            <a:cxnLst/>
            <a:rect l="0" t="0" r="0" b="0"/>
            <a:pathLst>
              <a:path w="5436997" h="352044">
                <a:moveTo>
                  <a:pt x="0" y="352044"/>
                </a:moveTo>
                <a:lnTo>
                  <a:pt x="5436997" y="352044"/>
                </a:lnTo>
                <a:lnTo>
                  <a:pt x="5436997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1" name="Freeform 6131"/>
          <p:cNvSpPr/>
          <p:nvPr/>
        </p:nvSpPr>
        <p:spPr>
          <a:xfrm>
            <a:off x="1062532" y="3360673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2" name="Freeform 6132"/>
          <p:cNvSpPr/>
          <p:nvPr/>
        </p:nvSpPr>
        <p:spPr>
          <a:xfrm>
            <a:off x="1062532" y="3536010"/>
            <a:ext cx="5436997" cy="175565"/>
          </a:xfrm>
          <a:custGeom>
            <a:avLst/>
            <a:gdLst/>
            <a:ahLst/>
            <a:cxnLst/>
            <a:rect l="0" t="0" r="0" b="0"/>
            <a:pathLst>
              <a:path w="5436997" h="175565">
                <a:moveTo>
                  <a:pt x="0" y="175565"/>
                </a:moveTo>
                <a:lnTo>
                  <a:pt x="5436997" y="175565"/>
                </a:lnTo>
                <a:lnTo>
                  <a:pt x="5436997" y="0"/>
                </a:lnTo>
                <a:lnTo>
                  <a:pt x="0" y="0"/>
                </a:lnTo>
                <a:lnTo>
                  <a:pt x="0" y="175565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3" name="Freeform 6133"/>
          <p:cNvSpPr/>
          <p:nvPr/>
        </p:nvSpPr>
        <p:spPr>
          <a:xfrm>
            <a:off x="1062532" y="37115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4" name="Freeform 6134"/>
          <p:cNvSpPr/>
          <p:nvPr/>
        </p:nvSpPr>
        <p:spPr>
          <a:xfrm>
            <a:off x="1062532" y="38868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5" name="Freeform 6135"/>
          <p:cNvSpPr/>
          <p:nvPr/>
        </p:nvSpPr>
        <p:spPr>
          <a:xfrm>
            <a:off x="1062532" y="40620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6" name="Freeform 6136"/>
          <p:cNvSpPr/>
          <p:nvPr/>
        </p:nvSpPr>
        <p:spPr>
          <a:xfrm>
            <a:off x="1062532" y="42373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7" name="Freeform 6137"/>
          <p:cNvSpPr/>
          <p:nvPr/>
        </p:nvSpPr>
        <p:spPr>
          <a:xfrm>
            <a:off x="1062532" y="44126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8" name="Freeform 6138"/>
          <p:cNvSpPr/>
          <p:nvPr/>
        </p:nvSpPr>
        <p:spPr>
          <a:xfrm>
            <a:off x="1062532" y="45878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9" name="Freeform 6139"/>
          <p:cNvSpPr/>
          <p:nvPr/>
        </p:nvSpPr>
        <p:spPr>
          <a:xfrm>
            <a:off x="1062532" y="47631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0" name="Freeform 6140"/>
          <p:cNvSpPr/>
          <p:nvPr/>
        </p:nvSpPr>
        <p:spPr>
          <a:xfrm>
            <a:off x="1062532" y="493839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1" name="Freeform 6141"/>
          <p:cNvSpPr/>
          <p:nvPr/>
        </p:nvSpPr>
        <p:spPr>
          <a:xfrm>
            <a:off x="1062532" y="511365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2" name="Freeform 6142"/>
          <p:cNvSpPr/>
          <p:nvPr/>
        </p:nvSpPr>
        <p:spPr>
          <a:xfrm>
            <a:off x="1062532" y="528891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3" name="Freeform 6143"/>
          <p:cNvSpPr/>
          <p:nvPr/>
        </p:nvSpPr>
        <p:spPr>
          <a:xfrm>
            <a:off x="1062532" y="5464175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4" name="Freeform 6144"/>
          <p:cNvSpPr/>
          <p:nvPr/>
        </p:nvSpPr>
        <p:spPr>
          <a:xfrm>
            <a:off x="1062532" y="5639434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5" name="Freeform 6145"/>
          <p:cNvSpPr/>
          <p:nvPr/>
        </p:nvSpPr>
        <p:spPr>
          <a:xfrm>
            <a:off x="1062532" y="5814644"/>
            <a:ext cx="5436997" cy="175564"/>
          </a:xfrm>
          <a:custGeom>
            <a:avLst/>
            <a:gdLst/>
            <a:ahLst/>
            <a:cxnLst/>
            <a:rect l="0" t="0" r="0" b="0"/>
            <a:pathLst>
              <a:path w="5436997" h="175564">
                <a:moveTo>
                  <a:pt x="0" y="175564"/>
                </a:moveTo>
                <a:lnTo>
                  <a:pt x="5436997" y="175564"/>
                </a:lnTo>
                <a:lnTo>
                  <a:pt x="5436997" y="0"/>
                </a:lnTo>
                <a:lnTo>
                  <a:pt x="0" y="0"/>
                </a:lnTo>
                <a:lnTo>
                  <a:pt x="0" y="175564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Freeform 6146"/>
          <p:cNvSpPr/>
          <p:nvPr/>
        </p:nvSpPr>
        <p:spPr>
          <a:xfrm>
            <a:off x="1062532" y="5990208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7" name="Freeform 6147"/>
          <p:cNvSpPr/>
          <p:nvPr/>
        </p:nvSpPr>
        <p:spPr>
          <a:xfrm>
            <a:off x="1062532" y="6165469"/>
            <a:ext cx="5436997" cy="353568"/>
          </a:xfrm>
          <a:custGeom>
            <a:avLst/>
            <a:gdLst/>
            <a:ahLst/>
            <a:cxnLst/>
            <a:rect l="0" t="0" r="0" b="0"/>
            <a:pathLst>
              <a:path w="5436997" h="353568">
                <a:moveTo>
                  <a:pt x="0" y="353568"/>
                </a:moveTo>
                <a:lnTo>
                  <a:pt x="5436997" y="353568"/>
                </a:lnTo>
                <a:lnTo>
                  <a:pt x="5436997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8" name="Freeform 6148"/>
          <p:cNvSpPr/>
          <p:nvPr/>
        </p:nvSpPr>
        <p:spPr>
          <a:xfrm>
            <a:off x="1062532" y="65190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9" name="Freeform 6149"/>
          <p:cNvSpPr/>
          <p:nvPr/>
        </p:nvSpPr>
        <p:spPr>
          <a:xfrm>
            <a:off x="1062532" y="669429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0" name="Freeform 6150"/>
          <p:cNvSpPr/>
          <p:nvPr/>
        </p:nvSpPr>
        <p:spPr>
          <a:xfrm>
            <a:off x="1062532" y="686955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1" name="Freeform 6151"/>
          <p:cNvSpPr/>
          <p:nvPr/>
        </p:nvSpPr>
        <p:spPr>
          <a:xfrm>
            <a:off x="1062532" y="704481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2" name="Freeform 6152"/>
          <p:cNvSpPr/>
          <p:nvPr/>
        </p:nvSpPr>
        <p:spPr>
          <a:xfrm>
            <a:off x="1062532" y="722007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3" name="Freeform 6153"/>
          <p:cNvSpPr/>
          <p:nvPr/>
        </p:nvSpPr>
        <p:spPr>
          <a:xfrm>
            <a:off x="1062532" y="739533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4" name="Freeform 6154"/>
          <p:cNvSpPr/>
          <p:nvPr/>
        </p:nvSpPr>
        <p:spPr>
          <a:xfrm>
            <a:off x="1062532" y="7570597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5" name="Freeform 6155"/>
          <p:cNvSpPr/>
          <p:nvPr/>
        </p:nvSpPr>
        <p:spPr>
          <a:xfrm>
            <a:off x="1062532" y="7745856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6" name="Freeform 6156"/>
          <p:cNvSpPr/>
          <p:nvPr/>
        </p:nvSpPr>
        <p:spPr>
          <a:xfrm>
            <a:off x="1062532" y="7921193"/>
            <a:ext cx="5436997" cy="352348"/>
          </a:xfrm>
          <a:custGeom>
            <a:avLst/>
            <a:gdLst/>
            <a:ahLst/>
            <a:cxnLst/>
            <a:rect l="0" t="0" r="0" b="0"/>
            <a:pathLst>
              <a:path w="5436997" h="352348">
                <a:moveTo>
                  <a:pt x="0" y="352348"/>
                </a:moveTo>
                <a:lnTo>
                  <a:pt x="5436997" y="352348"/>
                </a:lnTo>
                <a:lnTo>
                  <a:pt x="5436997" y="0"/>
                </a:lnTo>
                <a:lnTo>
                  <a:pt x="0" y="0"/>
                </a:lnTo>
                <a:lnTo>
                  <a:pt x="0" y="352348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7" name="Freeform 6157"/>
          <p:cNvSpPr/>
          <p:nvPr/>
        </p:nvSpPr>
        <p:spPr>
          <a:xfrm>
            <a:off x="1062532" y="82735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8" name="Freeform 6158"/>
          <p:cNvSpPr/>
          <p:nvPr/>
        </p:nvSpPr>
        <p:spPr>
          <a:xfrm>
            <a:off x="1062532" y="844880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9" name="Freeform 6159"/>
          <p:cNvSpPr/>
          <p:nvPr/>
        </p:nvSpPr>
        <p:spPr>
          <a:xfrm>
            <a:off x="1062532" y="862406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0" name="Freeform 6160"/>
          <p:cNvSpPr/>
          <p:nvPr/>
        </p:nvSpPr>
        <p:spPr>
          <a:xfrm>
            <a:off x="1062532" y="879932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1" name="Freeform 6161">
            <a:hlinkClick r:id="rId2"/>
          </p:cNvPr>
          <p:cNvSpPr/>
          <p:nvPr/>
        </p:nvSpPr>
        <p:spPr>
          <a:xfrm>
            <a:off x="1062532" y="8974582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2" name="Freeform 6162">
            <a:hlinkClick r:id="rId2"/>
          </p:cNvPr>
          <p:cNvSpPr/>
          <p:nvPr/>
        </p:nvSpPr>
        <p:spPr>
          <a:xfrm>
            <a:off x="1062532" y="914984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3" name="Freeform 6163">
            <a:hlinkClick r:id="rId2"/>
          </p:cNvPr>
          <p:cNvSpPr/>
          <p:nvPr/>
        </p:nvSpPr>
        <p:spPr>
          <a:xfrm>
            <a:off x="4545457" y="9308338"/>
            <a:ext cx="1752854" cy="7620"/>
          </a:xfrm>
          <a:custGeom>
            <a:avLst/>
            <a:gdLst/>
            <a:ahLst/>
            <a:cxnLst/>
            <a:rect l="0" t="0" r="0" b="0"/>
            <a:pathLst>
              <a:path w="1752854" h="7620">
                <a:moveTo>
                  <a:pt x="0" y="7620"/>
                </a:moveTo>
                <a:lnTo>
                  <a:pt x="1752854" y="7620"/>
                </a:lnTo>
                <a:lnTo>
                  <a:pt x="175285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B539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4" name="Freeform 6164"/>
          <p:cNvSpPr/>
          <p:nvPr/>
        </p:nvSpPr>
        <p:spPr>
          <a:xfrm>
            <a:off x="1062532" y="932505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5" name="Freeform 6165"/>
          <p:cNvSpPr/>
          <p:nvPr/>
        </p:nvSpPr>
        <p:spPr>
          <a:xfrm>
            <a:off x="1062532" y="9500311"/>
            <a:ext cx="5436997" cy="175260"/>
          </a:xfrm>
          <a:custGeom>
            <a:avLst/>
            <a:gdLst/>
            <a:ahLst/>
            <a:cxnLst/>
            <a:rect l="0" t="0" r="0" b="0"/>
            <a:pathLst>
              <a:path w="5436997" h="175260">
                <a:moveTo>
                  <a:pt x="0" y="175260"/>
                </a:moveTo>
                <a:lnTo>
                  <a:pt x="5436997" y="175260"/>
                </a:lnTo>
                <a:lnTo>
                  <a:pt x="543699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EFD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6" name="Rectangle 6166"/>
          <p:cNvSpPr/>
          <p:nvPr/>
        </p:nvSpPr>
        <p:spPr>
          <a:xfrm>
            <a:off x="6339585" y="9902037"/>
            <a:ext cx="173419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99 </a:t>
            </a:r>
          </a:p>
        </p:txBody>
      </p:sp>
      <p:sp>
        <p:nvSpPr>
          <p:cNvPr id="6167" name="Rectangle 6167"/>
          <p:cNvSpPr/>
          <p:nvPr/>
        </p:nvSpPr>
        <p:spPr>
          <a:xfrm>
            <a:off x="1080820" y="10072725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6168" name="Rectangle 6168"/>
          <p:cNvSpPr/>
          <p:nvPr/>
        </p:nvSpPr>
        <p:spPr>
          <a:xfrm>
            <a:off x="1080820" y="871361"/>
            <a:ext cx="5437657" cy="553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independencia de la configuración jurídica del sujeto empleador, esto es, de si se trata de </a:t>
            </a:r>
          </a:p>
          <a:p>
            <a:pPr marL="0">
              <a:lnSpc>
                <a:spcPts val="1382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especializada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4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prestación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solo</a:t>
            </a:r>
            <a:r>
              <a:rPr lang="en-US" sz="1200" b="0" i="0" spc="4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</a:t>
            </a:r>
            <a:r>
              <a:rPr lang="en-US" sz="1200" b="0" i="0" spc="4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4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4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multiservicios”.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169" name="Rectangle 6169"/>
          <p:cNvSpPr/>
          <p:nvPr/>
        </p:nvSpPr>
        <p:spPr>
          <a:xfrm>
            <a:off x="1080820" y="1575704"/>
            <a:ext cx="5437504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7.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consiguiente,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volviendo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sobre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literalidad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</a:t>
            </a:r>
            <a:r>
              <a:rPr lang="en-US" sz="1200" b="0" i="0" spc="14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4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4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tenemos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aplicación,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“sector</a:t>
            </a:r>
            <a:r>
              <a:rPr lang="en-US" sz="1200" b="0" i="0" spc="-3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desarrollada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contrata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subcontrata”,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sin</a:t>
            </a:r>
            <a:r>
              <a:rPr lang="en-US" sz="1200" b="0" i="0" spc="-3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tenga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importancia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alguna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efecto</a:t>
            </a:r>
            <a:r>
              <a:rPr lang="en-US" sz="1200" b="0" i="0" spc="-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cuál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sea su objeto social o forma jurídica. </a:t>
            </a:r>
          </a:p>
        </p:txBody>
      </p:sp>
      <p:sp>
        <p:nvSpPr>
          <p:cNvPr id="6170" name="Rectangle 6170"/>
          <p:cNvSpPr/>
          <p:nvPr/>
        </p:nvSpPr>
        <p:spPr>
          <a:xfrm>
            <a:off x="1080820" y="2455052"/>
            <a:ext cx="5437301" cy="728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segunda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regla,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1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ciertamente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abierta las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dudas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cuál pueda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ser,</a:t>
            </a:r>
            <a:r>
              <a:rPr lang="en-US" sz="1200" b="0" i="0" spc="-1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 ya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constatado por la doctrina laboralista en las aportaciones doctrinales antes referenciadas,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</a:t>
            </a:r>
            <a:r>
              <a:rPr lang="en-US" sz="1200" b="0" i="0" spc="15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aplicación,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prioridad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sobre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primera,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“otro</a:t>
            </a:r>
            <a:r>
              <a:rPr lang="en-US" sz="1200" b="0" i="0" spc="15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aplicable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conforme a lo dispuesto en el título III” si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existe. </a:t>
            </a:r>
          </a:p>
        </p:txBody>
      </p:sp>
      <p:sp>
        <p:nvSpPr>
          <p:cNvPr id="6171" name="Rectangle 6171"/>
          <p:cNvSpPr/>
          <p:nvPr/>
        </p:nvSpPr>
        <p:spPr>
          <a:xfrm>
            <a:off x="1080820" y="3332876"/>
            <a:ext cx="5438444" cy="3007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tercera,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9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</a:t>
            </a:r>
            <a:r>
              <a:rPr lang="en-US" sz="1200" b="0" i="0" spc="19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propio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19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9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18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 </a:t>
            </a:r>
          </a:p>
          <a:p>
            <a:pPr marL="0">
              <a:lnSpc>
                <a:spcPts val="1383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introducida en el art. 84.2 LET es de una innegable importancia para desincentivar la ya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apuntada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como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temida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hipótesis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sector</a:t>
            </a:r>
            <a:r>
              <a:rPr lang="en-US" sz="1200" b="0" i="0" spc="2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doctrinal,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cual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proliferación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convenios</a:t>
            </a:r>
            <a:r>
              <a:rPr lang="en-US" sz="1200" b="0" i="0" spc="-2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colectivos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empresa,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incluso</a:t>
            </a:r>
            <a:r>
              <a:rPr lang="en-US" sz="1200" b="0" i="0" spc="-2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“franja”.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En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efecto,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dicción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segundo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párrafo</a:t>
            </a:r>
            <a:r>
              <a:rPr lang="en-US" sz="1200" b="0" i="0" spc="2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apartado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6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2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2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clara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indubitada: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2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colectivo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propio</a:t>
            </a:r>
            <a:r>
              <a:rPr lang="en-US" sz="1200" b="0" i="0" spc="28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aplicará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“en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</a:t>
            </a:r>
            <a:r>
              <a:rPr lang="en-US" sz="1200" b="0" i="0" spc="2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términos</a:t>
            </a:r>
            <a:r>
              <a:rPr lang="en-US" sz="1200" b="0" i="0" spc="28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resulten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30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28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84”.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Pues</a:t>
            </a:r>
            <a:r>
              <a:rPr lang="en-US" sz="1200" b="0" i="0" spc="28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bien,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recordemos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precepto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suprimido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prioridad</a:t>
            </a:r>
            <a:r>
              <a:rPr lang="en-US" sz="1200" b="0" i="0" spc="2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aplicativa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respecto</a:t>
            </a:r>
            <a:r>
              <a:rPr lang="en-US" sz="1200" b="0" i="0" spc="3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sectorial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todo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aquello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relativo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</a:t>
            </a:r>
            <a:r>
              <a:rPr lang="en-US" sz="1200" b="0" i="0" spc="33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cuantía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del</a:t>
            </a:r>
            <a:r>
              <a:rPr lang="en-US" sz="1200" b="0" i="0" spc="3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salario</a:t>
            </a:r>
            <a:r>
              <a:rPr lang="en-US" sz="1200" b="0" i="0" spc="33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base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33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los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complementos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salariales,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incluidos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3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v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inculados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9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situación</a:t>
            </a:r>
            <a:r>
              <a:rPr lang="en-US" sz="1200" b="0" i="0" spc="30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resultados</a:t>
            </a:r>
            <a:r>
              <a:rPr lang="en-US" sz="1200" b="0" i="0" spc="30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9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</a:t>
            </a:r>
            <a:r>
              <a:rPr lang="en-US" sz="1200" b="0" i="0" spc="-15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empresa”, por lo que la devaluación de las condiciones salariales del personal que preste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servicios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para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</a:t>
            </a:r>
            <a:r>
              <a:rPr lang="en-US" sz="1200" b="0" i="0" spc="17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subcontratadas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podrá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aplicarse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17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vía,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aún,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cuando el apartado 3 de la disposición transitoria sexta rotulada “Aplica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ción transitori</a:t>
            </a:r>
            <a:r>
              <a:rPr lang="en-US" sz="1200" b="0" i="0" spc="-18" baseline="0" dirty="0">
                <a:solidFill>
                  <a:srgbClr val="333333"/>
                </a:solidFill>
                <a:latin typeface="Times New Roman"/>
              </a:rPr>
              <a:t>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2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modificación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84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Estatuto</a:t>
            </a:r>
            <a:r>
              <a:rPr lang="en-US" sz="1200" b="0" i="0" spc="2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los</a:t>
            </a:r>
            <a:r>
              <a:rPr lang="en-US" sz="1200" b="0" i="0" spc="2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Trabajadores</a:t>
            </a:r>
            <a:r>
              <a:rPr lang="en-US" sz="1200" b="0" i="0" spc="22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prevista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2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norma”, dispone que “Los textos convencionales deberán adaptarse a las modificaciones </a:t>
            </a:r>
          </a:p>
          <a:p>
            <a:pPr marL="0">
              <a:lnSpc>
                <a:spcPts val="1381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operadas en el artículo 84 del Estatuto de los Trabajadores por la presente norma en el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plazo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seis</a:t>
            </a:r>
            <a:r>
              <a:rPr lang="en-US" sz="1200" b="0" i="0" spc="2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meses</a:t>
            </a:r>
            <a:r>
              <a:rPr lang="en-US" sz="1200" b="0" i="0" spc="2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estas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resulten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6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ámbito</a:t>
            </a:r>
            <a:r>
              <a:rPr lang="en-US" sz="1200" b="0" i="0" spc="2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convencional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concreto, de conformidad con lo previsto en el apartado primero de esta disposición”.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 </a:t>
            </a:r>
          </a:p>
        </p:txBody>
      </p:sp>
      <p:sp>
        <p:nvSpPr>
          <p:cNvPr id="6172" name="Rectangle 6172"/>
          <p:cNvSpPr/>
          <p:nvPr/>
        </p:nvSpPr>
        <p:spPr>
          <a:xfrm>
            <a:off x="1080820" y="6491239"/>
            <a:ext cx="5438292" cy="160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espera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análisis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más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detallado</a:t>
            </a:r>
            <a:r>
              <a:rPr lang="en-US" sz="1200" b="0" i="0" spc="1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</a:t>
            </a:r>
            <a:r>
              <a:rPr lang="en-US" sz="1200" b="0" i="0" spc="-21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cepto,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5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primeras</a:t>
            </a:r>
            <a:r>
              <a:rPr lang="en-US" sz="1200" b="0" i="0" spc="15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resoluciones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judiciales, solo hago referencia, a una cuestión de no menor importancia que plantea 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profesor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Beltrán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Heredia</a:t>
            </a:r>
            <a:r>
              <a:rPr lang="en-US" sz="1200" b="0" i="0" spc="1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</a:t>
            </a:r>
            <a:r>
              <a:rPr lang="en-US" sz="1200" b="0" i="0" spc="16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antes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citado,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plantea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17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6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art.</a:t>
            </a:r>
            <a:r>
              <a:rPr lang="en-US" sz="1200" b="0" i="0" spc="16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42.6</a:t>
            </a:r>
            <a:r>
              <a:rPr lang="en-US" sz="1200" b="0" i="0" spc="16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</a:t>
            </a:r>
            <a:r>
              <a:rPr lang="en-US" sz="1200" b="0" i="0" spc="-11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aplicable</a:t>
            </a:r>
            <a:r>
              <a:rPr lang="en-US" sz="1200" b="0" i="0" spc="28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solo</a:t>
            </a:r>
            <a:r>
              <a:rPr lang="en-US" sz="1200" b="0" i="0" spc="2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si</a:t>
            </a:r>
            <a:r>
              <a:rPr lang="en-US" sz="1200" b="0" i="0" spc="29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concurre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“propia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actividad”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o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bien</a:t>
            </a:r>
            <a:r>
              <a:rPr lang="en-US" sz="1200" b="0" i="0" spc="28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28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puede</a:t>
            </a:r>
            <a:r>
              <a:rPr lang="en-US" sz="1200" b="0" i="0" spc="30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extender</a:t>
            </a:r>
            <a:r>
              <a:rPr lang="en-US" sz="1200" b="0" i="0" spc="28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8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todas</a:t>
            </a:r>
            <a:r>
              <a:rPr lang="en-US" sz="1200" b="0" i="0" spc="28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14" baseline="0" dirty="0">
                <a:solidFill>
                  <a:srgbClr val="333333"/>
                </a:solidFill>
                <a:latin typeface="Times New Roman"/>
              </a:rPr>
              <a:t>s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contratas, apostando prudentemente por la primera segunda opción ante la inexistencia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cambios en los apartados 3 y 4 del art. 42, y, con mayor importancia a mi parecer y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demuestra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legislador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quiso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excluir</a:t>
            </a:r>
            <a:r>
              <a:rPr lang="en-US" sz="1200" b="0" i="0" spc="1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expresamente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</a:t>
            </a:r>
            <a:r>
              <a:rPr lang="en-US" sz="1200" b="0" i="0" spc="1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supuesto</a:t>
            </a:r>
            <a:r>
              <a:rPr lang="en-US" sz="1200" b="0" i="0" spc="15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concreto</a:t>
            </a:r>
            <a:r>
              <a:rPr lang="en-US" sz="1200" b="0" i="0" spc="1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nuevo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marco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protector,</a:t>
            </a:r>
            <a:r>
              <a:rPr lang="en-US" sz="1200" b="0" i="0" spc="2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27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exclusión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expresa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7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aplicación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del</a:t>
            </a:r>
            <a:r>
              <a:rPr lang="en-US" sz="1200" b="0" i="0" spc="27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cambio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27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 y subcontratas suscritas con centros especiales de empleo. </a:t>
            </a:r>
          </a:p>
        </p:txBody>
      </p:sp>
      <p:sp>
        <p:nvSpPr>
          <p:cNvPr id="6173" name="Rectangle 6173"/>
          <p:cNvSpPr/>
          <p:nvPr/>
        </p:nvSpPr>
        <p:spPr>
          <a:xfrm>
            <a:off x="1080820" y="8245744"/>
            <a:ext cx="5438597" cy="142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8.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-6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tampoco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debe</a:t>
            </a:r>
            <a:r>
              <a:rPr lang="en-US" sz="1200" b="0" i="0" spc="-6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finalizar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este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artículo</a:t>
            </a:r>
            <a:r>
              <a:rPr lang="en-US" sz="1200" b="0" i="0" spc="-5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</a:t>
            </a:r>
            <a:r>
              <a:rPr lang="en-US" sz="1200" b="0" i="0" spc="-5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dejar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6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recoger</a:t>
            </a:r>
            <a:r>
              <a:rPr lang="en-US" sz="1200" b="0" i="0" spc="-6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críticas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formuladas</a:t>
            </a:r>
            <a:r>
              <a:rPr lang="en-US" sz="1200" b="0" i="0" spc="-5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desde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personal</a:t>
            </a:r>
            <a:r>
              <a:rPr lang="en-US" sz="1200" b="0" i="0" spc="-4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hostelería,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y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más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exactamente</a:t>
            </a:r>
            <a:r>
              <a:rPr lang="en-US" sz="1200" b="0" i="0" spc="-51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“camareras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pisos”,</a:t>
            </a:r>
            <a:r>
              <a:rPr lang="en-US" sz="1200" b="0" i="0" spc="-49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conocidas</a:t>
            </a:r>
            <a:r>
              <a:rPr lang="en-US" sz="1200" b="0" i="0" spc="-50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como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“las kellys” por no haber limitado la subcontratación a servicios especializados ajenos a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actividad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empresa,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</a:t>
            </a:r>
            <a:r>
              <a:rPr lang="en-US" sz="1200" b="0" i="0" spc="-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mi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parecer</a:t>
            </a:r>
            <a:r>
              <a:rPr lang="en-US" sz="1200" b="0" i="0" spc="-4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problema</a:t>
            </a:r>
            <a:r>
              <a:rPr lang="en-US" sz="1200" b="0" i="0" spc="-3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principal</a:t>
            </a:r>
            <a:r>
              <a:rPr lang="en-US" sz="1200" b="0" i="0" spc="-34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-3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3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tanto </a:t>
            </a:r>
          </a:p>
          <a:p>
            <a:pPr marL="0">
              <a:lnSpc>
                <a:spcPts val="1380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normativo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sino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ubicación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dicho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personal</a:t>
            </a:r>
            <a:r>
              <a:rPr lang="en-US" sz="1200" b="0" i="0" spc="205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convenios</a:t>
            </a:r>
            <a:r>
              <a:rPr lang="en-US" sz="1200" b="0" i="0" spc="20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limpieza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1200" b="0" i="0" spc="20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hostelería,</a:t>
            </a:r>
            <a:r>
              <a:rPr lang="en-US" sz="1200" b="0" i="0" spc="-51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una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cuestión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que</a:t>
            </a:r>
            <a:r>
              <a:rPr lang="en-US" sz="1200" b="0" i="0" spc="-48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-4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muy</a:t>
            </a:r>
            <a:r>
              <a:rPr lang="en-US" sz="1200" b="0" i="0" spc="-46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bien</a:t>
            </a:r>
            <a:r>
              <a:rPr lang="en-US" sz="1200" b="0" i="0" spc="-4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explicada</a:t>
            </a:r>
            <a:r>
              <a:rPr lang="en-US" sz="1200" b="0" i="0" spc="-37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por</a:t>
            </a:r>
            <a:r>
              <a:rPr lang="en-US" sz="1200" b="0" i="0" spc="-5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profesora</a:t>
            </a:r>
            <a:r>
              <a:rPr lang="en-US" sz="1200" b="0" i="0" spc="-48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Carolina</a:t>
            </a:r>
            <a:r>
              <a:rPr lang="en-US" sz="1200" b="0" i="0" spc="-37" baseline="0" dirty="0">
                <a:solidFill>
                  <a:srgbClr val="0B5394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0B5394"/>
                </a:solidFill>
                <a:latin typeface="Times New Roman"/>
                <a:hlinkClick r:id="rId2"/>
              </a:rPr>
              <a:t>Martínez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  <a:hlinkClick r:id="rId2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estos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términos: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</a:t>
            </a:r>
            <a:r>
              <a:rPr lang="en-US" sz="1200" b="0" i="0" spc="-2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nuevo</a:t>
            </a:r>
            <a:r>
              <a:rPr lang="en-US" sz="1200" b="0" i="0" spc="-13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art.</a:t>
            </a:r>
            <a:r>
              <a:rPr lang="en-US" sz="1200" b="0" i="0" spc="-26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42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“…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indica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que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se</a:t>
            </a:r>
            <a:r>
              <a:rPr lang="en-US" sz="1200" b="0" i="0" spc="-12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debe</a:t>
            </a:r>
            <a:r>
              <a:rPr lang="en-US" sz="1200" b="0" i="0" spc="-24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aplicar</a:t>
            </a:r>
            <a:r>
              <a:rPr lang="en-US" sz="1200" b="0" i="0" spc="-28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el convenio de</a:t>
            </a:r>
            <a:r>
              <a:rPr lang="en-US" sz="1200" b="0" i="0" spc="-25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la</a:t>
            </a:r>
            <a:r>
              <a:rPr lang="en-US" sz="1200" b="0" i="0" spc="-27" baseline="0" dirty="0">
                <a:solidFill>
                  <a:srgbClr val="333333"/>
                </a:solidFill>
                <a:latin typeface="TimesNewRomanPSMT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NewRomanPSMT"/>
              </a:rPr>
              <a:t>activida</a:t>
            </a:r>
            <a:r>
              <a:rPr lang="en-US" sz="1200" b="0" i="0" spc="-15" baseline="0" dirty="0">
                <a:solidFill>
                  <a:srgbClr val="333333"/>
                </a:solidFill>
                <a:latin typeface="TimesNewRomanPSMT"/>
              </a:rPr>
              <a:t>d </a:t>
            </a:r>
          </a:p>
          <a:p>
            <a:pPr marL="0">
              <a:lnSpc>
                <a:spcPts val="1379"/>
              </a:lnSpc>
            </a:pP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desarrollada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contratas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subcontratas.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Es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decir,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en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caso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las</a:t>
            </a:r>
            <a:r>
              <a:rPr lang="en-US" sz="1200" b="0" i="0" spc="129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Kell</a:t>
            </a:r>
            <a:r>
              <a:rPr lang="en-US" sz="1200" b="0" i="0" spc="-12" baseline="0" dirty="0">
                <a:solidFill>
                  <a:srgbClr val="333333"/>
                </a:solidFill>
                <a:latin typeface="Times New Roman"/>
              </a:rPr>
              <a:t>y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</a:t>
            </a:r>
            <a:r>
              <a:rPr lang="en-US" sz="1200" b="0" i="0" spc="132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sería</a:t>
            </a:r>
            <a:r>
              <a:rPr lang="en-US" sz="1200" b="0" i="0" spc="130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el</a:t>
            </a:r>
            <a:r>
              <a:rPr lang="en-US" sz="1200" b="0" i="0" spc="133" baseline="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en-US" sz="1200" b="0" i="0" spc="0" baseline="0" dirty="0">
                <a:solidFill>
                  <a:srgbClr val="333333"/>
                </a:solidFill>
                <a:latin typeface="Times New Roman"/>
              </a:rPr>
              <a:t>de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60345</Words>
  <Application>Microsoft Office PowerPoint</Application>
  <PresentationFormat>Personalizado</PresentationFormat>
  <Paragraphs>5780</Paragraphs>
  <Slides>100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100</vt:i4>
      </vt:variant>
    </vt:vector>
  </HeadingPairs>
  <TitlesOfParts>
    <vt:vector size="104" baseType="lpstr">
      <vt:lpstr>Times New Roman</vt:lpstr>
      <vt:lpstr>TimesNewRomanPSMT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</dc:creator>
  <cp:lastModifiedBy>FRANCESC</cp:lastModifiedBy>
  <cp:revision>5</cp:revision>
  <dcterms:modified xsi:type="dcterms:W3CDTF">2022-01-18T13:40:34Z</dcterms:modified>
</cp:coreProperties>
</file>